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9.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2.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3.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4.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5.xml" ContentType="application/vnd.openxmlformats-officedocument.presentationml.notesSlide+xml"/>
  <Override PartName="/ppt/tags/tag98.xml" ContentType="application/vnd.openxmlformats-officedocument.presentationml.tags+xml"/>
  <Override PartName="/ppt/notesSlides/notesSlide16.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18.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tags/tag126.xml" ContentType="application/vnd.openxmlformats-officedocument.presentationml.tags+xml"/>
  <Override PartName="/ppt/notesSlides/notesSlide21.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2.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23.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24.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9" r:id="rId2"/>
    <p:sldId id="260" r:id="rId3"/>
    <p:sldId id="261" r:id="rId4"/>
    <p:sldId id="264"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2" d="100"/>
          <a:sy n="72" d="100"/>
        </p:scale>
        <p:origin x="660" y="72"/>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F67E8-6A4A-48EC-BADE-DAEE23D0ED25}" type="datetimeFigureOut">
              <a:rPr lang="zh-CN" altLang="en-US" smtClean="0"/>
              <a:t>2020/10/3 Saturday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C9EB4-2F06-4DB8-ACF6-25D050ACBD8D}" type="slidenum">
              <a:rPr lang="zh-CN" altLang="en-US" smtClean="0"/>
              <a:t>‹#›</a:t>
            </a:fld>
            <a:endParaRPr lang="zh-CN" altLang="en-US"/>
          </a:p>
        </p:txBody>
      </p:sp>
    </p:spTree>
    <p:extLst>
      <p:ext uri="{BB962C8B-B14F-4D97-AF65-F5344CB8AC3E}">
        <p14:creationId xmlns:p14="http://schemas.microsoft.com/office/powerpoint/2010/main" val="258388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1</a:t>
            </a:fld>
            <a:endParaRPr lang="zh-CN" altLang="en-US"/>
          </a:p>
        </p:txBody>
      </p:sp>
    </p:spTree>
    <p:extLst>
      <p:ext uri="{BB962C8B-B14F-4D97-AF65-F5344CB8AC3E}">
        <p14:creationId xmlns:p14="http://schemas.microsoft.com/office/powerpoint/2010/main" val="110861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10</a:t>
            </a:fld>
            <a:endParaRPr lang="zh-CN" altLang="en-US"/>
          </a:p>
        </p:txBody>
      </p:sp>
    </p:spTree>
    <p:extLst>
      <p:ext uri="{BB962C8B-B14F-4D97-AF65-F5344CB8AC3E}">
        <p14:creationId xmlns:p14="http://schemas.microsoft.com/office/powerpoint/2010/main" val="115919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11</a:t>
            </a:fld>
            <a:endParaRPr lang="zh-CN" altLang="en-US"/>
          </a:p>
        </p:txBody>
      </p:sp>
    </p:spTree>
    <p:extLst>
      <p:ext uri="{BB962C8B-B14F-4D97-AF65-F5344CB8AC3E}">
        <p14:creationId xmlns:p14="http://schemas.microsoft.com/office/powerpoint/2010/main" val="4201382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12</a:t>
            </a:fld>
            <a:endParaRPr lang="zh-CN" altLang="en-US"/>
          </a:p>
        </p:txBody>
      </p:sp>
    </p:spTree>
    <p:extLst>
      <p:ext uri="{BB962C8B-B14F-4D97-AF65-F5344CB8AC3E}">
        <p14:creationId xmlns:p14="http://schemas.microsoft.com/office/powerpoint/2010/main" val="4271968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13</a:t>
            </a:fld>
            <a:endParaRPr lang="zh-CN" altLang="en-US"/>
          </a:p>
        </p:txBody>
      </p:sp>
    </p:spTree>
    <p:extLst>
      <p:ext uri="{BB962C8B-B14F-4D97-AF65-F5344CB8AC3E}">
        <p14:creationId xmlns:p14="http://schemas.microsoft.com/office/powerpoint/2010/main" val="1949923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14</a:t>
            </a:fld>
            <a:endParaRPr lang="zh-CN" altLang="en-US"/>
          </a:p>
        </p:txBody>
      </p:sp>
    </p:spTree>
    <p:extLst>
      <p:ext uri="{BB962C8B-B14F-4D97-AF65-F5344CB8AC3E}">
        <p14:creationId xmlns:p14="http://schemas.microsoft.com/office/powerpoint/2010/main" val="3532440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15</a:t>
            </a:fld>
            <a:endParaRPr lang="zh-CN" altLang="en-US"/>
          </a:p>
        </p:txBody>
      </p:sp>
    </p:spTree>
    <p:extLst>
      <p:ext uri="{BB962C8B-B14F-4D97-AF65-F5344CB8AC3E}">
        <p14:creationId xmlns:p14="http://schemas.microsoft.com/office/powerpoint/2010/main" val="3676994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16</a:t>
            </a:fld>
            <a:endParaRPr lang="zh-CN" altLang="en-US"/>
          </a:p>
        </p:txBody>
      </p:sp>
    </p:spTree>
    <p:extLst>
      <p:ext uri="{BB962C8B-B14F-4D97-AF65-F5344CB8AC3E}">
        <p14:creationId xmlns:p14="http://schemas.microsoft.com/office/powerpoint/2010/main" val="2235598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17</a:t>
            </a:fld>
            <a:endParaRPr lang="zh-CN" altLang="en-US"/>
          </a:p>
        </p:txBody>
      </p:sp>
    </p:spTree>
    <p:extLst>
      <p:ext uri="{BB962C8B-B14F-4D97-AF65-F5344CB8AC3E}">
        <p14:creationId xmlns:p14="http://schemas.microsoft.com/office/powerpoint/2010/main" val="1724427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18</a:t>
            </a:fld>
            <a:endParaRPr lang="zh-CN" altLang="en-US"/>
          </a:p>
        </p:txBody>
      </p:sp>
    </p:spTree>
    <p:extLst>
      <p:ext uri="{BB962C8B-B14F-4D97-AF65-F5344CB8AC3E}">
        <p14:creationId xmlns:p14="http://schemas.microsoft.com/office/powerpoint/2010/main" val="2816299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19</a:t>
            </a:fld>
            <a:endParaRPr lang="zh-CN" altLang="en-US"/>
          </a:p>
        </p:txBody>
      </p:sp>
    </p:spTree>
    <p:extLst>
      <p:ext uri="{BB962C8B-B14F-4D97-AF65-F5344CB8AC3E}">
        <p14:creationId xmlns:p14="http://schemas.microsoft.com/office/powerpoint/2010/main" val="2272493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2</a:t>
            </a:fld>
            <a:endParaRPr lang="zh-CN" altLang="en-US"/>
          </a:p>
        </p:txBody>
      </p:sp>
    </p:spTree>
    <p:extLst>
      <p:ext uri="{BB962C8B-B14F-4D97-AF65-F5344CB8AC3E}">
        <p14:creationId xmlns:p14="http://schemas.microsoft.com/office/powerpoint/2010/main" val="4044645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20</a:t>
            </a:fld>
            <a:endParaRPr lang="zh-CN" altLang="en-US"/>
          </a:p>
        </p:txBody>
      </p:sp>
    </p:spTree>
    <p:extLst>
      <p:ext uri="{BB962C8B-B14F-4D97-AF65-F5344CB8AC3E}">
        <p14:creationId xmlns:p14="http://schemas.microsoft.com/office/powerpoint/2010/main" val="2348889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21</a:t>
            </a:fld>
            <a:endParaRPr lang="zh-CN" altLang="en-US"/>
          </a:p>
        </p:txBody>
      </p:sp>
    </p:spTree>
    <p:extLst>
      <p:ext uri="{BB962C8B-B14F-4D97-AF65-F5344CB8AC3E}">
        <p14:creationId xmlns:p14="http://schemas.microsoft.com/office/powerpoint/2010/main" val="1117513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22</a:t>
            </a:fld>
            <a:endParaRPr lang="zh-CN" altLang="en-US"/>
          </a:p>
        </p:txBody>
      </p:sp>
    </p:spTree>
    <p:extLst>
      <p:ext uri="{BB962C8B-B14F-4D97-AF65-F5344CB8AC3E}">
        <p14:creationId xmlns:p14="http://schemas.microsoft.com/office/powerpoint/2010/main" val="3365704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23</a:t>
            </a:fld>
            <a:endParaRPr lang="zh-CN" altLang="en-US"/>
          </a:p>
        </p:txBody>
      </p:sp>
    </p:spTree>
    <p:extLst>
      <p:ext uri="{BB962C8B-B14F-4D97-AF65-F5344CB8AC3E}">
        <p14:creationId xmlns:p14="http://schemas.microsoft.com/office/powerpoint/2010/main" val="4108625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24</a:t>
            </a:fld>
            <a:endParaRPr lang="zh-CN" altLang="en-US"/>
          </a:p>
        </p:txBody>
      </p:sp>
    </p:spTree>
    <p:extLst>
      <p:ext uri="{BB962C8B-B14F-4D97-AF65-F5344CB8AC3E}">
        <p14:creationId xmlns:p14="http://schemas.microsoft.com/office/powerpoint/2010/main" val="3253495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25</a:t>
            </a:fld>
            <a:endParaRPr lang="zh-CN" altLang="en-US"/>
          </a:p>
        </p:txBody>
      </p:sp>
    </p:spTree>
    <p:extLst>
      <p:ext uri="{BB962C8B-B14F-4D97-AF65-F5344CB8AC3E}">
        <p14:creationId xmlns:p14="http://schemas.microsoft.com/office/powerpoint/2010/main" val="395415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3</a:t>
            </a:fld>
            <a:endParaRPr lang="zh-CN" altLang="en-US"/>
          </a:p>
        </p:txBody>
      </p:sp>
    </p:spTree>
    <p:extLst>
      <p:ext uri="{BB962C8B-B14F-4D97-AF65-F5344CB8AC3E}">
        <p14:creationId xmlns:p14="http://schemas.microsoft.com/office/powerpoint/2010/main" val="2729583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4</a:t>
            </a:fld>
            <a:endParaRPr lang="zh-CN" altLang="en-US"/>
          </a:p>
        </p:txBody>
      </p:sp>
    </p:spTree>
    <p:extLst>
      <p:ext uri="{BB962C8B-B14F-4D97-AF65-F5344CB8AC3E}">
        <p14:creationId xmlns:p14="http://schemas.microsoft.com/office/powerpoint/2010/main" val="457608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5</a:t>
            </a:fld>
            <a:endParaRPr lang="zh-CN" altLang="en-US"/>
          </a:p>
        </p:txBody>
      </p:sp>
    </p:spTree>
    <p:extLst>
      <p:ext uri="{BB962C8B-B14F-4D97-AF65-F5344CB8AC3E}">
        <p14:creationId xmlns:p14="http://schemas.microsoft.com/office/powerpoint/2010/main" val="3981726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6</a:t>
            </a:fld>
            <a:endParaRPr lang="zh-CN" altLang="en-US"/>
          </a:p>
        </p:txBody>
      </p:sp>
    </p:spTree>
    <p:extLst>
      <p:ext uri="{BB962C8B-B14F-4D97-AF65-F5344CB8AC3E}">
        <p14:creationId xmlns:p14="http://schemas.microsoft.com/office/powerpoint/2010/main" val="29453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7</a:t>
            </a:fld>
            <a:endParaRPr lang="zh-CN" altLang="en-US"/>
          </a:p>
        </p:txBody>
      </p:sp>
    </p:spTree>
    <p:extLst>
      <p:ext uri="{BB962C8B-B14F-4D97-AF65-F5344CB8AC3E}">
        <p14:creationId xmlns:p14="http://schemas.microsoft.com/office/powerpoint/2010/main" val="3390049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8</a:t>
            </a:fld>
            <a:endParaRPr lang="zh-CN" altLang="en-US"/>
          </a:p>
        </p:txBody>
      </p:sp>
    </p:spTree>
    <p:extLst>
      <p:ext uri="{BB962C8B-B14F-4D97-AF65-F5344CB8AC3E}">
        <p14:creationId xmlns:p14="http://schemas.microsoft.com/office/powerpoint/2010/main" val="252763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9</a:t>
            </a:fld>
            <a:endParaRPr lang="zh-CN" altLang="en-US"/>
          </a:p>
        </p:txBody>
      </p:sp>
    </p:spTree>
    <p:extLst>
      <p:ext uri="{BB962C8B-B14F-4D97-AF65-F5344CB8AC3E}">
        <p14:creationId xmlns:p14="http://schemas.microsoft.com/office/powerpoint/2010/main" val="2092879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E000E-10CD-4E22-BA4C-3183766441A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FD29C71-F05E-4A04-BC5F-D79BC7F3F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1899812-A317-4279-A640-4E46837C8ED4}"/>
              </a:ext>
            </a:extLst>
          </p:cNvPr>
          <p:cNvSpPr>
            <a:spLocks noGrp="1"/>
          </p:cNvSpPr>
          <p:nvPr>
            <p:ph type="dt" sz="half" idx="10"/>
          </p:nvPr>
        </p:nvSpPr>
        <p:spPr/>
        <p:txBody>
          <a:bodyPr/>
          <a:lstStyle/>
          <a:p>
            <a:fld id="{5641D0CB-6805-446C-9D50-87ABA81D5606}" type="datetimeFigureOut">
              <a:rPr lang="zh-CN" altLang="en-US" smtClean="0"/>
              <a:t>2020/10/3 Saturday</a:t>
            </a:fld>
            <a:endParaRPr lang="zh-CN" altLang="en-US"/>
          </a:p>
        </p:txBody>
      </p:sp>
      <p:sp>
        <p:nvSpPr>
          <p:cNvPr id="5" name="页脚占位符 4">
            <a:extLst>
              <a:ext uri="{FF2B5EF4-FFF2-40B4-BE49-F238E27FC236}">
                <a16:creationId xmlns:a16="http://schemas.microsoft.com/office/drawing/2014/main" id="{C075D63F-3532-478C-9D47-2A3D40F07A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39B81A5-71DF-46AF-A39C-BF6E5DDD66DC}"/>
              </a:ext>
            </a:extLst>
          </p:cNvPr>
          <p:cNvSpPr>
            <a:spLocks noGrp="1"/>
          </p:cNvSpPr>
          <p:nvPr>
            <p:ph type="sldNum" sz="quarter" idx="12"/>
          </p:nvPr>
        </p:nvSpPr>
        <p:spPr/>
        <p:txBody>
          <a:body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97180294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538A88-8417-44CA-9A42-5B8FB05F9B4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681558A-6FA0-47FD-85BE-A70DC82E981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74452F-1531-43D9-B714-A7D11FBE708F}"/>
              </a:ext>
            </a:extLst>
          </p:cNvPr>
          <p:cNvSpPr>
            <a:spLocks noGrp="1"/>
          </p:cNvSpPr>
          <p:nvPr>
            <p:ph type="dt" sz="half" idx="10"/>
          </p:nvPr>
        </p:nvSpPr>
        <p:spPr/>
        <p:txBody>
          <a:bodyPr/>
          <a:lstStyle/>
          <a:p>
            <a:fld id="{5641D0CB-6805-446C-9D50-87ABA81D5606}" type="datetimeFigureOut">
              <a:rPr lang="zh-CN" altLang="en-US" smtClean="0"/>
              <a:t>2020/10/3 Saturday</a:t>
            </a:fld>
            <a:endParaRPr lang="zh-CN" altLang="en-US"/>
          </a:p>
        </p:txBody>
      </p:sp>
      <p:sp>
        <p:nvSpPr>
          <p:cNvPr id="5" name="页脚占位符 4">
            <a:extLst>
              <a:ext uri="{FF2B5EF4-FFF2-40B4-BE49-F238E27FC236}">
                <a16:creationId xmlns:a16="http://schemas.microsoft.com/office/drawing/2014/main" id="{1584F292-4AC0-4B0E-80FC-6FF843F823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6E5A7C-2709-4DA4-A630-A834F319C110}"/>
              </a:ext>
            </a:extLst>
          </p:cNvPr>
          <p:cNvSpPr>
            <a:spLocks noGrp="1"/>
          </p:cNvSpPr>
          <p:nvPr>
            <p:ph type="sldNum" sz="quarter" idx="12"/>
          </p:nvPr>
        </p:nvSpPr>
        <p:spPr/>
        <p:txBody>
          <a:body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403617296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A376EAD-3BEF-42C8-BAC2-E1B8077026A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473945-D4B6-4977-928E-77EF7CABDA6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58264F-D8ED-4FDF-80D3-81C4FE17787F}"/>
              </a:ext>
            </a:extLst>
          </p:cNvPr>
          <p:cNvSpPr>
            <a:spLocks noGrp="1"/>
          </p:cNvSpPr>
          <p:nvPr>
            <p:ph type="dt" sz="half" idx="10"/>
          </p:nvPr>
        </p:nvSpPr>
        <p:spPr/>
        <p:txBody>
          <a:bodyPr/>
          <a:lstStyle/>
          <a:p>
            <a:fld id="{5641D0CB-6805-446C-9D50-87ABA81D5606}" type="datetimeFigureOut">
              <a:rPr lang="zh-CN" altLang="en-US" smtClean="0"/>
              <a:t>2020/10/3 Saturday</a:t>
            </a:fld>
            <a:endParaRPr lang="zh-CN" altLang="en-US"/>
          </a:p>
        </p:txBody>
      </p:sp>
      <p:sp>
        <p:nvSpPr>
          <p:cNvPr id="5" name="页脚占位符 4">
            <a:extLst>
              <a:ext uri="{FF2B5EF4-FFF2-40B4-BE49-F238E27FC236}">
                <a16:creationId xmlns:a16="http://schemas.microsoft.com/office/drawing/2014/main" id="{5333FDFD-2B2F-4526-A377-4ECEE5871A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396886-D4E0-4B41-8E2D-1DB5578D8584}"/>
              </a:ext>
            </a:extLst>
          </p:cNvPr>
          <p:cNvSpPr>
            <a:spLocks noGrp="1"/>
          </p:cNvSpPr>
          <p:nvPr>
            <p:ph type="sldNum" sz="quarter" idx="12"/>
          </p:nvPr>
        </p:nvSpPr>
        <p:spPr/>
        <p:txBody>
          <a:body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350453736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8E87DCA-FEA5-44BD-9440-E2133B5754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71001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_标题幻灯片">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F722023-4FD4-4722-A837-196F379D1CF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25618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3_标题幻灯片">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78AA91B-1CA7-487B-8ABB-97109F8E96BC}"/>
              </a:ext>
            </a:extLst>
          </p:cNvPr>
          <p:cNvPicPr>
            <a:picLocks noChangeAspect="1"/>
          </p:cNvPicPr>
          <p:nvPr userDrawn="1"/>
        </p:nvPicPr>
        <p:blipFill rotWithShape="1">
          <a:blip r:embed="rId2"/>
          <a:srcRect t="1147"/>
          <a:stretch/>
        </p:blipFill>
        <p:spPr>
          <a:xfrm>
            <a:off x="0" y="0"/>
            <a:ext cx="12192000" cy="6858000"/>
          </a:xfrm>
          <a:prstGeom prst="rect">
            <a:avLst/>
          </a:prstGeom>
        </p:spPr>
      </p:pic>
    </p:spTree>
    <p:extLst>
      <p:ext uri="{BB962C8B-B14F-4D97-AF65-F5344CB8AC3E}">
        <p14:creationId xmlns:p14="http://schemas.microsoft.com/office/powerpoint/2010/main" val="1823679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4_标题幻灯片">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DF3E053-41BA-4746-827C-AFD0CED3374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45852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5_标题幻灯片">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370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8BB57-5E3B-4782-AD0F-496D576B88B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118DB1-F096-4FF8-95B6-2833569A5F5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77230A-29ED-437C-B888-A515EB92749C}"/>
              </a:ext>
            </a:extLst>
          </p:cNvPr>
          <p:cNvSpPr>
            <a:spLocks noGrp="1"/>
          </p:cNvSpPr>
          <p:nvPr>
            <p:ph type="dt" sz="half" idx="10"/>
          </p:nvPr>
        </p:nvSpPr>
        <p:spPr/>
        <p:txBody>
          <a:bodyPr/>
          <a:lstStyle/>
          <a:p>
            <a:fld id="{5641D0CB-6805-446C-9D50-87ABA81D5606}" type="datetimeFigureOut">
              <a:rPr lang="zh-CN" altLang="en-US" smtClean="0"/>
              <a:t>2020/10/3 Saturday</a:t>
            </a:fld>
            <a:endParaRPr lang="zh-CN" altLang="en-US"/>
          </a:p>
        </p:txBody>
      </p:sp>
      <p:sp>
        <p:nvSpPr>
          <p:cNvPr id="5" name="页脚占位符 4">
            <a:extLst>
              <a:ext uri="{FF2B5EF4-FFF2-40B4-BE49-F238E27FC236}">
                <a16:creationId xmlns:a16="http://schemas.microsoft.com/office/drawing/2014/main" id="{B134986B-67CC-4B81-8984-7266D7EE8B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30534D-6E2F-4A6C-86BD-822ED6C8A0B3}"/>
              </a:ext>
            </a:extLst>
          </p:cNvPr>
          <p:cNvSpPr>
            <a:spLocks noGrp="1"/>
          </p:cNvSpPr>
          <p:nvPr>
            <p:ph type="sldNum" sz="quarter" idx="12"/>
          </p:nvPr>
        </p:nvSpPr>
        <p:spPr/>
        <p:txBody>
          <a:body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200852398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D0418-9987-4CDF-8B84-4954174A225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33BDE6-A2E7-4999-9FE9-BF367971B7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2DEC234-4581-4CE9-8CDB-2760E8B95540}"/>
              </a:ext>
            </a:extLst>
          </p:cNvPr>
          <p:cNvSpPr>
            <a:spLocks noGrp="1"/>
          </p:cNvSpPr>
          <p:nvPr>
            <p:ph type="dt" sz="half" idx="10"/>
          </p:nvPr>
        </p:nvSpPr>
        <p:spPr/>
        <p:txBody>
          <a:bodyPr/>
          <a:lstStyle/>
          <a:p>
            <a:fld id="{5641D0CB-6805-446C-9D50-87ABA81D5606}" type="datetimeFigureOut">
              <a:rPr lang="zh-CN" altLang="en-US" smtClean="0"/>
              <a:t>2020/10/3 Saturday</a:t>
            </a:fld>
            <a:endParaRPr lang="zh-CN" altLang="en-US"/>
          </a:p>
        </p:txBody>
      </p:sp>
      <p:sp>
        <p:nvSpPr>
          <p:cNvPr id="5" name="页脚占位符 4">
            <a:extLst>
              <a:ext uri="{FF2B5EF4-FFF2-40B4-BE49-F238E27FC236}">
                <a16:creationId xmlns:a16="http://schemas.microsoft.com/office/drawing/2014/main" id="{E2CC28C5-2C20-41B2-9A96-87C6A09604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C6F8A2-4796-49F4-9D12-508C6F289725}"/>
              </a:ext>
            </a:extLst>
          </p:cNvPr>
          <p:cNvSpPr>
            <a:spLocks noGrp="1"/>
          </p:cNvSpPr>
          <p:nvPr>
            <p:ph type="sldNum" sz="quarter" idx="12"/>
          </p:nvPr>
        </p:nvSpPr>
        <p:spPr/>
        <p:txBody>
          <a:body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183050426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C4B9E-ADE4-48E2-BDBC-9E47C882BD2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3412374-2C00-4171-8845-DDDAE5686B1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EA19F3B-EAEF-4C77-9BB5-6D07D2D1BC8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55C8BBE-003D-47EB-8E89-11CDB1AB5490}"/>
              </a:ext>
            </a:extLst>
          </p:cNvPr>
          <p:cNvSpPr>
            <a:spLocks noGrp="1"/>
          </p:cNvSpPr>
          <p:nvPr>
            <p:ph type="dt" sz="half" idx="10"/>
          </p:nvPr>
        </p:nvSpPr>
        <p:spPr/>
        <p:txBody>
          <a:bodyPr/>
          <a:lstStyle/>
          <a:p>
            <a:fld id="{5641D0CB-6805-446C-9D50-87ABA81D5606}" type="datetimeFigureOut">
              <a:rPr lang="zh-CN" altLang="en-US" smtClean="0"/>
              <a:t>2020/10/3 Saturday</a:t>
            </a:fld>
            <a:endParaRPr lang="zh-CN" altLang="en-US"/>
          </a:p>
        </p:txBody>
      </p:sp>
      <p:sp>
        <p:nvSpPr>
          <p:cNvPr id="6" name="页脚占位符 5">
            <a:extLst>
              <a:ext uri="{FF2B5EF4-FFF2-40B4-BE49-F238E27FC236}">
                <a16:creationId xmlns:a16="http://schemas.microsoft.com/office/drawing/2014/main" id="{6DB70572-A77C-49D0-AD1D-113A9A5B323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59022D-9A82-4570-BFC7-8A637BA36FC3}"/>
              </a:ext>
            </a:extLst>
          </p:cNvPr>
          <p:cNvSpPr>
            <a:spLocks noGrp="1"/>
          </p:cNvSpPr>
          <p:nvPr>
            <p:ph type="sldNum" sz="quarter" idx="12"/>
          </p:nvPr>
        </p:nvSpPr>
        <p:spPr/>
        <p:txBody>
          <a:body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161344666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3DC5B3-2444-4BA8-AB21-24026E10852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B88555E-2603-4057-9C4F-C67F01A20E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35576B3-50ED-439B-B2B7-86CC776B4B2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327D270-2433-4748-AAC4-ECDFCC8684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798545-813B-44D4-BF40-4D6505C3E04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AC7D7F7-5A6E-46F2-AD57-C3E897CD401C}"/>
              </a:ext>
            </a:extLst>
          </p:cNvPr>
          <p:cNvSpPr>
            <a:spLocks noGrp="1"/>
          </p:cNvSpPr>
          <p:nvPr>
            <p:ph type="dt" sz="half" idx="10"/>
          </p:nvPr>
        </p:nvSpPr>
        <p:spPr/>
        <p:txBody>
          <a:bodyPr/>
          <a:lstStyle/>
          <a:p>
            <a:fld id="{5641D0CB-6805-446C-9D50-87ABA81D5606}" type="datetimeFigureOut">
              <a:rPr lang="zh-CN" altLang="en-US" smtClean="0"/>
              <a:t>2020/10/3 Saturday</a:t>
            </a:fld>
            <a:endParaRPr lang="zh-CN" altLang="en-US"/>
          </a:p>
        </p:txBody>
      </p:sp>
      <p:sp>
        <p:nvSpPr>
          <p:cNvPr id="8" name="页脚占位符 7">
            <a:extLst>
              <a:ext uri="{FF2B5EF4-FFF2-40B4-BE49-F238E27FC236}">
                <a16:creationId xmlns:a16="http://schemas.microsoft.com/office/drawing/2014/main" id="{8B5D2C26-CA4D-40D5-AB62-8E5B3B784E0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B60B7D5-0E15-4CD0-B3EC-FDA7393A4314}"/>
              </a:ext>
            </a:extLst>
          </p:cNvPr>
          <p:cNvSpPr>
            <a:spLocks noGrp="1"/>
          </p:cNvSpPr>
          <p:nvPr>
            <p:ph type="sldNum" sz="quarter" idx="12"/>
          </p:nvPr>
        </p:nvSpPr>
        <p:spPr/>
        <p:txBody>
          <a:body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304542086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81AB03-D24E-4123-A70D-25B58AAC5FE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FB9737C-6B2D-4E9C-A6FA-813731C3C396}"/>
              </a:ext>
            </a:extLst>
          </p:cNvPr>
          <p:cNvSpPr>
            <a:spLocks noGrp="1"/>
          </p:cNvSpPr>
          <p:nvPr>
            <p:ph type="dt" sz="half" idx="10"/>
          </p:nvPr>
        </p:nvSpPr>
        <p:spPr/>
        <p:txBody>
          <a:bodyPr/>
          <a:lstStyle/>
          <a:p>
            <a:fld id="{5641D0CB-6805-446C-9D50-87ABA81D5606}" type="datetimeFigureOut">
              <a:rPr lang="zh-CN" altLang="en-US" smtClean="0"/>
              <a:t>2020/10/3 Saturday</a:t>
            </a:fld>
            <a:endParaRPr lang="zh-CN" altLang="en-US"/>
          </a:p>
        </p:txBody>
      </p:sp>
      <p:sp>
        <p:nvSpPr>
          <p:cNvPr id="4" name="页脚占位符 3">
            <a:extLst>
              <a:ext uri="{FF2B5EF4-FFF2-40B4-BE49-F238E27FC236}">
                <a16:creationId xmlns:a16="http://schemas.microsoft.com/office/drawing/2014/main" id="{073CD94A-8CD7-40E2-8202-37D4FD4B4AB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BE465AE-4966-4DA7-AFAA-5B091D4BACD1}"/>
              </a:ext>
            </a:extLst>
          </p:cNvPr>
          <p:cNvSpPr>
            <a:spLocks noGrp="1"/>
          </p:cNvSpPr>
          <p:nvPr>
            <p:ph type="sldNum" sz="quarter" idx="12"/>
          </p:nvPr>
        </p:nvSpPr>
        <p:spPr/>
        <p:txBody>
          <a:body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208533136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7913A73-60D0-4D95-A010-81E658D430C0}"/>
              </a:ext>
            </a:extLst>
          </p:cNvPr>
          <p:cNvSpPr>
            <a:spLocks noGrp="1"/>
          </p:cNvSpPr>
          <p:nvPr>
            <p:ph type="dt" sz="half" idx="10"/>
          </p:nvPr>
        </p:nvSpPr>
        <p:spPr/>
        <p:txBody>
          <a:bodyPr/>
          <a:lstStyle/>
          <a:p>
            <a:fld id="{5641D0CB-6805-446C-9D50-87ABA81D5606}" type="datetimeFigureOut">
              <a:rPr lang="zh-CN" altLang="en-US" smtClean="0"/>
              <a:t>2020/10/3 Saturday</a:t>
            </a:fld>
            <a:endParaRPr lang="zh-CN" altLang="en-US"/>
          </a:p>
        </p:txBody>
      </p:sp>
      <p:sp>
        <p:nvSpPr>
          <p:cNvPr id="3" name="页脚占位符 2">
            <a:extLst>
              <a:ext uri="{FF2B5EF4-FFF2-40B4-BE49-F238E27FC236}">
                <a16:creationId xmlns:a16="http://schemas.microsoft.com/office/drawing/2014/main" id="{7C19CB01-9E4C-4DC5-AB7F-7E15B83DF9D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78E834A-17EC-419F-AA9F-1C41DEB14182}"/>
              </a:ext>
            </a:extLst>
          </p:cNvPr>
          <p:cNvSpPr>
            <a:spLocks noGrp="1"/>
          </p:cNvSpPr>
          <p:nvPr>
            <p:ph type="sldNum" sz="quarter" idx="12"/>
          </p:nvPr>
        </p:nvSpPr>
        <p:spPr/>
        <p:txBody>
          <a:body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401694130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FF8195-CFFE-4AF9-87C8-B2277C8F8A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495A18-49C7-4450-92CD-0B39B44C36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3D6A118-CA53-4C95-BDC9-B57D7F319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90DCACD-9E5C-4278-B49B-88C3ED0F78C6}"/>
              </a:ext>
            </a:extLst>
          </p:cNvPr>
          <p:cNvSpPr>
            <a:spLocks noGrp="1"/>
          </p:cNvSpPr>
          <p:nvPr>
            <p:ph type="dt" sz="half" idx="10"/>
          </p:nvPr>
        </p:nvSpPr>
        <p:spPr/>
        <p:txBody>
          <a:bodyPr/>
          <a:lstStyle/>
          <a:p>
            <a:fld id="{5641D0CB-6805-446C-9D50-87ABA81D5606}" type="datetimeFigureOut">
              <a:rPr lang="zh-CN" altLang="en-US" smtClean="0"/>
              <a:t>2020/10/3 Saturday</a:t>
            </a:fld>
            <a:endParaRPr lang="zh-CN" altLang="en-US"/>
          </a:p>
        </p:txBody>
      </p:sp>
      <p:sp>
        <p:nvSpPr>
          <p:cNvPr id="6" name="页脚占位符 5">
            <a:extLst>
              <a:ext uri="{FF2B5EF4-FFF2-40B4-BE49-F238E27FC236}">
                <a16:creationId xmlns:a16="http://schemas.microsoft.com/office/drawing/2014/main" id="{346FAB38-DD70-42C8-8A24-6AB430F898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60CCE18-1722-4D9F-A562-02915CCD9DD0}"/>
              </a:ext>
            </a:extLst>
          </p:cNvPr>
          <p:cNvSpPr>
            <a:spLocks noGrp="1"/>
          </p:cNvSpPr>
          <p:nvPr>
            <p:ph type="sldNum" sz="quarter" idx="12"/>
          </p:nvPr>
        </p:nvSpPr>
        <p:spPr/>
        <p:txBody>
          <a:body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203400814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62E52F-8E26-427A-8E20-8F8B052BD28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AB8389-F3C6-4C63-87B0-EA85BDEBC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33CB5D-25A6-466C-A192-B41D140FB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CD0456-406A-40AC-8AE6-4BF2958C961B}"/>
              </a:ext>
            </a:extLst>
          </p:cNvPr>
          <p:cNvSpPr>
            <a:spLocks noGrp="1"/>
          </p:cNvSpPr>
          <p:nvPr>
            <p:ph type="dt" sz="half" idx="10"/>
          </p:nvPr>
        </p:nvSpPr>
        <p:spPr/>
        <p:txBody>
          <a:bodyPr/>
          <a:lstStyle/>
          <a:p>
            <a:fld id="{5641D0CB-6805-446C-9D50-87ABA81D5606}" type="datetimeFigureOut">
              <a:rPr lang="zh-CN" altLang="en-US" smtClean="0"/>
              <a:t>2020/10/3 Saturday</a:t>
            </a:fld>
            <a:endParaRPr lang="zh-CN" altLang="en-US"/>
          </a:p>
        </p:txBody>
      </p:sp>
      <p:sp>
        <p:nvSpPr>
          <p:cNvPr id="6" name="页脚占位符 5">
            <a:extLst>
              <a:ext uri="{FF2B5EF4-FFF2-40B4-BE49-F238E27FC236}">
                <a16:creationId xmlns:a16="http://schemas.microsoft.com/office/drawing/2014/main" id="{60ABFF35-5142-4720-8CAD-F7FE660D143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5D054B-9675-4BFF-A3E6-8F6F7258EE21}"/>
              </a:ext>
            </a:extLst>
          </p:cNvPr>
          <p:cNvSpPr>
            <a:spLocks noGrp="1"/>
          </p:cNvSpPr>
          <p:nvPr>
            <p:ph type="sldNum" sz="quarter" idx="12"/>
          </p:nvPr>
        </p:nvSpPr>
        <p:spPr/>
        <p:txBody>
          <a:body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234531118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DA7F1F-211A-49C2-BE64-39E74C054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526055-8B51-46B9-A00B-97B0CE99B2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012252-CFF7-45C5-B279-4CD92DDC96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1D0CB-6805-446C-9D50-87ABA81D5606}" type="datetimeFigureOut">
              <a:rPr lang="zh-CN" altLang="en-US" smtClean="0"/>
              <a:t>2020/10/3 Saturday</a:t>
            </a:fld>
            <a:endParaRPr lang="zh-CN" altLang="en-US"/>
          </a:p>
        </p:txBody>
      </p:sp>
      <p:sp>
        <p:nvSpPr>
          <p:cNvPr id="5" name="页脚占位符 4">
            <a:extLst>
              <a:ext uri="{FF2B5EF4-FFF2-40B4-BE49-F238E27FC236}">
                <a16:creationId xmlns:a16="http://schemas.microsoft.com/office/drawing/2014/main" id="{145E3655-A26C-4069-BDCB-C6CC7EA6B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44F151E-60D7-4C5E-B4A1-6132628C32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6F28D-EAB6-45E4-8E24-E9AC1E09B915}" type="slidenum">
              <a:rPr lang="zh-CN" altLang="en-US" smtClean="0"/>
              <a:t>‹#›</a:t>
            </a:fld>
            <a:endParaRPr lang="zh-CN" altLang="en-US"/>
          </a:p>
        </p:txBody>
      </p:sp>
    </p:spTree>
    <p:extLst>
      <p:ext uri="{BB962C8B-B14F-4D97-AF65-F5344CB8AC3E}">
        <p14:creationId xmlns:p14="http://schemas.microsoft.com/office/powerpoint/2010/main" val="600485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slideLayout" Target="../slideLayouts/slideLayout15.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tags" Target="../tags/tag56.xml"/><Relationship Id="rId2" Type="http://schemas.openxmlformats.org/officeDocument/2006/relationships/tags" Target="../tags/tag46.xml"/><Relationship Id="rId16" Type="http://schemas.openxmlformats.org/officeDocument/2006/relationships/image" Target="../media/image6.png"/><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image" Target="../media/image17.png"/><Relationship Id="rId10" Type="http://schemas.openxmlformats.org/officeDocument/2006/relationships/tags" Target="../tags/tag54.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notesSlide" Target="../notesSlides/notesSlide11.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slideLayout" Target="../slideLayouts/slideLayout15.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5" Type="http://schemas.openxmlformats.org/officeDocument/2006/relationships/tags" Target="../tags/tag61.xml"/><Relationship Id="rId15" Type="http://schemas.openxmlformats.org/officeDocument/2006/relationships/image" Target="../media/image6.png"/><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70.xml"/><Relationship Id="rId7" Type="http://schemas.openxmlformats.org/officeDocument/2006/relationships/tags" Target="../tags/tag7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10" Type="http://schemas.openxmlformats.org/officeDocument/2006/relationships/image" Target="../media/image6.png"/><Relationship Id="rId4" Type="http://schemas.openxmlformats.org/officeDocument/2006/relationships/tags" Target="../tags/tag71.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notesSlide" Target="../notesSlides/notesSlide13.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slideLayout" Target="../slideLayouts/slideLayout15.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image" Target="../media/image6.png"/><Relationship Id="rId10" Type="http://schemas.openxmlformats.org/officeDocument/2006/relationships/tags" Target="../tags/tag84.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88.xml"/><Relationship Id="rId7" Type="http://schemas.openxmlformats.org/officeDocument/2006/relationships/notesSlide" Target="../notesSlides/notesSlide14.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slideLayout" Target="../slideLayouts/slideLayout15.xml"/><Relationship Id="rId5" Type="http://schemas.openxmlformats.org/officeDocument/2006/relationships/tags" Target="../tags/tag90.xml"/><Relationship Id="rId4" Type="http://schemas.openxmlformats.org/officeDocument/2006/relationships/tags" Target="../tags/tag89.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10" Type="http://schemas.openxmlformats.org/officeDocument/2006/relationships/image" Target="../media/image6.png"/><Relationship Id="rId4" Type="http://schemas.openxmlformats.org/officeDocument/2006/relationships/tags" Target="../tags/tag94.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98.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tags" Target="../tags/tag106.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image" Target="../media/image6.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image" Target="../media/image20.png"/><Relationship Id="rId5" Type="http://schemas.openxmlformats.org/officeDocument/2006/relationships/tags" Target="../tags/tag103.xml"/><Relationship Id="rId10" Type="http://schemas.openxmlformats.org/officeDocument/2006/relationships/notesSlide" Target="../notesSlides/notesSlide17.xml"/><Relationship Id="rId4" Type="http://schemas.openxmlformats.org/officeDocument/2006/relationships/tags" Target="../tags/tag102.xml"/><Relationship Id="rId9"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6.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notesSlide" Target="../notesSlides/notesSlide18.xml"/><Relationship Id="rId5" Type="http://schemas.openxmlformats.org/officeDocument/2006/relationships/slideLayout" Target="../slideLayouts/slideLayout15.xml"/><Relationship Id="rId4" Type="http://schemas.openxmlformats.org/officeDocument/2006/relationships/tags" Target="../tags/tag110.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media/image6.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image" Target="../media/image22.svg"/><Relationship Id="rId5" Type="http://schemas.openxmlformats.org/officeDocument/2006/relationships/tags" Target="../tags/tag115.xml"/><Relationship Id="rId10" Type="http://schemas.openxmlformats.org/officeDocument/2006/relationships/image" Target="../media/image21.png"/><Relationship Id="rId4" Type="http://schemas.openxmlformats.org/officeDocument/2006/relationships/tags" Target="../tags/tag114.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image" Target="../media/image6.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image" Target="../media/image23.png"/><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126.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29.xml"/><Relationship Id="rId7" Type="http://schemas.openxmlformats.org/officeDocument/2006/relationships/slideLayout" Target="../slideLayouts/slideLayout15.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tags" Target="../tags/tag135.xml"/><Relationship Id="rId7" Type="http://schemas.openxmlformats.org/officeDocument/2006/relationships/image" Target="../media/image6.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24.png"/><Relationship Id="rId5" Type="http://schemas.openxmlformats.org/officeDocument/2006/relationships/notesSlide" Target="../notesSlides/notesSlide23.xml"/><Relationship Id="rId4"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10.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9.svg"/><Relationship Id="rId17" Type="http://schemas.openxmlformats.org/officeDocument/2006/relationships/image" Target="../media/image6.png"/><Relationship Id="rId2" Type="http://schemas.openxmlformats.org/officeDocument/2006/relationships/tags" Target="../tags/tag8.xml"/><Relationship Id="rId16" Type="http://schemas.openxmlformats.org/officeDocument/2006/relationships/image" Target="../media/image13.sv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8.png"/><Relationship Id="rId5" Type="http://schemas.openxmlformats.org/officeDocument/2006/relationships/tags" Target="../tags/tag11.xml"/><Relationship Id="rId15" Type="http://schemas.openxmlformats.org/officeDocument/2006/relationships/image" Target="../media/image12.png"/><Relationship Id="rId10" Type="http://schemas.openxmlformats.org/officeDocument/2006/relationships/notesSlide" Target="../notesSlides/notesSlide5.xml"/><Relationship Id="rId4" Type="http://schemas.openxmlformats.org/officeDocument/2006/relationships/tags" Target="../tags/tag10.xml"/><Relationship Id="rId9" Type="http://schemas.openxmlformats.org/officeDocument/2006/relationships/slideLayout" Target="../slideLayouts/slideLayout15.xml"/><Relationship Id="rId1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notesSlide" Target="../notesSlides/notesSlide7.xml"/><Relationship Id="rId5" Type="http://schemas.openxmlformats.org/officeDocument/2006/relationships/tags" Target="../tags/tag22.xml"/><Relationship Id="rId10" Type="http://schemas.openxmlformats.org/officeDocument/2006/relationships/slideLayout" Target="../slideLayouts/slideLayout15.xml"/><Relationship Id="rId4" Type="http://schemas.openxmlformats.org/officeDocument/2006/relationships/tags" Target="../tags/tag21.xml"/><Relationship Id="rId9" Type="http://schemas.openxmlformats.org/officeDocument/2006/relationships/tags" Target="../tags/tag26.xml"/></Relationships>
</file>

<file path=ppt/slides/_rels/slide8.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notesSlide" Target="../notesSlides/notesSlide8.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slideLayout" Target="../slideLayouts/slideLayout15.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image" Target="../media/image6.png"/><Relationship Id="rId10" Type="http://schemas.openxmlformats.org/officeDocument/2006/relationships/tags" Target="../tags/tag36.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6.png"/><Relationship Id="rId5" Type="http://schemas.openxmlformats.org/officeDocument/2006/relationships/tags" Target="../tags/tag42.xml"/><Relationship Id="rId10" Type="http://schemas.openxmlformats.org/officeDocument/2006/relationships/image" Target="../media/image16.png"/><Relationship Id="rId4" Type="http://schemas.openxmlformats.org/officeDocument/2006/relationships/tags" Target="../tags/tag41.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10223">
            <a:extLst>
              <a:ext uri="{FF2B5EF4-FFF2-40B4-BE49-F238E27FC236}">
                <a16:creationId xmlns:a16="http://schemas.microsoft.com/office/drawing/2014/main" id="{01F74C44-9C6C-8940-BB64-A55F949605B7}"/>
              </a:ext>
            </a:extLst>
          </p:cNvPr>
          <p:cNvSpPr/>
          <p:nvPr>
            <p:custDataLst>
              <p:tags r:id="rId1"/>
            </p:custDataLst>
          </p:nvPr>
        </p:nvSpPr>
        <p:spPr>
          <a:xfrm>
            <a:off x="1381592" y="2767280"/>
            <a:ext cx="9428816" cy="1323439"/>
          </a:xfrm>
          <a:prstGeom prst="rect">
            <a:avLst/>
          </a:prstGeom>
          <a:noFill/>
        </p:spPr>
        <p:txBody>
          <a:bodyPr wrap="square">
            <a:spAutoFit/>
          </a:bodyPr>
          <a:lstStyle/>
          <a:p>
            <a:pPr algn="ctr"/>
            <a:r>
              <a:rPr lang="zh-CN" altLang="en-US" sz="8000" b="1" dirty="0">
                <a:solidFill>
                  <a:srgbClr val="C00000"/>
                </a:solidFill>
                <a:latin typeface="思源黑体 CN Heavy" panose="020B0A00000000000000" pitchFamily="34" charset="-122"/>
                <a:ea typeface="思源黑体 CN Heavy" panose="020B0A00000000000000" pitchFamily="34" charset="-122"/>
              </a:rPr>
              <a:t>年终党建工作汇报</a:t>
            </a:r>
          </a:p>
        </p:txBody>
      </p:sp>
      <p:grpSp>
        <p:nvGrpSpPr>
          <p:cNvPr id="8" name="组合 7">
            <a:extLst>
              <a:ext uri="{FF2B5EF4-FFF2-40B4-BE49-F238E27FC236}">
                <a16:creationId xmlns:a16="http://schemas.microsoft.com/office/drawing/2014/main" id="{990E4637-C7BC-0247-B0C9-66F0E1595F82}"/>
              </a:ext>
            </a:extLst>
          </p:cNvPr>
          <p:cNvGrpSpPr/>
          <p:nvPr/>
        </p:nvGrpSpPr>
        <p:grpSpPr>
          <a:xfrm>
            <a:off x="1409120" y="2136214"/>
            <a:ext cx="9373760" cy="523220"/>
            <a:chOff x="1409120" y="1474495"/>
            <a:chExt cx="9373760" cy="523220"/>
          </a:xfrm>
        </p:grpSpPr>
        <p:sp>
          <p:nvSpPr>
            <p:cNvPr id="9" name="PA-10223">
              <a:extLst>
                <a:ext uri="{FF2B5EF4-FFF2-40B4-BE49-F238E27FC236}">
                  <a16:creationId xmlns:a16="http://schemas.microsoft.com/office/drawing/2014/main" id="{EB5BCDD6-DD6B-2747-88B5-F81DB2E2EF9C}"/>
                </a:ext>
              </a:extLst>
            </p:cNvPr>
            <p:cNvSpPr/>
            <p:nvPr>
              <p:custDataLst>
                <p:tags r:id="rId2"/>
              </p:custDataLst>
            </p:nvPr>
          </p:nvSpPr>
          <p:spPr>
            <a:xfrm>
              <a:off x="1409120" y="1474495"/>
              <a:ext cx="9373760" cy="523220"/>
            </a:xfrm>
            <a:prstGeom prst="rect">
              <a:avLst/>
            </a:prstGeom>
          </p:spPr>
          <p:txBody>
            <a:bodyPr wrap="square">
              <a:spAutoFit/>
            </a:bodyPr>
            <a:lstStyle/>
            <a:p>
              <a:pPr algn="ctr"/>
              <a:r>
                <a:rPr lang="zh-CN" altLang="en-US" sz="2800" dirty="0">
                  <a:solidFill>
                    <a:srgbClr val="C00000"/>
                  </a:solidFill>
                  <a:latin typeface="思源黑体 CN Heavy" panose="020B0A00000000000000" pitchFamily="34" charset="-122"/>
                  <a:ea typeface="思源黑体 CN Heavy" panose="020B0A00000000000000" pitchFamily="34" charset="-122"/>
                </a:rPr>
                <a:t>基层党委党支部</a:t>
              </a:r>
              <a:endParaRPr lang="zh-CN" altLang="en-US" sz="3200" dirty="0">
                <a:solidFill>
                  <a:srgbClr val="C00000"/>
                </a:solidFill>
                <a:latin typeface="思源黑体 CN Heavy" panose="020B0A00000000000000" pitchFamily="34" charset="-122"/>
                <a:ea typeface="思源黑体 CN Heavy" panose="020B0A00000000000000" pitchFamily="34" charset="-122"/>
              </a:endParaRPr>
            </a:p>
          </p:txBody>
        </p:sp>
        <p:cxnSp>
          <p:nvCxnSpPr>
            <p:cNvPr id="10" name="直线连接符 9">
              <a:extLst>
                <a:ext uri="{FF2B5EF4-FFF2-40B4-BE49-F238E27FC236}">
                  <a16:creationId xmlns:a16="http://schemas.microsoft.com/office/drawing/2014/main" id="{B4896C83-88A5-EF45-BCDB-7115677E61A8}"/>
                </a:ext>
              </a:extLst>
            </p:cNvPr>
            <p:cNvCxnSpPr/>
            <p:nvPr/>
          </p:nvCxnSpPr>
          <p:spPr>
            <a:xfrm flipH="1">
              <a:off x="2773180" y="1782435"/>
              <a:ext cx="178383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线连接符 10">
              <a:extLst>
                <a:ext uri="{FF2B5EF4-FFF2-40B4-BE49-F238E27FC236}">
                  <a16:creationId xmlns:a16="http://schemas.microsoft.com/office/drawing/2014/main" id="{04861836-7EAA-5442-8E82-F7BCFF9E7D41}"/>
                </a:ext>
              </a:extLst>
            </p:cNvPr>
            <p:cNvCxnSpPr/>
            <p:nvPr/>
          </p:nvCxnSpPr>
          <p:spPr>
            <a:xfrm flipH="1">
              <a:off x="7580026" y="1782435"/>
              <a:ext cx="178383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3" name="图片 12">
            <a:extLst>
              <a:ext uri="{FF2B5EF4-FFF2-40B4-BE49-F238E27FC236}">
                <a16:creationId xmlns:a16="http://schemas.microsoft.com/office/drawing/2014/main" id="{6ABF01F9-FDDB-1344-A857-104A33815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9543" y="348230"/>
            <a:ext cx="1592913" cy="1340870"/>
          </a:xfrm>
          <a:prstGeom prst="rect">
            <a:avLst/>
          </a:prstGeom>
        </p:spPr>
      </p:pic>
      <p:sp>
        <p:nvSpPr>
          <p:cNvPr id="12" name="文本框 11">
            <a:extLst>
              <a:ext uri="{FF2B5EF4-FFF2-40B4-BE49-F238E27FC236}">
                <a16:creationId xmlns:a16="http://schemas.microsoft.com/office/drawing/2014/main" id="{BBB02384-FC96-416F-8908-304873520673}"/>
              </a:ext>
            </a:extLst>
          </p:cNvPr>
          <p:cNvSpPr txBox="1"/>
          <p:nvPr/>
        </p:nvSpPr>
        <p:spPr>
          <a:xfrm>
            <a:off x="5181599" y="4517821"/>
            <a:ext cx="2194616" cy="369332"/>
          </a:xfrm>
          <a:prstGeom prst="rect">
            <a:avLst/>
          </a:prstGeom>
          <a:noFill/>
        </p:spPr>
        <p:txBody>
          <a:bodyPr wrap="square" rtlCol="0">
            <a:spAutoFit/>
          </a:bodyPr>
          <a:lstStyle/>
          <a:p>
            <a:r>
              <a:rPr lang="zh-CN" altLang="en-US" dirty="0">
                <a:solidFill>
                  <a:srgbClr val="C00000"/>
                </a:solidFill>
                <a:latin typeface="思源黑体 CN Medium" panose="020B0600000000000000" pitchFamily="34" charset="-122"/>
                <a:ea typeface="思源黑体 CN Medium" panose="020B0600000000000000" pitchFamily="34" charset="-122"/>
              </a:rPr>
              <a:t>汇报人：</a:t>
            </a:r>
            <a:r>
              <a:rPr lang="en-US" altLang="zh-CN" dirty="0">
                <a:solidFill>
                  <a:srgbClr val="C00000"/>
                </a:solidFill>
                <a:latin typeface="思源黑体 CN Medium" panose="020B0600000000000000" pitchFamily="34" charset="-122"/>
                <a:ea typeface="思源黑体 CN Medium" panose="020B0600000000000000" pitchFamily="34" charset="-122"/>
              </a:rPr>
              <a:t>XXX         </a:t>
            </a:r>
            <a:endParaRPr lang="zh-CN" altLang="en-US" dirty="0">
              <a:solidFill>
                <a:srgbClr val="C00000"/>
              </a:solidFill>
              <a:latin typeface="思源黑体 CN Medium" panose="020B0600000000000000" pitchFamily="34" charset="-122"/>
              <a:ea typeface="思源黑体 CN Medium" panose="020B0600000000000000" pitchFamily="34" charset="-122"/>
            </a:endParaRPr>
          </a:p>
        </p:txBody>
      </p:sp>
      <p:pic>
        <p:nvPicPr>
          <p:cNvPr id="5" name="图片 4">
            <a:extLst>
              <a:ext uri="{FF2B5EF4-FFF2-40B4-BE49-F238E27FC236}">
                <a16:creationId xmlns:a16="http://schemas.microsoft.com/office/drawing/2014/main" id="{2E690E11-63FC-4627-A30A-5BC2AEF9A4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62" y="43667"/>
            <a:ext cx="3193774" cy="556118"/>
          </a:xfrm>
          <a:prstGeom prst="rect">
            <a:avLst/>
          </a:prstGeom>
        </p:spPr>
      </p:pic>
    </p:spTree>
    <p:extLst>
      <p:ext uri="{BB962C8B-B14F-4D97-AF65-F5344CB8AC3E}">
        <p14:creationId xmlns:p14="http://schemas.microsoft.com/office/powerpoint/2010/main" val="206895493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EDADAE29-4A22-264E-B8FD-9E5996E27EAE}"/>
              </a:ext>
            </a:extLst>
          </p:cNvPr>
          <p:cNvSpPr/>
          <p:nvPr>
            <p:custDataLst>
              <p:tags r:id="rId1"/>
            </p:custDataLst>
          </p:nvPr>
        </p:nvSpPr>
        <p:spPr>
          <a:xfrm>
            <a:off x="2550827" y="434555"/>
            <a:ext cx="9428816" cy="584775"/>
          </a:xfrm>
          <a:prstGeom prst="rect">
            <a:avLst/>
          </a:prstGeom>
          <a:noFill/>
        </p:spPr>
        <p:txBody>
          <a:bodyPr wrap="square">
            <a:spAutoFit/>
          </a:bodyPr>
          <a:lstStyle/>
          <a:p>
            <a:r>
              <a:rPr lang="en-US" altLang="zh-CN" sz="3200" b="1" dirty="0">
                <a:solidFill>
                  <a:srgbClr val="C00000"/>
                </a:solidFill>
                <a:latin typeface="思源黑体 CN Bold" panose="020B0800000000000000" pitchFamily="34" charset="-122"/>
                <a:ea typeface="思源黑体 CN Bold" panose="020B0800000000000000" pitchFamily="34" charset="-122"/>
              </a:rPr>
              <a:t>2019</a:t>
            </a:r>
            <a:r>
              <a:rPr lang="zh-CN" altLang="en-US" sz="3200" b="1"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4" name="圆角矩形 3">
            <a:extLst>
              <a:ext uri="{FF2B5EF4-FFF2-40B4-BE49-F238E27FC236}">
                <a16:creationId xmlns:a16="http://schemas.microsoft.com/office/drawing/2014/main" id="{760E442A-F445-084B-99EB-3F83512DADA1}"/>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grpSp>
        <p:nvGrpSpPr>
          <p:cNvPr id="5" name="组合 4">
            <a:extLst>
              <a:ext uri="{FF2B5EF4-FFF2-40B4-BE49-F238E27FC236}">
                <a16:creationId xmlns:a16="http://schemas.microsoft.com/office/drawing/2014/main" id="{919239A5-2047-2745-A1B6-7BB984744415}"/>
              </a:ext>
            </a:extLst>
          </p:cNvPr>
          <p:cNvGrpSpPr/>
          <p:nvPr/>
        </p:nvGrpSpPr>
        <p:grpSpPr>
          <a:xfrm>
            <a:off x="2918356" y="1475731"/>
            <a:ext cx="6355287" cy="646177"/>
            <a:chOff x="3452602" y="3212989"/>
            <a:chExt cx="5092283" cy="646177"/>
          </a:xfrm>
        </p:grpSpPr>
        <p:sp>
          <p:nvSpPr>
            <p:cNvPr id="6" name="圆角矩形 5">
              <a:extLst>
                <a:ext uri="{FF2B5EF4-FFF2-40B4-BE49-F238E27FC236}">
                  <a16:creationId xmlns:a16="http://schemas.microsoft.com/office/drawing/2014/main" id="{7A859CCE-256E-A446-8E71-37EF2C449F14}"/>
                </a:ext>
              </a:extLst>
            </p:cNvPr>
            <p:cNvSpPr/>
            <p:nvPr/>
          </p:nvSpPr>
          <p:spPr>
            <a:xfrm>
              <a:off x="3452602" y="3212989"/>
              <a:ext cx="5092283" cy="64617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7" name="PA-10223">
              <a:extLst>
                <a:ext uri="{FF2B5EF4-FFF2-40B4-BE49-F238E27FC236}">
                  <a16:creationId xmlns:a16="http://schemas.microsoft.com/office/drawing/2014/main" id="{71496621-43ED-D44C-8AFB-23ADA15885EB}"/>
                </a:ext>
              </a:extLst>
            </p:cNvPr>
            <p:cNvSpPr/>
            <p:nvPr>
              <p:custDataLst>
                <p:tags r:id="rId12"/>
              </p:custDataLst>
            </p:nvPr>
          </p:nvSpPr>
          <p:spPr>
            <a:xfrm>
              <a:off x="3452602" y="3305244"/>
              <a:ext cx="5092281" cy="461665"/>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加强对权力运行的监督 从源头上防治腐败</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8" name="组合 7">
            <a:extLst>
              <a:ext uri="{FF2B5EF4-FFF2-40B4-BE49-F238E27FC236}">
                <a16:creationId xmlns:a16="http://schemas.microsoft.com/office/drawing/2014/main" id="{B8D0DBFF-9D68-3C43-83A1-A2CCC67E564A}"/>
              </a:ext>
            </a:extLst>
          </p:cNvPr>
          <p:cNvGrpSpPr/>
          <p:nvPr/>
        </p:nvGrpSpPr>
        <p:grpSpPr>
          <a:xfrm>
            <a:off x="588068" y="2423878"/>
            <a:ext cx="1814678" cy="584775"/>
            <a:chOff x="3452602" y="3212990"/>
            <a:chExt cx="5092283" cy="769442"/>
          </a:xfrm>
          <a:noFill/>
        </p:grpSpPr>
        <p:sp>
          <p:nvSpPr>
            <p:cNvPr id="9" name="圆角矩形 8">
              <a:extLst>
                <a:ext uri="{FF2B5EF4-FFF2-40B4-BE49-F238E27FC236}">
                  <a16:creationId xmlns:a16="http://schemas.microsoft.com/office/drawing/2014/main" id="{AEA973FC-5534-BF4B-8A36-CE859AF1AF47}"/>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0" name="PA-10223">
              <a:extLst>
                <a:ext uri="{FF2B5EF4-FFF2-40B4-BE49-F238E27FC236}">
                  <a16:creationId xmlns:a16="http://schemas.microsoft.com/office/drawing/2014/main" id="{097EFAA9-DC52-734A-A387-156D0000F6B7}"/>
                </a:ext>
              </a:extLst>
            </p:cNvPr>
            <p:cNvSpPr/>
            <p:nvPr>
              <p:custDataLst>
                <p:tags r:id="rId11"/>
              </p:custDataLst>
            </p:nvPr>
          </p:nvSpPr>
          <p:spPr>
            <a:xfrm>
              <a:off x="3452602" y="3354728"/>
              <a:ext cx="5092280" cy="485964"/>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重点领域</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grpSp>
        <p:nvGrpSpPr>
          <p:cNvPr id="11" name="组合 10">
            <a:extLst>
              <a:ext uri="{FF2B5EF4-FFF2-40B4-BE49-F238E27FC236}">
                <a16:creationId xmlns:a16="http://schemas.microsoft.com/office/drawing/2014/main" id="{48A36F81-8AD5-C34F-B178-AB7D13FB197E}"/>
              </a:ext>
            </a:extLst>
          </p:cNvPr>
          <p:cNvGrpSpPr/>
          <p:nvPr/>
        </p:nvGrpSpPr>
        <p:grpSpPr>
          <a:xfrm>
            <a:off x="2717602" y="2423878"/>
            <a:ext cx="1814678" cy="584775"/>
            <a:chOff x="3452602" y="3212990"/>
            <a:chExt cx="5092283" cy="769442"/>
          </a:xfrm>
          <a:noFill/>
        </p:grpSpPr>
        <p:sp>
          <p:nvSpPr>
            <p:cNvPr id="12" name="圆角矩形 11">
              <a:extLst>
                <a:ext uri="{FF2B5EF4-FFF2-40B4-BE49-F238E27FC236}">
                  <a16:creationId xmlns:a16="http://schemas.microsoft.com/office/drawing/2014/main" id="{FFFA15AE-AE4E-CC4A-A936-D75F6C7F6F1F}"/>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3" name="PA-10223">
              <a:extLst>
                <a:ext uri="{FF2B5EF4-FFF2-40B4-BE49-F238E27FC236}">
                  <a16:creationId xmlns:a16="http://schemas.microsoft.com/office/drawing/2014/main" id="{7B8140A6-D980-7843-AAFF-F0DEE517FF3D}"/>
                </a:ext>
              </a:extLst>
            </p:cNvPr>
            <p:cNvSpPr/>
            <p:nvPr>
              <p:custDataLst>
                <p:tags r:id="rId10"/>
              </p:custDataLst>
            </p:nvPr>
          </p:nvSpPr>
          <p:spPr>
            <a:xfrm>
              <a:off x="3452602" y="3354728"/>
              <a:ext cx="5092280" cy="485964"/>
            </a:xfrm>
            <a:prstGeom prst="rect">
              <a:avLst/>
            </a:prstGeom>
            <a:grpFill/>
          </p:spPr>
          <p:txBody>
            <a:bodyPr wrap="square">
              <a:spAutoFit/>
            </a:bodyPr>
            <a:lstStyle/>
            <a:p>
              <a:pPr algn="ctr"/>
              <a:r>
                <a:rPr lang="en-US" altLang="zh-CN" dirty="0">
                  <a:solidFill>
                    <a:srgbClr val="BA1219"/>
                  </a:solidFill>
                  <a:latin typeface="思源黑体 CN Medium" panose="020B0600000000000000" pitchFamily="34" charset="-122"/>
                  <a:ea typeface="思源黑体 CN Medium" panose="020B0600000000000000" pitchFamily="34" charset="-122"/>
                </a:rPr>
                <a:t>XX</a:t>
              </a:r>
              <a:r>
                <a:rPr lang="zh-CN" altLang="en-US" dirty="0">
                  <a:solidFill>
                    <a:srgbClr val="BA1219"/>
                  </a:solidFill>
                  <a:latin typeface="思源黑体 CN Medium" panose="020B0600000000000000" pitchFamily="34" charset="-122"/>
                  <a:ea typeface="思源黑体 CN Medium" panose="020B0600000000000000" pitchFamily="34" charset="-122"/>
                </a:rPr>
                <a:t>岗位</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grpSp>
        <p:nvGrpSpPr>
          <p:cNvPr id="14" name="组合 13">
            <a:extLst>
              <a:ext uri="{FF2B5EF4-FFF2-40B4-BE49-F238E27FC236}">
                <a16:creationId xmlns:a16="http://schemas.microsoft.com/office/drawing/2014/main" id="{16BD8E7D-FAEB-4C4D-9DCA-E3E43510508D}"/>
              </a:ext>
            </a:extLst>
          </p:cNvPr>
          <p:cNvGrpSpPr/>
          <p:nvPr/>
        </p:nvGrpSpPr>
        <p:grpSpPr>
          <a:xfrm>
            <a:off x="4888476" y="2423878"/>
            <a:ext cx="1814678" cy="584775"/>
            <a:chOff x="3452602" y="3212990"/>
            <a:chExt cx="5092283" cy="769442"/>
          </a:xfrm>
          <a:noFill/>
        </p:grpSpPr>
        <p:sp>
          <p:nvSpPr>
            <p:cNvPr id="15" name="圆角矩形 14">
              <a:extLst>
                <a:ext uri="{FF2B5EF4-FFF2-40B4-BE49-F238E27FC236}">
                  <a16:creationId xmlns:a16="http://schemas.microsoft.com/office/drawing/2014/main" id="{863668BB-2717-4043-9C2A-F882EB8E71BF}"/>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6" name="PA-10223">
              <a:extLst>
                <a:ext uri="{FF2B5EF4-FFF2-40B4-BE49-F238E27FC236}">
                  <a16:creationId xmlns:a16="http://schemas.microsoft.com/office/drawing/2014/main" id="{C8007E6C-2659-0F44-AE0A-2F6A765FE0E1}"/>
                </a:ext>
              </a:extLst>
            </p:cNvPr>
            <p:cNvSpPr/>
            <p:nvPr>
              <p:custDataLst>
                <p:tags r:id="rId9"/>
              </p:custDataLst>
            </p:nvPr>
          </p:nvSpPr>
          <p:spPr>
            <a:xfrm>
              <a:off x="3452602" y="3334480"/>
              <a:ext cx="5092280" cy="526461"/>
            </a:xfrm>
            <a:prstGeom prst="rect">
              <a:avLst/>
            </a:prstGeom>
            <a:grpFill/>
          </p:spPr>
          <p:txBody>
            <a:bodyPr wrap="square">
              <a:spAutoFit/>
            </a:bodyPr>
            <a:lstStyle/>
            <a:p>
              <a:pPr algn="ctr"/>
              <a:r>
                <a:rPr lang="zh-CN" altLang="en-US" sz="2000" dirty="0">
                  <a:solidFill>
                    <a:srgbClr val="BA1219"/>
                  </a:solidFill>
                  <a:latin typeface="思源黑体 CN Medium" panose="020B0600000000000000" pitchFamily="34" charset="-122"/>
                  <a:ea typeface="思源黑体 CN Medium" panose="020B0600000000000000" pitchFamily="34" charset="-122"/>
                </a:rPr>
                <a:t>重要环节</a:t>
              </a:r>
            </a:p>
          </p:txBody>
        </p:sp>
      </p:grpSp>
      <p:sp>
        <p:nvSpPr>
          <p:cNvPr id="17" name="PA-10223">
            <a:extLst>
              <a:ext uri="{FF2B5EF4-FFF2-40B4-BE49-F238E27FC236}">
                <a16:creationId xmlns:a16="http://schemas.microsoft.com/office/drawing/2014/main" id="{E6CF4FC9-7393-CE4A-8478-A2A1FF359270}"/>
              </a:ext>
            </a:extLst>
          </p:cNvPr>
          <p:cNvSpPr/>
          <p:nvPr>
            <p:custDataLst>
              <p:tags r:id="rId2"/>
            </p:custDataLst>
          </p:nvPr>
        </p:nvSpPr>
        <p:spPr>
          <a:xfrm>
            <a:off x="7018009" y="2516210"/>
            <a:ext cx="4511263" cy="423065"/>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加大对重点领域关键岗位重要环节的风险防控</a:t>
            </a:r>
          </a:p>
        </p:txBody>
      </p:sp>
      <p:grpSp>
        <p:nvGrpSpPr>
          <p:cNvPr id="18" name="组合 17">
            <a:extLst>
              <a:ext uri="{FF2B5EF4-FFF2-40B4-BE49-F238E27FC236}">
                <a16:creationId xmlns:a16="http://schemas.microsoft.com/office/drawing/2014/main" id="{29094A91-BFD1-B741-BD22-66A7843A1E18}"/>
              </a:ext>
            </a:extLst>
          </p:cNvPr>
          <p:cNvGrpSpPr/>
          <p:nvPr/>
        </p:nvGrpSpPr>
        <p:grpSpPr>
          <a:xfrm>
            <a:off x="588068" y="3633751"/>
            <a:ext cx="3738593" cy="2204684"/>
            <a:chOff x="3452602" y="3917027"/>
            <a:chExt cx="5752740" cy="2204684"/>
          </a:xfrm>
        </p:grpSpPr>
        <p:sp>
          <p:nvSpPr>
            <p:cNvPr id="19" name="圆角矩形 18">
              <a:extLst>
                <a:ext uri="{FF2B5EF4-FFF2-40B4-BE49-F238E27FC236}">
                  <a16:creationId xmlns:a16="http://schemas.microsoft.com/office/drawing/2014/main" id="{950EE95A-55CA-B94C-88C1-840EC3C1000E}"/>
                </a:ext>
              </a:extLst>
            </p:cNvPr>
            <p:cNvSpPr/>
            <p:nvPr/>
          </p:nvSpPr>
          <p:spPr>
            <a:xfrm>
              <a:off x="3452602" y="3917027"/>
              <a:ext cx="5092283" cy="2204684"/>
            </a:xfrm>
            <a:prstGeom prst="roundRect">
              <a:avLst>
                <a:gd name="adj" fmla="val 642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0" name="PA-10223">
              <a:extLst>
                <a:ext uri="{FF2B5EF4-FFF2-40B4-BE49-F238E27FC236}">
                  <a16:creationId xmlns:a16="http://schemas.microsoft.com/office/drawing/2014/main" id="{9C4FBE76-D5DD-8E43-8182-4850CF5D9559}"/>
                </a:ext>
              </a:extLst>
            </p:cNvPr>
            <p:cNvSpPr/>
            <p:nvPr>
              <p:custDataLst>
                <p:tags r:id="rId8"/>
              </p:custDataLst>
            </p:nvPr>
          </p:nvSpPr>
          <p:spPr>
            <a:xfrm>
              <a:off x="5745438" y="4539633"/>
              <a:ext cx="3459904" cy="830997"/>
            </a:xfrm>
            <a:prstGeom prst="rect">
              <a:avLst/>
            </a:prstGeom>
          </p:spPr>
          <p:txBody>
            <a:bodyPr wrap="square">
              <a:spAutoFit/>
            </a:bodyPr>
            <a:lstStyle/>
            <a:p>
              <a:r>
                <a:rPr lang="zh-CN" altLang="en-US" sz="2400" dirty="0">
                  <a:solidFill>
                    <a:schemeClr val="bg1"/>
                  </a:solidFill>
                  <a:latin typeface="思源黑体 CN Medium" panose="020B0600000000000000" pitchFamily="34" charset="-122"/>
                  <a:ea typeface="思源黑体 CN Medium" panose="020B0600000000000000" pitchFamily="34" charset="-122"/>
                </a:rPr>
                <a:t>用制度管人 </a:t>
              </a:r>
              <a:endParaRPr lang="en-US" altLang="zh-CN" sz="2400" dirty="0">
                <a:solidFill>
                  <a:schemeClr val="bg1"/>
                </a:solidFill>
                <a:latin typeface="思源黑体 CN Medium" panose="020B0600000000000000" pitchFamily="34" charset="-122"/>
                <a:ea typeface="思源黑体 CN Medium" panose="020B0600000000000000" pitchFamily="34" charset="-122"/>
              </a:endParaRPr>
            </a:p>
            <a:p>
              <a:r>
                <a:rPr lang="zh-CN" altLang="en-US" sz="2400" dirty="0">
                  <a:solidFill>
                    <a:schemeClr val="bg1"/>
                  </a:solidFill>
                  <a:latin typeface="思源黑体 CN Medium" panose="020B0600000000000000" pitchFamily="34" charset="-122"/>
                  <a:ea typeface="思源黑体 CN Medium" panose="020B0600000000000000" pitchFamily="34" charset="-122"/>
                </a:rPr>
                <a:t>用制度管事</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pic>
        <p:nvPicPr>
          <p:cNvPr id="22" name="图片 21">
            <a:extLst>
              <a:ext uri="{FF2B5EF4-FFF2-40B4-BE49-F238E27FC236}">
                <a16:creationId xmlns:a16="http://schemas.microsoft.com/office/drawing/2014/main" id="{341CCDF8-FB3F-F941-9042-BD9E6E931EAF}"/>
              </a:ext>
            </a:extLst>
          </p:cNvPr>
          <p:cNvPicPr>
            <a:picLocks noChangeAspect="1"/>
          </p:cNvPicPr>
          <p:nvPr/>
        </p:nvPicPr>
        <p:blipFill>
          <a:blip r:embed="rId15"/>
          <a:stretch>
            <a:fillRect/>
          </a:stretch>
        </p:blipFill>
        <p:spPr>
          <a:xfrm>
            <a:off x="440878" y="4035059"/>
            <a:ext cx="1630547" cy="1273592"/>
          </a:xfrm>
          <a:prstGeom prst="rect">
            <a:avLst/>
          </a:prstGeom>
        </p:spPr>
      </p:pic>
      <p:grpSp>
        <p:nvGrpSpPr>
          <p:cNvPr id="23" name="组合 22">
            <a:extLst>
              <a:ext uri="{FF2B5EF4-FFF2-40B4-BE49-F238E27FC236}">
                <a16:creationId xmlns:a16="http://schemas.microsoft.com/office/drawing/2014/main" id="{1D255BD1-A185-0547-AE63-6B82052C4E84}"/>
              </a:ext>
            </a:extLst>
          </p:cNvPr>
          <p:cNvGrpSpPr/>
          <p:nvPr/>
        </p:nvGrpSpPr>
        <p:grpSpPr>
          <a:xfrm>
            <a:off x="4278297" y="3652667"/>
            <a:ext cx="1814678" cy="584775"/>
            <a:chOff x="3452602" y="3212990"/>
            <a:chExt cx="5092283" cy="769442"/>
          </a:xfrm>
          <a:noFill/>
        </p:grpSpPr>
        <p:sp>
          <p:nvSpPr>
            <p:cNvPr id="24" name="圆角矩形 23">
              <a:extLst>
                <a:ext uri="{FF2B5EF4-FFF2-40B4-BE49-F238E27FC236}">
                  <a16:creationId xmlns:a16="http://schemas.microsoft.com/office/drawing/2014/main" id="{5C1CEBC3-6FF8-1440-8779-0D682DD9CCE1}"/>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5" name="PA-10223">
              <a:extLst>
                <a:ext uri="{FF2B5EF4-FFF2-40B4-BE49-F238E27FC236}">
                  <a16:creationId xmlns:a16="http://schemas.microsoft.com/office/drawing/2014/main" id="{05234B6C-0D5E-8145-AED7-CA2ED1A058E1}"/>
                </a:ext>
              </a:extLst>
            </p:cNvPr>
            <p:cNvSpPr/>
            <p:nvPr>
              <p:custDataLst>
                <p:tags r:id="rId7"/>
              </p:custDataLst>
            </p:nvPr>
          </p:nvSpPr>
          <p:spPr>
            <a:xfrm>
              <a:off x="3452602" y="3354728"/>
              <a:ext cx="5092280" cy="485964"/>
            </a:xfrm>
            <a:prstGeom prst="rect">
              <a:avLst/>
            </a:prstGeom>
            <a:grpFill/>
          </p:spPr>
          <p:txBody>
            <a:bodyPr wrap="square">
              <a:spAutoFit/>
            </a:bodyPr>
            <a:lstStyle/>
            <a:p>
              <a:pPr algn="ctr"/>
              <a:r>
                <a:rPr lang="en-US" altLang="zh-CN" dirty="0">
                  <a:solidFill>
                    <a:srgbClr val="BA1219"/>
                  </a:solidFill>
                  <a:latin typeface="思源黑体 CN Medium" panose="020B0600000000000000" pitchFamily="34" charset="-122"/>
                  <a:ea typeface="思源黑体 CN Medium" panose="020B0600000000000000" pitchFamily="34" charset="-122"/>
                </a:rPr>
                <a:t>XXX</a:t>
              </a:r>
              <a:r>
                <a:rPr lang="zh-CN" altLang="en-US" dirty="0">
                  <a:solidFill>
                    <a:srgbClr val="BA1219"/>
                  </a:solidFill>
                  <a:latin typeface="思源黑体 CN Medium" panose="020B0600000000000000" pitchFamily="34" charset="-122"/>
                  <a:ea typeface="思源黑体 CN Medium" panose="020B0600000000000000" pitchFamily="34" charset="-122"/>
                </a:rPr>
                <a:t>管理</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grpSp>
        <p:nvGrpSpPr>
          <p:cNvPr id="26" name="组合 25">
            <a:extLst>
              <a:ext uri="{FF2B5EF4-FFF2-40B4-BE49-F238E27FC236}">
                <a16:creationId xmlns:a16="http://schemas.microsoft.com/office/drawing/2014/main" id="{9346FE17-1FD7-6649-9448-E55C3388B8C7}"/>
              </a:ext>
            </a:extLst>
          </p:cNvPr>
          <p:cNvGrpSpPr/>
          <p:nvPr/>
        </p:nvGrpSpPr>
        <p:grpSpPr>
          <a:xfrm>
            <a:off x="6417729" y="3633751"/>
            <a:ext cx="1814678" cy="584775"/>
            <a:chOff x="3452602" y="3212990"/>
            <a:chExt cx="5092283" cy="769442"/>
          </a:xfrm>
          <a:noFill/>
        </p:grpSpPr>
        <p:sp>
          <p:nvSpPr>
            <p:cNvPr id="27" name="圆角矩形 26">
              <a:extLst>
                <a:ext uri="{FF2B5EF4-FFF2-40B4-BE49-F238E27FC236}">
                  <a16:creationId xmlns:a16="http://schemas.microsoft.com/office/drawing/2014/main" id="{D8C76949-56E1-4344-BE98-B7BFF677984C}"/>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8" name="PA-10223">
              <a:extLst>
                <a:ext uri="{FF2B5EF4-FFF2-40B4-BE49-F238E27FC236}">
                  <a16:creationId xmlns:a16="http://schemas.microsoft.com/office/drawing/2014/main" id="{B3C522F0-40FE-B34E-949E-518B3ED5347B}"/>
                </a:ext>
              </a:extLst>
            </p:cNvPr>
            <p:cNvSpPr/>
            <p:nvPr>
              <p:custDataLst>
                <p:tags r:id="rId6"/>
              </p:custDataLst>
            </p:nvPr>
          </p:nvSpPr>
          <p:spPr>
            <a:xfrm>
              <a:off x="3452602" y="3354728"/>
              <a:ext cx="5092280" cy="485964"/>
            </a:xfrm>
            <a:prstGeom prst="rect">
              <a:avLst/>
            </a:prstGeom>
            <a:grpFill/>
          </p:spPr>
          <p:txBody>
            <a:bodyPr wrap="square">
              <a:spAutoFit/>
            </a:bodyPr>
            <a:lstStyle/>
            <a:p>
              <a:pPr algn="ctr"/>
              <a:r>
                <a:rPr lang="en-US" altLang="zh-CN" dirty="0">
                  <a:solidFill>
                    <a:srgbClr val="BA1219"/>
                  </a:solidFill>
                  <a:latin typeface="思源黑体 CN Medium" panose="020B0600000000000000" pitchFamily="34" charset="-122"/>
                  <a:ea typeface="思源黑体 CN Medium" panose="020B0600000000000000" pitchFamily="34" charset="-122"/>
                </a:rPr>
                <a:t>XXXX</a:t>
              </a:r>
              <a:r>
                <a:rPr lang="zh-CN" altLang="en-US" dirty="0">
                  <a:solidFill>
                    <a:srgbClr val="BA1219"/>
                  </a:solidFill>
                  <a:latin typeface="思源黑体 CN Medium" panose="020B0600000000000000" pitchFamily="34" charset="-122"/>
                  <a:ea typeface="思源黑体 CN Medium" panose="020B0600000000000000" pitchFamily="34" charset="-122"/>
                </a:rPr>
                <a:t>管理</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grpSp>
        <p:nvGrpSpPr>
          <p:cNvPr id="29" name="组合 28">
            <a:extLst>
              <a:ext uri="{FF2B5EF4-FFF2-40B4-BE49-F238E27FC236}">
                <a16:creationId xmlns:a16="http://schemas.microsoft.com/office/drawing/2014/main" id="{2F8A21DD-BCEC-4D4A-999A-F968A5656FDD}"/>
              </a:ext>
            </a:extLst>
          </p:cNvPr>
          <p:cNvGrpSpPr/>
          <p:nvPr/>
        </p:nvGrpSpPr>
        <p:grpSpPr>
          <a:xfrm>
            <a:off x="8557161" y="3618322"/>
            <a:ext cx="1814678" cy="584775"/>
            <a:chOff x="3452602" y="3212990"/>
            <a:chExt cx="5092283" cy="769442"/>
          </a:xfrm>
          <a:noFill/>
        </p:grpSpPr>
        <p:sp>
          <p:nvSpPr>
            <p:cNvPr id="30" name="圆角矩形 29">
              <a:extLst>
                <a:ext uri="{FF2B5EF4-FFF2-40B4-BE49-F238E27FC236}">
                  <a16:creationId xmlns:a16="http://schemas.microsoft.com/office/drawing/2014/main" id="{EBE02540-C745-8343-B7EC-294FDE1E8EDE}"/>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31" name="PA-10223">
              <a:extLst>
                <a:ext uri="{FF2B5EF4-FFF2-40B4-BE49-F238E27FC236}">
                  <a16:creationId xmlns:a16="http://schemas.microsoft.com/office/drawing/2014/main" id="{C3E3CCE1-953D-C64F-A120-67341383E5EE}"/>
                </a:ext>
              </a:extLst>
            </p:cNvPr>
            <p:cNvSpPr/>
            <p:nvPr>
              <p:custDataLst>
                <p:tags r:id="rId5"/>
              </p:custDataLst>
            </p:nvPr>
          </p:nvSpPr>
          <p:spPr>
            <a:xfrm>
              <a:off x="3452602" y="3354728"/>
              <a:ext cx="5092280" cy="485964"/>
            </a:xfrm>
            <a:prstGeom prst="rect">
              <a:avLst/>
            </a:prstGeom>
            <a:grpFill/>
          </p:spPr>
          <p:txBody>
            <a:bodyPr wrap="square">
              <a:spAutoFit/>
            </a:bodyPr>
            <a:lstStyle/>
            <a:p>
              <a:pPr algn="ctr"/>
              <a:r>
                <a:rPr lang="en-US" altLang="zh-CN" dirty="0">
                  <a:solidFill>
                    <a:srgbClr val="BA1219"/>
                  </a:solidFill>
                  <a:latin typeface="思源黑体 CN Medium" panose="020B0600000000000000" pitchFamily="34" charset="-122"/>
                  <a:ea typeface="思源黑体 CN Medium" panose="020B0600000000000000" pitchFamily="34" charset="-122"/>
                </a:rPr>
                <a:t>XXXXX</a:t>
              </a:r>
              <a:r>
                <a:rPr lang="zh-CN" altLang="en-US" dirty="0">
                  <a:solidFill>
                    <a:srgbClr val="BA1219"/>
                  </a:solidFill>
                  <a:latin typeface="思源黑体 CN Medium" panose="020B0600000000000000" pitchFamily="34" charset="-122"/>
                  <a:ea typeface="思源黑体 CN Medium" panose="020B0600000000000000" pitchFamily="34" charset="-122"/>
                </a:rPr>
                <a:t>管理</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grpSp>
        <p:nvGrpSpPr>
          <p:cNvPr id="32" name="组合 31">
            <a:extLst>
              <a:ext uri="{FF2B5EF4-FFF2-40B4-BE49-F238E27FC236}">
                <a16:creationId xmlns:a16="http://schemas.microsoft.com/office/drawing/2014/main" id="{353F1EB4-E9F1-2648-B082-DE8225BE0C19}"/>
              </a:ext>
            </a:extLst>
          </p:cNvPr>
          <p:cNvGrpSpPr/>
          <p:nvPr/>
        </p:nvGrpSpPr>
        <p:grpSpPr>
          <a:xfrm>
            <a:off x="10696593" y="3597794"/>
            <a:ext cx="1283050" cy="584775"/>
            <a:chOff x="3452602" y="3212990"/>
            <a:chExt cx="5092283" cy="769442"/>
          </a:xfrm>
          <a:noFill/>
        </p:grpSpPr>
        <p:sp>
          <p:nvSpPr>
            <p:cNvPr id="33" name="圆角矩形 32">
              <a:extLst>
                <a:ext uri="{FF2B5EF4-FFF2-40B4-BE49-F238E27FC236}">
                  <a16:creationId xmlns:a16="http://schemas.microsoft.com/office/drawing/2014/main" id="{75AC41C0-CAD8-0A4C-AB13-B163B57A3F9B}"/>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34" name="PA-10223">
              <a:extLst>
                <a:ext uri="{FF2B5EF4-FFF2-40B4-BE49-F238E27FC236}">
                  <a16:creationId xmlns:a16="http://schemas.microsoft.com/office/drawing/2014/main" id="{3513F206-A8B1-4544-AC0A-98F8C715E6A4}"/>
                </a:ext>
              </a:extLst>
            </p:cNvPr>
            <p:cNvSpPr/>
            <p:nvPr>
              <p:custDataLst>
                <p:tags r:id="rId4"/>
              </p:custDataLst>
            </p:nvPr>
          </p:nvSpPr>
          <p:spPr>
            <a:xfrm>
              <a:off x="3452602" y="3354728"/>
              <a:ext cx="5092280" cy="485964"/>
            </a:xfrm>
            <a:prstGeom prst="rect">
              <a:avLst/>
            </a:prstGeom>
            <a:grpFill/>
          </p:spPr>
          <p:txBody>
            <a:bodyPr wrap="square">
              <a:spAutoFit/>
            </a:bodyPr>
            <a:lstStyle/>
            <a:p>
              <a:pPr algn="ctr"/>
              <a:r>
                <a:rPr lang="en-US" altLang="zh-CN" dirty="0">
                  <a:solidFill>
                    <a:srgbClr val="BA1219"/>
                  </a:solidFill>
                  <a:latin typeface="思源黑体 CN Medium" panose="020B0600000000000000" pitchFamily="34" charset="-122"/>
                  <a:ea typeface="思源黑体 CN Medium" panose="020B0600000000000000" pitchFamily="34" charset="-122"/>
                </a:rPr>
                <a:t>……</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35" name="PA-10223">
            <a:extLst>
              <a:ext uri="{FF2B5EF4-FFF2-40B4-BE49-F238E27FC236}">
                <a16:creationId xmlns:a16="http://schemas.microsoft.com/office/drawing/2014/main" id="{8BFAAC7B-48C2-8B42-8F53-C56D5D2C261A}"/>
              </a:ext>
            </a:extLst>
          </p:cNvPr>
          <p:cNvSpPr/>
          <p:nvPr>
            <p:custDataLst>
              <p:tags r:id="rId3"/>
            </p:custDataLst>
          </p:nvPr>
        </p:nvSpPr>
        <p:spPr>
          <a:xfrm>
            <a:off x="4278297" y="4499928"/>
            <a:ext cx="7701345" cy="1161728"/>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同时</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充分运用谈话、提醒、约谈等措施</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对干部身上的苗头性倾向性问题</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及时进行提醒谈话</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注重抓早、抓小、抓苗头。以铁的纪律推动了干部工作作风持续转变</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党员干部没有发生违纪违法现象。</a:t>
            </a:r>
          </a:p>
        </p:txBody>
      </p:sp>
      <p:cxnSp>
        <p:nvCxnSpPr>
          <p:cNvPr id="36" name="直线连接符 35">
            <a:extLst>
              <a:ext uri="{FF2B5EF4-FFF2-40B4-BE49-F238E27FC236}">
                <a16:creationId xmlns:a16="http://schemas.microsoft.com/office/drawing/2014/main" id="{62BEDA20-A22B-3E45-8606-69090FC03B2D}"/>
              </a:ext>
            </a:extLst>
          </p:cNvPr>
          <p:cNvCxnSpPr>
            <a:cxnSpLocks/>
          </p:cNvCxnSpPr>
          <p:nvPr/>
        </p:nvCxnSpPr>
        <p:spPr>
          <a:xfrm>
            <a:off x="534630" y="3410122"/>
            <a:ext cx="11142708" cy="0"/>
          </a:xfrm>
          <a:prstGeom prst="line">
            <a:avLst/>
          </a:prstGeom>
          <a:ln>
            <a:solidFill>
              <a:srgbClr val="C00000"/>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70E27B68-CABD-41FF-AA10-B58652675C4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47214502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dissolv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dissolv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dissolv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dissolve">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dissolve">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dissolve">
                                      <p:cBhvr>
                                        <p:cTn id="7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7"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155875AD-B4D5-F44B-B6B3-1821799154EA}"/>
              </a:ext>
            </a:extLst>
          </p:cNvPr>
          <p:cNvSpPr/>
          <p:nvPr>
            <p:custDataLst>
              <p:tags r:id="rId1"/>
            </p:custDataLst>
          </p:nvPr>
        </p:nvSpPr>
        <p:spPr>
          <a:xfrm>
            <a:off x="2550827" y="434555"/>
            <a:ext cx="9428816" cy="584775"/>
          </a:xfrm>
          <a:prstGeom prst="rect">
            <a:avLst/>
          </a:prstGeom>
          <a:noFill/>
        </p:spPr>
        <p:txBody>
          <a:bodyPr wrap="square">
            <a:spAutoFit/>
          </a:bodyPr>
          <a:lstStyle/>
          <a:p>
            <a:r>
              <a:rPr lang="en-US" altLang="zh-CN" sz="3200" b="1" dirty="0">
                <a:solidFill>
                  <a:srgbClr val="C00000"/>
                </a:solidFill>
                <a:latin typeface="思源黑体 CN Bold" panose="020B0800000000000000" pitchFamily="34" charset="-122"/>
                <a:ea typeface="思源黑体 CN Bold" panose="020B0800000000000000" pitchFamily="34" charset="-122"/>
              </a:rPr>
              <a:t>2019</a:t>
            </a:r>
            <a:r>
              <a:rPr lang="zh-CN" altLang="en-US" sz="3200" b="1"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4" name="圆角矩形 3">
            <a:extLst>
              <a:ext uri="{FF2B5EF4-FFF2-40B4-BE49-F238E27FC236}">
                <a16:creationId xmlns:a16="http://schemas.microsoft.com/office/drawing/2014/main" id="{8FA83342-94E5-DB4A-B8AA-A8310E8C1ABD}"/>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grpSp>
        <p:nvGrpSpPr>
          <p:cNvPr id="5" name="组合 4">
            <a:extLst>
              <a:ext uri="{FF2B5EF4-FFF2-40B4-BE49-F238E27FC236}">
                <a16:creationId xmlns:a16="http://schemas.microsoft.com/office/drawing/2014/main" id="{E66AB7B4-E99B-2644-8779-057AB044883E}"/>
              </a:ext>
            </a:extLst>
          </p:cNvPr>
          <p:cNvGrpSpPr/>
          <p:nvPr/>
        </p:nvGrpSpPr>
        <p:grpSpPr>
          <a:xfrm>
            <a:off x="0" y="1625632"/>
            <a:ext cx="8092207" cy="861069"/>
            <a:chOff x="3452602" y="3212989"/>
            <a:chExt cx="5092283" cy="861069"/>
          </a:xfrm>
        </p:grpSpPr>
        <p:sp>
          <p:nvSpPr>
            <p:cNvPr id="6" name="圆角矩形 5">
              <a:extLst>
                <a:ext uri="{FF2B5EF4-FFF2-40B4-BE49-F238E27FC236}">
                  <a16:creationId xmlns:a16="http://schemas.microsoft.com/office/drawing/2014/main" id="{17B7F482-359A-2F44-B6F9-869AD42CB90A}"/>
                </a:ext>
              </a:extLst>
            </p:cNvPr>
            <p:cNvSpPr/>
            <p:nvPr/>
          </p:nvSpPr>
          <p:spPr>
            <a:xfrm>
              <a:off x="3452602" y="3212989"/>
              <a:ext cx="5092283" cy="861069"/>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bg1"/>
                </a:solidFill>
                <a:latin typeface="思源黑体 CN Medium" panose="020B0600000000000000" pitchFamily="34" charset="-122"/>
                <a:ea typeface="思源黑体 CN Medium" panose="020B0600000000000000" pitchFamily="34" charset="-122"/>
              </a:endParaRPr>
            </a:p>
          </p:txBody>
        </p:sp>
        <p:sp>
          <p:nvSpPr>
            <p:cNvPr id="7" name="PA-10223">
              <a:extLst>
                <a:ext uri="{FF2B5EF4-FFF2-40B4-BE49-F238E27FC236}">
                  <a16:creationId xmlns:a16="http://schemas.microsoft.com/office/drawing/2014/main" id="{02951291-26C8-D54C-B296-21A0BAF3DAF8}"/>
                </a:ext>
              </a:extLst>
            </p:cNvPr>
            <p:cNvSpPr/>
            <p:nvPr>
              <p:custDataLst>
                <p:tags r:id="rId11"/>
              </p:custDataLst>
            </p:nvPr>
          </p:nvSpPr>
          <p:spPr>
            <a:xfrm>
              <a:off x="4075183" y="3412690"/>
              <a:ext cx="4469700" cy="461665"/>
            </a:xfrm>
            <a:prstGeom prst="rect">
              <a:avLst/>
            </a:prstGeom>
          </p:spPr>
          <p:txBody>
            <a:bodyPr wrap="square">
              <a:spAutoFit/>
            </a:bodyPr>
            <a:lstStyle/>
            <a:p>
              <a:r>
                <a:rPr lang="zh-CN" altLang="en-US" sz="2400" dirty="0">
                  <a:solidFill>
                    <a:schemeClr val="bg1"/>
                  </a:solidFill>
                  <a:latin typeface="思源黑体 CN Medium" panose="020B0600000000000000" pitchFamily="34" charset="-122"/>
                  <a:ea typeface="思源黑体 CN Medium" panose="020B0600000000000000" pitchFamily="34" charset="-122"/>
                </a:rPr>
                <a:t>深入开展“两学一做常态化”学习</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cxnSp>
        <p:nvCxnSpPr>
          <p:cNvPr id="8" name="直线连接符 7">
            <a:extLst>
              <a:ext uri="{FF2B5EF4-FFF2-40B4-BE49-F238E27FC236}">
                <a16:creationId xmlns:a16="http://schemas.microsoft.com/office/drawing/2014/main" id="{1CE953FB-B87D-E847-84AF-6C0F778E46D3}"/>
              </a:ext>
            </a:extLst>
          </p:cNvPr>
          <p:cNvCxnSpPr>
            <a:cxnSpLocks/>
          </p:cNvCxnSpPr>
          <p:nvPr/>
        </p:nvCxnSpPr>
        <p:spPr>
          <a:xfrm>
            <a:off x="1154242" y="2486701"/>
            <a:ext cx="0" cy="3329483"/>
          </a:xfrm>
          <a:prstGeom prst="line">
            <a:avLst/>
          </a:prstGeom>
          <a:ln>
            <a:solidFill>
              <a:srgbClr val="C00000"/>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 name="组合 15">
            <a:extLst>
              <a:ext uri="{FF2B5EF4-FFF2-40B4-BE49-F238E27FC236}">
                <a16:creationId xmlns:a16="http://schemas.microsoft.com/office/drawing/2014/main" id="{4EB79685-682C-F74F-BC20-BA52053509A6}"/>
              </a:ext>
            </a:extLst>
          </p:cNvPr>
          <p:cNvGrpSpPr/>
          <p:nvPr/>
        </p:nvGrpSpPr>
        <p:grpSpPr>
          <a:xfrm>
            <a:off x="758252" y="2824865"/>
            <a:ext cx="791980" cy="584775"/>
            <a:chOff x="3452602" y="3212990"/>
            <a:chExt cx="5092283" cy="769442"/>
          </a:xfrm>
          <a:noFill/>
        </p:grpSpPr>
        <p:sp>
          <p:nvSpPr>
            <p:cNvPr id="17" name="圆角矩形 16">
              <a:extLst>
                <a:ext uri="{FF2B5EF4-FFF2-40B4-BE49-F238E27FC236}">
                  <a16:creationId xmlns:a16="http://schemas.microsoft.com/office/drawing/2014/main" id="{41E96D87-5A3B-0647-9103-1D3B769ADEED}"/>
                </a:ext>
              </a:extLst>
            </p:cNvPr>
            <p:cNvSpPr/>
            <p:nvPr/>
          </p:nvSpPr>
          <p:spPr>
            <a:xfrm>
              <a:off x="3452602" y="3212990"/>
              <a:ext cx="5092283" cy="769442"/>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8" name="PA-10223">
              <a:extLst>
                <a:ext uri="{FF2B5EF4-FFF2-40B4-BE49-F238E27FC236}">
                  <a16:creationId xmlns:a16="http://schemas.microsoft.com/office/drawing/2014/main" id="{F4A4CEDB-432A-2D4E-9306-2C6F77F6BCAC}"/>
                </a:ext>
              </a:extLst>
            </p:cNvPr>
            <p:cNvSpPr/>
            <p:nvPr>
              <p:custDataLst>
                <p:tags r:id="rId10"/>
              </p:custDataLst>
            </p:nvPr>
          </p:nvSpPr>
          <p:spPr>
            <a:xfrm>
              <a:off x="3452602" y="3354728"/>
              <a:ext cx="5092280" cy="485964"/>
            </a:xfrm>
            <a:prstGeom prst="rect">
              <a:avLst/>
            </a:prstGeom>
            <a:grpFill/>
          </p:spPr>
          <p:txBody>
            <a:bodyPr wrap="square">
              <a:spAutoFit/>
            </a:bodyPr>
            <a:lstStyle/>
            <a:p>
              <a:pPr algn="ctr"/>
              <a:r>
                <a:rPr lang="en-US" altLang="zh-CN" dirty="0">
                  <a:solidFill>
                    <a:schemeClr val="bg1"/>
                  </a:solidFill>
                  <a:latin typeface="思源黑体 CN Medium" panose="020B0600000000000000" pitchFamily="34" charset="-122"/>
                  <a:ea typeface="思源黑体 CN Medium" panose="020B0600000000000000" pitchFamily="34" charset="-122"/>
                </a:rPr>
                <a:t>01</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19" name="组合 18">
            <a:extLst>
              <a:ext uri="{FF2B5EF4-FFF2-40B4-BE49-F238E27FC236}">
                <a16:creationId xmlns:a16="http://schemas.microsoft.com/office/drawing/2014/main" id="{A07DDAF7-8978-9445-8949-C9326D420A08}"/>
              </a:ext>
            </a:extLst>
          </p:cNvPr>
          <p:cNvGrpSpPr/>
          <p:nvPr/>
        </p:nvGrpSpPr>
        <p:grpSpPr>
          <a:xfrm>
            <a:off x="1709003" y="2824865"/>
            <a:ext cx="1814678" cy="584775"/>
            <a:chOff x="3452602" y="3212990"/>
            <a:chExt cx="5092283" cy="769442"/>
          </a:xfrm>
          <a:noFill/>
        </p:grpSpPr>
        <p:sp>
          <p:nvSpPr>
            <p:cNvPr id="20" name="圆角矩形 19">
              <a:extLst>
                <a:ext uri="{FF2B5EF4-FFF2-40B4-BE49-F238E27FC236}">
                  <a16:creationId xmlns:a16="http://schemas.microsoft.com/office/drawing/2014/main" id="{2642B8FC-987C-4D4E-8990-E82C51F4457F}"/>
                </a:ext>
              </a:extLst>
            </p:cNvPr>
            <p:cNvSpPr/>
            <p:nvPr/>
          </p:nvSpPr>
          <p:spPr>
            <a:xfrm>
              <a:off x="3452602" y="3212990"/>
              <a:ext cx="5092283" cy="769442"/>
            </a:xfrm>
            <a:prstGeom prst="roundRect">
              <a:avLst>
                <a:gd name="adj" fmla="val 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1" name="PA-10223">
              <a:extLst>
                <a:ext uri="{FF2B5EF4-FFF2-40B4-BE49-F238E27FC236}">
                  <a16:creationId xmlns:a16="http://schemas.microsoft.com/office/drawing/2014/main" id="{62630D74-F5F8-1441-92F9-FA360CDF6952}"/>
                </a:ext>
              </a:extLst>
            </p:cNvPr>
            <p:cNvSpPr/>
            <p:nvPr>
              <p:custDataLst>
                <p:tags r:id="rId9"/>
              </p:custDataLst>
            </p:nvPr>
          </p:nvSpPr>
          <p:spPr>
            <a:xfrm>
              <a:off x="3452602" y="3354728"/>
              <a:ext cx="5092280" cy="485964"/>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真抓实学</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22" name="PA-10223">
            <a:extLst>
              <a:ext uri="{FF2B5EF4-FFF2-40B4-BE49-F238E27FC236}">
                <a16:creationId xmlns:a16="http://schemas.microsoft.com/office/drawing/2014/main" id="{50A6B502-C67F-6740-BDA4-0F7EE67964D9}"/>
              </a:ext>
            </a:extLst>
          </p:cNvPr>
          <p:cNvSpPr/>
          <p:nvPr>
            <p:custDataLst>
              <p:tags r:id="rId2"/>
            </p:custDataLst>
          </p:nvPr>
        </p:nvSpPr>
        <p:spPr>
          <a:xfrm>
            <a:off x="3732403" y="2708282"/>
            <a:ext cx="7701345"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把“两学</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做”学习教育常态化制度化作为一项重要工作抓严抓实</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采取“理论讲学、上门送学、结对帮学、互动促学”等学习教育模式</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确保学习教育全覆盖</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grpSp>
        <p:nvGrpSpPr>
          <p:cNvPr id="23" name="组合 22">
            <a:extLst>
              <a:ext uri="{FF2B5EF4-FFF2-40B4-BE49-F238E27FC236}">
                <a16:creationId xmlns:a16="http://schemas.microsoft.com/office/drawing/2014/main" id="{98FA403D-3EDF-AF46-9CFC-E6095BEDCC37}"/>
              </a:ext>
            </a:extLst>
          </p:cNvPr>
          <p:cNvGrpSpPr/>
          <p:nvPr/>
        </p:nvGrpSpPr>
        <p:grpSpPr>
          <a:xfrm>
            <a:off x="758252" y="3865905"/>
            <a:ext cx="791980" cy="584775"/>
            <a:chOff x="3452602" y="3212990"/>
            <a:chExt cx="5092283" cy="769442"/>
          </a:xfrm>
          <a:noFill/>
        </p:grpSpPr>
        <p:sp>
          <p:nvSpPr>
            <p:cNvPr id="24" name="圆角矩形 23">
              <a:extLst>
                <a:ext uri="{FF2B5EF4-FFF2-40B4-BE49-F238E27FC236}">
                  <a16:creationId xmlns:a16="http://schemas.microsoft.com/office/drawing/2014/main" id="{CEEE2D8C-F6A1-5144-A417-4E391EF3DDFB}"/>
                </a:ext>
              </a:extLst>
            </p:cNvPr>
            <p:cNvSpPr/>
            <p:nvPr/>
          </p:nvSpPr>
          <p:spPr>
            <a:xfrm>
              <a:off x="3452602" y="3212990"/>
              <a:ext cx="5092283" cy="769442"/>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5" name="PA-10223">
              <a:extLst>
                <a:ext uri="{FF2B5EF4-FFF2-40B4-BE49-F238E27FC236}">
                  <a16:creationId xmlns:a16="http://schemas.microsoft.com/office/drawing/2014/main" id="{93D8C049-497A-244E-8D99-7F3EFEA8013B}"/>
                </a:ext>
              </a:extLst>
            </p:cNvPr>
            <p:cNvSpPr/>
            <p:nvPr>
              <p:custDataLst>
                <p:tags r:id="rId8"/>
              </p:custDataLst>
            </p:nvPr>
          </p:nvSpPr>
          <p:spPr>
            <a:xfrm>
              <a:off x="3452602" y="3354728"/>
              <a:ext cx="5092280" cy="485964"/>
            </a:xfrm>
            <a:prstGeom prst="rect">
              <a:avLst/>
            </a:prstGeom>
            <a:grpFill/>
          </p:spPr>
          <p:txBody>
            <a:bodyPr wrap="square">
              <a:spAutoFit/>
            </a:bodyPr>
            <a:lstStyle/>
            <a:p>
              <a:pPr algn="ctr"/>
              <a:r>
                <a:rPr lang="en-US" altLang="zh-CN" dirty="0">
                  <a:solidFill>
                    <a:schemeClr val="bg1"/>
                  </a:solidFill>
                  <a:latin typeface="思源黑体 CN Medium" panose="020B0600000000000000" pitchFamily="34" charset="-122"/>
                  <a:ea typeface="思源黑体 CN Medium" panose="020B0600000000000000" pitchFamily="34" charset="-122"/>
                </a:rPr>
                <a:t>02</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26" name="组合 25">
            <a:extLst>
              <a:ext uri="{FF2B5EF4-FFF2-40B4-BE49-F238E27FC236}">
                <a16:creationId xmlns:a16="http://schemas.microsoft.com/office/drawing/2014/main" id="{BBE114E6-1229-9C4F-BE31-89DF00344D2C}"/>
              </a:ext>
            </a:extLst>
          </p:cNvPr>
          <p:cNvGrpSpPr/>
          <p:nvPr/>
        </p:nvGrpSpPr>
        <p:grpSpPr>
          <a:xfrm>
            <a:off x="1709003" y="3865905"/>
            <a:ext cx="1814678" cy="584775"/>
            <a:chOff x="3452602" y="3212990"/>
            <a:chExt cx="5092283" cy="769442"/>
          </a:xfrm>
          <a:noFill/>
        </p:grpSpPr>
        <p:sp>
          <p:nvSpPr>
            <p:cNvPr id="27" name="圆角矩形 26">
              <a:extLst>
                <a:ext uri="{FF2B5EF4-FFF2-40B4-BE49-F238E27FC236}">
                  <a16:creationId xmlns:a16="http://schemas.microsoft.com/office/drawing/2014/main" id="{65A26D77-EE1D-7D45-8338-3B1ED31F1066}"/>
                </a:ext>
              </a:extLst>
            </p:cNvPr>
            <p:cNvSpPr/>
            <p:nvPr/>
          </p:nvSpPr>
          <p:spPr>
            <a:xfrm>
              <a:off x="3452602" y="3212990"/>
              <a:ext cx="5092283" cy="769442"/>
            </a:xfrm>
            <a:prstGeom prst="roundRect">
              <a:avLst>
                <a:gd name="adj" fmla="val 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8" name="PA-10223">
              <a:extLst>
                <a:ext uri="{FF2B5EF4-FFF2-40B4-BE49-F238E27FC236}">
                  <a16:creationId xmlns:a16="http://schemas.microsoft.com/office/drawing/2014/main" id="{C2BA8FA6-225B-A842-865B-FD5BA308A9C8}"/>
                </a:ext>
              </a:extLst>
            </p:cNvPr>
            <p:cNvSpPr/>
            <p:nvPr>
              <p:custDataLst>
                <p:tags r:id="rId7"/>
              </p:custDataLst>
            </p:nvPr>
          </p:nvSpPr>
          <p:spPr>
            <a:xfrm>
              <a:off x="3452602" y="3354728"/>
              <a:ext cx="5092280" cy="485964"/>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创造氛围</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29" name="PA-10223">
            <a:extLst>
              <a:ext uri="{FF2B5EF4-FFF2-40B4-BE49-F238E27FC236}">
                <a16:creationId xmlns:a16="http://schemas.microsoft.com/office/drawing/2014/main" id="{F88E0155-6808-5E4A-BFD9-F1B28DB0E3CF}"/>
              </a:ext>
            </a:extLst>
          </p:cNvPr>
          <p:cNvSpPr/>
          <p:nvPr>
            <p:custDataLst>
              <p:tags r:id="rId3"/>
            </p:custDataLst>
          </p:nvPr>
        </p:nvSpPr>
        <p:spPr>
          <a:xfrm>
            <a:off x="3732403" y="3749322"/>
            <a:ext cx="7701345"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给党员统配发学习笔记</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设立了学习专栏</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以扎实开展“三会一课”为抓手</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促进“两学一做”学习教育向纵深推进</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grpSp>
        <p:nvGrpSpPr>
          <p:cNvPr id="30" name="组合 29">
            <a:extLst>
              <a:ext uri="{FF2B5EF4-FFF2-40B4-BE49-F238E27FC236}">
                <a16:creationId xmlns:a16="http://schemas.microsoft.com/office/drawing/2014/main" id="{264F7FF3-1508-0C44-9411-64D67E991635}"/>
              </a:ext>
            </a:extLst>
          </p:cNvPr>
          <p:cNvGrpSpPr/>
          <p:nvPr/>
        </p:nvGrpSpPr>
        <p:grpSpPr>
          <a:xfrm>
            <a:off x="758252" y="4852619"/>
            <a:ext cx="791980" cy="584775"/>
            <a:chOff x="3452602" y="3212990"/>
            <a:chExt cx="5092283" cy="769442"/>
          </a:xfrm>
          <a:noFill/>
        </p:grpSpPr>
        <p:sp>
          <p:nvSpPr>
            <p:cNvPr id="31" name="圆角矩形 30">
              <a:extLst>
                <a:ext uri="{FF2B5EF4-FFF2-40B4-BE49-F238E27FC236}">
                  <a16:creationId xmlns:a16="http://schemas.microsoft.com/office/drawing/2014/main" id="{D7914CF1-8D41-A942-9A08-ACCE5ADE23B7}"/>
                </a:ext>
              </a:extLst>
            </p:cNvPr>
            <p:cNvSpPr/>
            <p:nvPr/>
          </p:nvSpPr>
          <p:spPr>
            <a:xfrm>
              <a:off x="3452602" y="3212990"/>
              <a:ext cx="5092283" cy="769442"/>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32" name="PA-10223">
              <a:extLst>
                <a:ext uri="{FF2B5EF4-FFF2-40B4-BE49-F238E27FC236}">
                  <a16:creationId xmlns:a16="http://schemas.microsoft.com/office/drawing/2014/main" id="{A7084219-92D7-5C49-A556-7DD919E84115}"/>
                </a:ext>
              </a:extLst>
            </p:cNvPr>
            <p:cNvSpPr/>
            <p:nvPr>
              <p:custDataLst>
                <p:tags r:id="rId6"/>
              </p:custDataLst>
            </p:nvPr>
          </p:nvSpPr>
          <p:spPr>
            <a:xfrm>
              <a:off x="3452602" y="3354728"/>
              <a:ext cx="5092280" cy="485964"/>
            </a:xfrm>
            <a:prstGeom prst="rect">
              <a:avLst/>
            </a:prstGeom>
            <a:grpFill/>
          </p:spPr>
          <p:txBody>
            <a:bodyPr wrap="square">
              <a:spAutoFit/>
            </a:bodyPr>
            <a:lstStyle/>
            <a:p>
              <a:pPr algn="ctr"/>
              <a:r>
                <a:rPr lang="en-US" altLang="zh-CN" dirty="0">
                  <a:solidFill>
                    <a:schemeClr val="bg1"/>
                  </a:solidFill>
                  <a:latin typeface="思源黑体 CN Medium" panose="020B0600000000000000" pitchFamily="34" charset="-122"/>
                  <a:ea typeface="思源黑体 CN Medium" panose="020B0600000000000000" pitchFamily="34" charset="-122"/>
                </a:rPr>
                <a:t>03</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33" name="组合 32">
            <a:extLst>
              <a:ext uri="{FF2B5EF4-FFF2-40B4-BE49-F238E27FC236}">
                <a16:creationId xmlns:a16="http://schemas.microsoft.com/office/drawing/2014/main" id="{D69710C0-ABB0-A845-A349-BB3F68B2AFAB}"/>
              </a:ext>
            </a:extLst>
          </p:cNvPr>
          <p:cNvGrpSpPr/>
          <p:nvPr/>
        </p:nvGrpSpPr>
        <p:grpSpPr>
          <a:xfrm>
            <a:off x="1709003" y="4852619"/>
            <a:ext cx="1814678" cy="584775"/>
            <a:chOff x="3452602" y="3212990"/>
            <a:chExt cx="5092283" cy="769442"/>
          </a:xfrm>
          <a:noFill/>
        </p:grpSpPr>
        <p:sp>
          <p:nvSpPr>
            <p:cNvPr id="34" name="圆角矩形 33">
              <a:extLst>
                <a:ext uri="{FF2B5EF4-FFF2-40B4-BE49-F238E27FC236}">
                  <a16:creationId xmlns:a16="http://schemas.microsoft.com/office/drawing/2014/main" id="{2636B01F-01E8-6E4D-A7C1-335ADCA01514}"/>
                </a:ext>
              </a:extLst>
            </p:cNvPr>
            <p:cNvSpPr/>
            <p:nvPr/>
          </p:nvSpPr>
          <p:spPr>
            <a:xfrm>
              <a:off x="3452602" y="3212990"/>
              <a:ext cx="5092283" cy="769442"/>
            </a:xfrm>
            <a:prstGeom prst="roundRect">
              <a:avLst>
                <a:gd name="adj" fmla="val 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35" name="PA-10223">
              <a:extLst>
                <a:ext uri="{FF2B5EF4-FFF2-40B4-BE49-F238E27FC236}">
                  <a16:creationId xmlns:a16="http://schemas.microsoft.com/office/drawing/2014/main" id="{6E2270EC-361E-BB47-ABF1-7B0DA917BC8A}"/>
                </a:ext>
              </a:extLst>
            </p:cNvPr>
            <p:cNvSpPr/>
            <p:nvPr>
              <p:custDataLst>
                <p:tags r:id="rId5"/>
              </p:custDataLst>
            </p:nvPr>
          </p:nvSpPr>
          <p:spPr>
            <a:xfrm>
              <a:off x="3452602" y="3354728"/>
              <a:ext cx="5092280" cy="485964"/>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整改问题</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36" name="PA-10223">
            <a:extLst>
              <a:ext uri="{FF2B5EF4-FFF2-40B4-BE49-F238E27FC236}">
                <a16:creationId xmlns:a16="http://schemas.microsoft.com/office/drawing/2014/main" id="{533A81DA-B581-A843-8F1F-147D0FB0CF19}"/>
              </a:ext>
            </a:extLst>
          </p:cNvPr>
          <p:cNvSpPr/>
          <p:nvPr>
            <p:custDataLst>
              <p:tags r:id="rId4"/>
            </p:custDataLst>
          </p:nvPr>
        </p:nvSpPr>
        <p:spPr>
          <a:xfrm>
            <a:off x="3732403" y="4736036"/>
            <a:ext cx="7701345"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对民主生活会、专题组织生活会期间查找的班子和个人存在的</a:t>
            </a:r>
            <a:r>
              <a:rPr lang="en-US" altLang="zh-CN" sz="1600" dirty="0">
                <a:solidFill>
                  <a:srgbClr val="C00000"/>
                </a:solidFill>
                <a:latin typeface="思源黑体 CN Medium" panose="020B0600000000000000" pitchFamily="34" charset="-122"/>
                <a:ea typeface="思源黑体 CN Medium" panose="020B0600000000000000" pitchFamily="34" charset="-122"/>
              </a:rPr>
              <a:t>47</a:t>
            </a:r>
            <a:r>
              <a:rPr lang="zh-CN" altLang="en-US" sz="1600" dirty="0">
                <a:solidFill>
                  <a:srgbClr val="C00000"/>
                </a:solidFill>
                <a:latin typeface="思源黑体 CN Medium" panose="020B0600000000000000" pitchFamily="34" charset="-122"/>
                <a:ea typeface="思源黑体 CN Medium" panose="020B0600000000000000" pitchFamily="34" charset="-122"/>
              </a:rPr>
              <a:t>个问题建立了整改台帐</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制定了整改方案</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使整改工作稳步推进。</a:t>
            </a:r>
          </a:p>
        </p:txBody>
      </p:sp>
      <p:pic>
        <p:nvPicPr>
          <p:cNvPr id="38" name="图片 37">
            <a:extLst>
              <a:ext uri="{FF2B5EF4-FFF2-40B4-BE49-F238E27FC236}">
                <a16:creationId xmlns:a16="http://schemas.microsoft.com/office/drawing/2014/main" id="{E7D30E73-0E78-5B4E-AF1D-D11FE1CCDD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28604" y="1290929"/>
            <a:ext cx="1727200" cy="1308100"/>
          </a:xfrm>
          <a:prstGeom prst="rect">
            <a:avLst/>
          </a:prstGeom>
        </p:spPr>
      </p:pic>
      <p:pic>
        <p:nvPicPr>
          <p:cNvPr id="2" name="图片 1">
            <a:extLst>
              <a:ext uri="{FF2B5EF4-FFF2-40B4-BE49-F238E27FC236}">
                <a16:creationId xmlns:a16="http://schemas.microsoft.com/office/drawing/2014/main" id="{DAFA0675-EBB2-4698-897D-C61525B4F7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147341042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dissolv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dissolv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dissolv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dissolv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dissolv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dissolv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dissolve">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dissolve">
                                      <p:cBhvr>
                                        <p:cTn id="7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2" grpId="0"/>
      <p:bldP spid="29"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027E90C9-4651-1C4F-9EB8-946E45B94356}"/>
              </a:ext>
            </a:extLst>
          </p:cNvPr>
          <p:cNvSpPr/>
          <p:nvPr>
            <p:custDataLst>
              <p:tags r:id="rId1"/>
            </p:custDataLst>
          </p:nvPr>
        </p:nvSpPr>
        <p:spPr>
          <a:xfrm>
            <a:off x="2550827" y="434555"/>
            <a:ext cx="9428816" cy="584775"/>
          </a:xfrm>
          <a:prstGeom prst="rect">
            <a:avLst/>
          </a:prstGeom>
          <a:noFill/>
        </p:spPr>
        <p:txBody>
          <a:bodyPr wrap="square">
            <a:spAutoFit/>
          </a:bodyPr>
          <a:lstStyle/>
          <a:p>
            <a:r>
              <a:rPr lang="en-US" altLang="zh-CN" sz="3200" b="1" dirty="0">
                <a:solidFill>
                  <a:srgbClr val="C00000"/>
                </a:solidFill>
                <a:latin typeface="思源黑体 CN Bold" panose="020B0800000000000000" pitchFamily="34" charset="-122"/>
                <a:ea typeface="思源黑体 CN Bold" panose="020B0800000000000000" pitchFamily="34" charset="-122"/>
              </a:rPr>
              <a:t>2019</a:t>
            </a:r>
            <a:r>
              <a:rPr lang="zh-CN" altLang="en-US" sz="3200" b="1"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4" name="圆角矩形 3">
            <a:extLst>
              <a:ext uri="{FF2B5EF4-FFF2-40B4-BE49-F238E27FC236}">
                <a16:creationId xmlns:a16="http://schemas.microsoft.com/office/drawing/2014/main" id="{80C7D7AF-4546-6143-9031-8F28FBA7FEE1}"/>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grpSp>
        <p:nvGrpSpPr>
          <p:cNvPr id="5" name="组合 4">
            <a:extLst>
              <a:ext uri="{FF2B5EF4-FFF2-40B4-BE49-F238E27FC236}">
                <a16:creationId xmlns:a16="http://schemas.microsoft.com/office/drawing/2014/main" id="{2542F830-F8BA-CE44-822D-2DE2DB626A8B}"/>
              </a:ext>
            </a:extLst>
          </p:cNvPr>
          <p:cNvGrpSpPr/>
          <p:nvPr/>
        </p:nvGrpSpPr>
        <p:grpSpPr>
          <a:xfrm>
            <a:off x="846222" y="2065393"/>
            <a:ext cx="3027890" cy="584775"/>
            <a:chOff x="3452602" y="3212990"/>
            <a:chExt cx="5092283" cy="769442"/>
          </a:xfrm>
          <a:noFill/>
        </p:grpSpPr>
        <p:sp>
          <p:nvSpPr>
            <p:cNvPr id="6" name="圆角矩形 5">
              <a:extLst>
                <a:ext uri="{FF2B5EF4-FFF2-40B4-BE49-F238E27FC236}">
                  <a16:creationId xmlns:a16="http://schemas.microsoft.com/office/drawing/2014/main" id="{D509CC69-FC06-AB42-ACBF-E2A325F9C0DC}"/>
                </a:ext>
              </a:extLst>
            </p:cNvPr>
            <p:cNvSpPr/>
            <p:nvPr/>
          </p:nvSpPr>
          <p:spPr>
            <a:xfrm>
              <a:off x="3452602" y="3212990"/>
              <a:ext cx="5092283" cy="769442"/>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7" name="PA-10223">
              <a:extLst>
                <a:ext uri="{FF2B5EF4-FFF2-40B4-BE49-F238E27FC236}">
                  <a16:creationId xmlns:a16="http://schemas.microsoft.com/office/drawing/2014/main" id="{66354BEE-AB79-E446-AA3E-13D8F32EC24D}"/>
                </a:ext>
              </a:extLst>
            </p:cNvPr>
            <p:cNvSpPr/>
            <p:nvPr>
              <p:custDataLst>
                <p:tags r:id="rId7"/>
              </p:custDataLst>
            </p:nvPr>
          </p:nvSpPr>
          <p:spPr>
            <a:xfrm>
              <a:off x="3452602" y="3354728"/>
              <a:ext cx="5092280" cy="485964"/>
            </a:xfrm>
            <a:prstGeom prst="rect">
              <a:avLst/>
            </a:prstGeom>
            <a:grpFill/>
          </p:spPr>
          <p:txBody>
            <a:bodyPr wrap="square">
              <a:spAutoFit/>
            </a:bodyPr>
            <a:lstStyle/>
            <a:p>
              <a:pPr algn="ctr"/>
              <a:r>
                <a:rPr lang="zh-CN" altLang="en-US" dirty="0">
                  <a:solidFill>
                    <a:schemeClr val="bg1"/>
                  </a:solidFill>
                  <a:latin typeface="思源黑体 CN Medium" panose="020B0600000000000000" pitchFamily="34" charset="-122"/>
                  <a:ea typeface="思源黑体 CN Medium" panose="020B0600000000000000" pitchFamily="34" charset="-122"/>
                </a:rPr>
                <a:t>参与</a:t>
              </a:r>
              <a:r>
                <a:rPr lang="en-US" altLang="zh-CN" dirty="0">
                  <a:solidFill>
                    <a:schemeClr val="bg1"/>
                  </a:solidFill>
                  <a:latin typeface="思源黑体 CN Medium" panose="020B0600000000000000" pitchFamily="34" charset="-122"/>
                  <a:ea typeface="思源黑体 CN Medium" panose="020B0600000000000000" pitchFamily="34" charset="-122"/>
                </a:rPr>
                <a:t>XXXX</a:t>
              </a:r>
              <a:r>
                <a:rPr lang="zh-CN" altLang="en-US" dirty="0">
                  <a:solidFill>
                    <a:schemeClr val="bg1"/>
                  </a:solidFill>
                  <a:latin typeface="思源黑体 CN Medium" panose="020B0600000000000000" pitchFamily="34" charset="-122"/>
                  <a:ea typeface="思源黑体 CN Medium" panose="020B0600000000000000" pitchFamily="34" charset="-122"/>
                </a:rPr>
                <a:t>行动</a:t>
              </a:r>
              <a:r>
                <a:rPr lang="en-US" altLang="zh-CN" dirty="0">
                  <a:solidFill>
                    <a:schemeClr val="bg1"/>
                  </a:solidFill>
                  <a:latin typeface="思源黑体 CN Medium" panose="020B0600000000000000" pitchFamily="34" charset="-122"/>
                  <a:ea typeface="思源黑体 CN Medium" panose="020B0600000000000000" pitchFamily="34" charset="-122"/>
                </a:rPr>
                <a:t>》</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8" name="PA-10223">
            <a:extLst>
              <a:ext uri="{FF2B5EF4-FFF2-40B4-BE49-F238E27FC236}">
                <a16:creationId xmlns:a16="http://schemas.microsoft.com/office/drawing/2014/main" id="{4E8DCA4B-0BC2-694A-8485-967B5EAD675C}"/>
              </a:ext>
            </a:extLst>
          </p:cNvPr>
          <p:cNvSpPr/>
          <p:nvPr>
            <p:custDataLst>
              <p:tags r:id="rId2"/>
            </p:custDataLst>
          </p:nvPr>
        </p:nvSpPr>
        <p:spPr>
          <a:xfrm>
            <a:off x="739723" y="3082056"/>
            <a:ext cx="3134388" cy="418191"/>
          </a:xfrm>
          <a:prstGeom prst="rect">
            <a:avLst/>
          </a:prstGeom>
        </p:spPr>
        <p:txBody>
          <a:bodyPr wrap="square">
            <a:spAutoFit/>
          </a:bodyPr>
          <a:lstStyle/>
          <a:p>
            <a:pPr algn="ctr">
              <a:lnSpc>
                <a:spcPct val="150000"/>
              </a:lnSpc>
            </a:pPr>
            <a:r>
              <a:rPr lang="en-US" altLang="zh-CN" sz="1600" dirty="0">
                <a:solidFill>
                  <a:srgbClr val="C00000"/>
                </a:solidFill>
                <a:latin typeface="思源黑体 CN Medium" panose="020B0600000000000000" pitchFamily="34" charset="-122"/>
                <a:ea typeface="思源黑体 CN Medium" panose="020B0600000000000000" pitchFamily="34" charset="-122"/>
              </a:rPr>
              <a:t>………………………………</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grpSp>
        <p:nvGrpSpPr>
          <p:cNvPr id="9" name="组合 8">
            <a:extLst>
              <a:ext uri="{FF2B5EF4-FFF2-40B4-BE49-F238E27FC236}">
                <a16:creationId xmlns:a16="http://schemas.microsoft.com/office/drawing/2014/main" id="{36202092-63DF-7F4B-85B7-75D625F57054}"/>
              </a:ext>
            </a:extLst>
          </p:cNvPr>
          <p:cNvGrpSpPr/>
          <p:nvPr/>
        </p:nvGrpSpPr>
        <p:grpSpPr>
          <a:xfrm>
            <a:off x="4416380" y="2065393"/>
            <a:ext cx="3027890" cy="584775"/>
            <a:chOff x="3452602" y="3212990"/>
            <a:chExt cx="5092283" cy="769442"/>
          </a:xfrm>
          <a:noFill/>
        </p:grpSpPr>
        <p:sp>
          <p:nvSpPr>
            <p:cNvPr id="10" name="圆角矩形 9">
              <a:extLst>
                <a:ext uri="{FF2B5EF4-FFF2-40B4-BE49-F238E27FC236}">
                  <a16:creationId xmlns:a16="http://schemas.microsoft.com/office/drawing/2014/main" id="{A2EC315D-D035-5847-BA2A-B5A2CA5E6F5E}"/>
                </a:ext>
              </a:extLst>
            </p:cNvPr>
            <p:cNvSpPr/>
            <p:nvPr/>
          </p:nvSpPr>
          <p:spPr>
            <a:xfrm>
              <a:off x="3452602" y="3212990"/>
              <a:ext cx="5092283" cy="769442"/>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1" name="PA-10223">
              <a:extLst>
                <a:ext uri="{FF2B5EF4-FFF2-40B4-BE49-F238E27FC236}">
                  <a16:creationId xmlns:a16="http://schemas.microsoft.com/office/drawing/2014/main" id="{BE372CDD-68BC-2B47-850E-F60C53D1441B}"/>
                </a:ext>
              </a:extLst>
            </p:cNvPr>
            <p:cNvSpPr/>
            <p:nvPr>
              <p:custDataLst>
                <p:tags r:id="rId6"/>
              </p:custDataLst>
            </p:nvPr>
          </p:nvSpPr>
          <p:spPr>
            <a:xfrm>
              <a:off x="3452602" y="3354728"/>
              <a:ext cx="5092280" cy="485964"/>
            </a:xfrm>
            <a:prstGeom prst="rect">
              <a:avLst/>
            </a:prstGeom>
            <a:grpFill/>
          </p:spPr>
          <p:txBody>
            <a:bodyPr wrap="square">
              <a:spAutoFit/>
            </a:bodyPr>
            <a:lstStyle/>
            <a:p>
              <a:pPr algn="ctr"/>
              <a:r>
                <a:rPr lang="zh-CN" altLang="en-US" dirty="0">
                  <a:solidFill>
                    <a:schemeClr val="bg1"/>
                  </a:solidFill>
                  <a:latin typeface="思源黑体 CN Medium" panose="020B0600000000000000" pitchFamily="34" charset="-122"/>
                  <a:ea typeface="思源黑体 CN Medium" panose="020B0600000000000000" pitchFamily="34" charset="-122"/>
                </a:rPr>
                <a:t>开展</a:t>
              </a:r>
              <a:r>
                <a:rPr lang="en-US" altLang="zh-CN" dirty="0">
                  <a:solidFill>
                    <a:schemeClr val="bg1"/>
                  </a:solidFill>
                  <a:latin typeface="思源黑体 CN Medium" panose="020B0600000000000000" pitchFamily="34" charset="-122"/>
                  <a:ea typeface="思源黑体 CN Medium" panose="020B0600000000000000" pitchFamily="34" charset="-122"/>
                </a:rPr>
                <a:t>XX</a:t>
              </a:r>
              <a:r>
                <a:rPr lang="zh-CN" altLang="en-US" dirty="0">
                  <a:solidFill>
                    <a:schemeClr val="bg1"/>
                  </a:solidFill>
                  <a:latin typeface="思源黑体 CN Medium" panose="020B0600000000000000" pitchFamily="34" charset="-122"/>
                  <a:ea typeface="思源黑体 CN Medium" panose="020B0600000000000000" pitchFamily="34" charset="-122"/>
                </a:rPr>
                <a:t>教育活动</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12" name="PA-10223">
            <a:extLst>
              <a:ext uri="{FF2B5EF4-FFF2-40B4-BE49-F238E27FC236}">
                <a16:creationId xmlns:a16="http://schemas.microsoft.com/office/drawing/2014/main" id="{44167576-7B93-194D-9096-24320922E040}"/>
              </a:ext>
            </a:extLst>
          </p:cNvPr>
          <p:cNvSpPr/>
          <p:nvPr>
            <p:custDataLst>
              <p:tags r:id="rId3"/>
            </p:custDataLst>
          </p:nvPr>
        </p:nvSpPr>
        <p:spPr>
          <a:xfrm>
            <a:off x="4309881" y="3082056"/>
            <a:ext cx="3134388" cy="418191"/>
          </a:xfrm>
          <a:prstGeom prst="rect">
            <a:avLst/>
          </a:prstGeom>
        </p:spPr>
        <p:txBody>
          <a:bodyPr wrap="square">
            <a:spAutoFit/>
          </a:bodyPr>
          <a:lstStyle/>
          <a:p>
            <a:pPr algn="ctr">
              <a:lnSpc>
                <a:spcPct val="150000"/>
              </a:lnSpc>
            </a:pPr>
            <a:r>
              <a:rPr lang="en-US" altLang="zh-CN" sz="1600" dirty="0">
                <a:solidFill>
                  <a:srgbClr val="C00000"/>
                </a:solidFill>
                <a:latin typeface="思源黑体 CN Medium" panose="020B0600000000000000" pitchFamily="34" charset="-122"/>
                <a:ea typeface="思源黑体 CN Medium" panose="020B0600000000000000" pitchFamily="34" charset="-122"/>
              </a:rPr>
              <a:t>…………………………</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grpSp>
        <p:nvGrpSpPr>
          <p:cNvPr id="13" name="组合 12">
            <a:extLst>
              <a:ext uri="{FF2B5EF4-FFF2-40B4-BE49-F238E27FC236}">
                <a16:creationId xmlns:a16="http://schemas.microsoft.com/office/drawing/2014/main" id="{6065F3C0-2778-E14F-B176-816F2965D84E}"/>
              </a:ext>
            </a:extLst>
          </p:cNvPr>
          <p:cNvGrpSpPr/>
          <p:nvPr/>
        </p:nvGrpSpPr>
        <p:grpSpPr>
          <a:xfrm>
            <a:off x="7986538" y="2065393"/>
            <a:ext cx="3027890" cy="584775"/>
            <a:chOff x="3452602" y="3212990"/>
            <a:chExt cx="5092283" cy="769442"/>
          </a:xfrm>
          <a:noFill/>
        </p:grpSpPr>
        <p:sp>
          <p:nvSpPr>
            <p:cNvPr id="14" name="圆角矩形 13">
              <a:extLst>
                <a:ext uri="{FF2B5EF4-FFF2-40B4-BE49-F238E27FC236}">
                  <a16:creationId xmlns:a16="http://schemas.microsoft.com/office/drawing/2014/main" id="{74CCE7FF-26CF-DE41-B553-F998E336A65C}"/>
                </a:ext>
              </a:extLst>
            </p:cNvPr>
            <p:cNvSpPr/>
            <p:nvPr/>
          </p:nvSpPr>
          <p:spPr>
            <a:xfrm>
              <a:off x="3452602" y="3212990"/>
              <a:ext cx="5092283" cy="769442"/>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5" name="PA-10223">
              <a:extLst>
                <a:ext uri="{FF2B5EF4-FFF2-40B4-BE49-F238E27FC236}">
                  <a16:creationId xmlns:a16="http://schemas.microsoft.com/office/drawing/2014/main" id="{14C3B05B-5546-DA4E-8A7E-E9A759C1C5FA}"/>
                </a:ext>
              </a:extLst>
            </p:cNvPr>
            <p:cNvSpPr/>
            <p:nvPr>
              <p:custDataLst>
                <p:tags r:id="rId5"/>
              </p:custDataLst>
            </p:nvPr>
          </p:nvSpPr>
          <p:spPr>
            <a:xfrm>
              <a:off x="3452602" y="3354728"/>
              <a:ext cx="5092280" cy="485964"/>
            </a:xfrm>
            <a:prstGeom prst="rect">
              <a:avLst/>
            </a:prstGeom>
            <a:grpFill/>
          </p:spPr>
          <p:txBody>
            <a:bodyPr wrap="square">
              <a:spAutoFit/>
            </a:bodyPr>
            <a:lstStyle/>
            <a:p>
              <a:pPr algn="ctr"/>
              <a:r>
                <a:rPr lang="zh-CN" altLang="en-US" dirty="0">
                  <a:solidFill>
                    <a:schemeClr val="bg1"/>
                  </a:solidFill>
                  <a:latin typeface="思源黑体 CN Medium" panose="020B0600000000000000" pitchFamily="34" charset="-122"/>
                  <a:ea typeface="思源黑体 CN Medium" panose="020B0600000000000000" pitchFamily="34" charset="-122"/>
                </a:rPr>
                <a:t>响应</a:t>
              </a:r>
              <a:r>
                <a:rPr lang="en-US" altLang="zh-CN" dirty="0">
                  <a:solidFill>
                    <a:schemeClr val="bg1"/>
                  </a:solidFill>
                  <a:latin typeface="思源黑体 CN Medium" panose="020B0600000000000000" pitchFamily="34" charset="-122"/>
                  <a:ea typeface="思源黑体 CN Medium" panose="020B0600000000000000" pitchFamily="34" charset="-122"/>
                </a:rPr>
                <a:t>XXXX</a:t>
              </a:r>
              <a:r>
                <a:rPr lang="zh-CN" altLang="en-US" dirty="0">
                  <a:solidFill>
                    <a:schemeClr val="bg1"/>
                  </a:solidFill>
                  <a:latin typeface="思源黑体 CN Medium" panose="020B0600000000000000" pitchFamily="34" charset="-122"/>
                  <a:ea typeface="思源黑体 CN Medium" panose="020B0600000000000000" pitchFamily="34" charset="-122"/>
                </a:rPr>
                <a:t>活动</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16" name="PA-10223">
            <a:extLst>
              <a:ext uri="{FF2B5EF4-FFF2-40B4-BE49-F238E27FC236}">
                <a16:creationId xmlns:a16="http://schemas.microsoft.com/office/drawing/2014/main" id="{4C2FC5B7-1AC6-0744-AC22-2052807EEE74}"/>
              </a:ext>
            </a:extLst>
          </p:cNvPr>
          <p:cNvSpPr/>
          <p:nvPr>
            <p:custDataLst>
              <p:tags r:id="rId4"/>
            </p:custDataLst>
          </p:nvPr>
        </p:nvSpPr>
        <p:spPr>
          <a:xfrm>
            <a:off x="7880039" y="3082056"/>
            <a:ext cx="3134388" cy="418191"/>
          </a:xfrm>
          <a:prstGeom prst="rect">
            <a:avLst/>
          </a:prstGeom>
        </p:spPr>
        <p:txBody>
          <a:bodyPr wrap="square">
            <a:spAutoFit/>
          </a:bodyPr>
          <a:lstStyle/>
          <a:p>
            <a:pPr algn="ctr">
              <a:lnSpc>
                <a:spcPct val="150000"/>
              </a:lnSpc>
            </a:pPr>
            <a:r>
              <a:rPr lang="en-US" altLang="zh-CN" sz="1600" dirty="0">
                <a:solidFill>
                  <a:srgbClr val="C00000"/>
                </a:solidFill>
                <a:latin typeface="思源黑体 CN Medium" panose="020B0600000000000000" pitchFamily="34" charset="-122"/>
                <a:ea typeface="思源黑体 CN Medium" panose="020B0600000000000000" pitchFamily="34" charset="-122"/>
              </a:rPr>
              <a:t>………………………………</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pic>
        <p:nvPicPr>
          <p:cNvPr id="2" name="图片 1">
            <a:extLst>
              <a:ext uri="{FF2B5EF4-FFF2-40B4-BE49-F238E27FC236}">
                <a16:creationId xmlns:a16="http://schemas.microsoft.com/office/drawing/2014/main" id="{C2251E15-ACB2-4ADD-8367-752E3BBEA9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4016305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dissolv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p:bldP spid="1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9EF7D356-34C4-0448-ABFA-49742A4E5A8D}"/>
              </a:ext>
            </a:extLst>
          </p:cNvPr>
          <p:cNvSpPr/>
          <p:nvPr>
            <p:custDataLst>
              <p:tags r:id="rId1"/>
            </p:custDataLst>
          </p:nvPr>
        </p:nvSpPr>
        <p:spPr>
          <a:xfrm>
            <a:off x="2550827" y="434555"/>
            <a:ext cx="9428816" cy="584775"/>
          </a:xfrm>
          <a:prstGeom prst="rect">
            <a:avLst/>
          </a:prstGeom>
          <a:noFill/>
        </p:spPr>
        <p:txBody>
          <a:bodyPr wrap="square">
            <a:spAutoFit/>
          </a:bodyPr>
          <a:lstStyle/>
          <a:p>
            <a:r>
              <a:rPr lang="en-US" altLang="zh-CN" sz="3200" b="1" dirty="0">
                <a:solidFill>
                  <a:srgbClr val="C00000"/>
                </a:solidFill>
                <a:latin typeface="思源黑体 CN Bold" panose="020B0800000000000000" pitchFamily="34" charset="-122"/>
                <a:ea typeface="思源黑体 CN Bold" panose="020B0800000000000000" pitchFamily="34" charset="-122"/>
              </a:rPr>
              <a:t>2019</a:t>
            </a:r>
            <a:r>
              <a:rPr lang="zh-CN" altLang="en-US" sz="3200" b="1"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4" name="圆角矩形 3">
            <a:extLst>
              <a:ext uri="{FF2B5EF4-FFF2-40B4-BE49-F238E27FC236}">
                <a16:creationId xmlns:a16="http://schemas.microsoft.com/office/drawing/2014/main" id="{6A8B48F6-05E5-F243-9470-5F4069C56D21}"/>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cxnSp>
        <p:nvCxnSpPr>
          <p:cNvPr id="9" name="直线连接符 8">
            <a:extLst>
              <a:ext uri="{FF2B5EF4-FFF2-40B4-BE49-F238E27FC236}">
                <a16:creationId xmlns:a16="http://schemas.microsoft.com/office/drawing/2014/main" id="{5DE379A3-D5B5-334A-B36F-65A840F7E1B5}"/>
              </a:ext>
            </a:extLst>
          </p:cNvPr>
          <p:cNvCxnSpPr>
            <a:cxnSpLocks/>
          </p:cNvCxnSpPr>
          <p:nvPr/>
        </p:nvCxnSpPr>
        <p:spPr>
          <a:xfrm>
            <a:off x="3012919" y="1502587"/>
            <a:ext cx="0" cy="4763302"/>
          </a:xfrm>
          <a:prstGeom prst="line">
            <a:avLst/>
          </a:prstGeom>
          <a:ln>
            <a:solidFill>
              <a:srgbClr val="C00000"/>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DDD9EC30-03BB-9B4B-BE70-A252F1FE20F3}"/>
              </a:ext>
            </a:extLst>
          </p:cNvPr>
          <p:cNvGrpSpPr/>
          <p:nvPr/>
        </p:nvGrpSpPr>
        <p:grpSpPr>
          <a:xfrm>
            <a:off x="2616929" y="1502587"/>
            <a:ext cx="791980" cy="584775"/>
            <a:chOff x="3452602" y="3212990"/>
            <a:chExt cx="5092283" cy="769442"/>
          </a:xfrm>
          <a:noFill/>
        </p:grpSpPr>
        <p:sp>
          <p:nvSpPr>
            <p:cNvPr id="11" name="圆角矩形 10">
              <a:extLst>
                <a:ext uri="{FF2B5EF4-FFF2-40B4-BE49-F238E27FC236}">
                  <a16:creationId xmlns:a16="http://schemas.microsoft.com/office/drawing/2014/main" id="{CF448022-F4C1-F44B-BC51-7798E389E91D}"/>
                </a:ext>
              </a:extLst>
            </p:cNvPr>
            <p:cNvSpPr/>
            <p:nvPr/>
          </p:nvSpPr>
          <p:spPr>
            <a:xfrm>
              <a:off x="3452602" y="3212990"/>
              <a:ext cx="5092283" cy="769442"/>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2" name="PA-10223">
              <a:extLst>
                <a:ext uri="{FF2B5EF4-FFF2-40B4-BE49-F238E27FC236}">
                  <a16:creationId xmlns:a16="http://schemas.microsoft.com/office/drawing/2014/main" id="{2363C853-1A82-9949-B346-7D36CB17743C}"/>
                </a:ext>
              </a:extLst>
            </p:cNvPr>
            <p:cNvSpPr/>
            <p:nvPr>
              <p:custDataLst>
                <p:tags r:id="rId11"/>
              </p:custDataLst>
            </p:nvPr>
          </p:nvSpPr>
          <p:spPr>
            <a:xfrm>
              <a:off x="3452602" y="3354728"/>
              <a:ext cx="5092280" cy="485964"/>
            </a:xfrm>
            <a:prstGeom prst="rect">
              <a:avLst/>
            </a:prstGeom>
            <a:grpFill/>
          </p:spPr>
          <p:txBody>
            <a:bodyPr wrap="square">
              <a:spAutoFit/>
            </a:bodyPr>
            <a:lstStyle/>
            <a:p>
              <a:pPr algn="ctr"/>
              <a:r>
                <a:rPr lang="en-US" altLang="zh-CN" dirty="0">
                  <a:solidFill>
                    <a:schemeClr val="bg1"/>
                  </a:solidFill>
                  <a:latin typeface="思源黑体 CN Medium" panose="020B0600000000000000" pitchFamily="34" charset="-122"/>
                  <a:ea typeface="思源黑体 CN Medium" panose="020B0600000000000000" pitchFamily="34" charset="-122"/>
                </a:rPr>
                <a:t>01</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13" name="组合 12">
            <a:extLst>
              <a:ext uri="{FF2B5EF4-FFF2-40B4-BE49-F238E27FC236}">
                <a16:creationId xmlns:a16="http://schemas.microsoft.com/office/drawing/2014/main" id="{A331DA98-8AD1-9D4C-9DF8-FD19C4494F8A}"/>
              </a:ext>
            </a:extLst>
          </p:cNvPr>
          <p:cNvGrpSpPr/>
          <p:nvPr/>
        </p:nvGrpSpPr>
        <p:grpSpPr>
          <a:xfrm>
            <a:off x="3567679" y="1502587"/>
            <a:ext cx="4122271" cy="584775"/>
            <a:chOff x="3452602" y="3212990"/>
            <a:chExt cx="5092283" cy="769442"/>
          </a:xfrm>
          <a:noFill/>
        </p:grpSpPr>
        <p:sp>
          <p:nvSpPr>
            <p:cNvPr id="14" name="圆角矩形 13">
              <a:extLst>
                <a:ext uri="{FF2B5EF4-FFF2-40B4-BE49-F238E27FC236}">
                  <a16:creationId xmlns:a16="http://schemas.microsoft.com/office/drawing/2014/main" id="{C05C340F-4B77-FA47-ADF3-D4DC8AAF3AE1}"/>
                </a:ext>
              </a:extLst>
            </p:cNvPr>
            <p:cNvSpPr/>
            <p:nvPr/>
          </p:nvSpPr>
          <p:spPr>
            <a:xfrm>
              <a:off x="3452602" y="3212990"/>
              <a:ext cx="5092283" cy="769442"/>
            </a:xfrm>
            <a:prstGeom prst="roundRect">
              <a:avLst>
                <a:gd name="adj" fmla="val 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5" name="PA-10223">
              <a:extLst>
                <a:ext uri="{FF2B5EF4-FFF2-40B4-BE49-F238E27FC236}">
                  <a16:creationId xmlns:a16="http://schemas.microsoft.com/office/drawing/2014/main" id="{D5AB7C0B-AC3A-2641-8434-10E56E5683F1}"/>
                </a:ext>
              </a:extLst>
            </p:cNvPr>
            <p:cNvSpPr/>
            <p:nvPr>
              <p:custDataLst>
                <p:tags r:id="rId10"/>
              </p:custDataLst>
            </p:nvPr>
          </p:nvSpPr>
          <p:spPr>
            <a:xfrm>
              <a:off x="3452602" y="3354728"/>
              <a:ext cx="5092281" cy="485964"/>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一是集中开展党组织关系排查工作</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16" name="PA-10223">
            <a:extLst>
              <a:ext uri="{FF2B5EF4-FFF2-40B4-BE49-F238E27FC236}">
                <a16:creationId xmlns:a16="http://schemas.microsoft.com/office/drawing/2014/main" id="{F0AB03C3-AAAB-0047-BF0B-95DE8715690D}"/>
              </a:ext>
            </a:extLst>
          </p:cNvPr>
          <p:cNvSpPr/>
          <p:nvPr>
            <p:custDataLst>
              <p:tags r:id="rId2"/>
            </p:custDataLst>
          </p:nvPr>
        </p:nvSpPr>
        <p:spPr>
          <a:xfrm>
            <a:off x="3567679" y="2217169"/>
            <a:ext cx="7701345"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组织党员干部学习了</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党章</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条例</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和必要的业务培训，确保排查工作标准不走样。通过地毯式排查，全面掌握了党员的基本去向和联系方式等信息资料。</a:t>
            </a:r>
          </a:p>
        </p:txBody>
      </p:sp>
      <p:grpSp>
        <p:nvGrpSpPr>
          <p:cNvPr id="17" name="组合 16">
            <a:extLst>
              <a:ext uri="{FF2B5EF4-FFF2-40B4-BE49-F238E27FC236}">
                <a16:creationId xmlns:a16="http://schemas.microsoft.com/office/drawing/2014/main" id="{86C629FF-C231-454E-890B-6613F0973D35}"/>
              </a:ext>
            </a:extLst>
          </p:cNvPr>
          <p:cNvGrpSpPr/>
          <p:nvPr/>
        </p:nvGrpSpPr>
        <p:grpSpPr>
          <a:xfrm>
            <a:off x="2616929" y="3265860"/>
            <a:ext cx="791980" cy="584775"/>
            <a:chOff x="3452602" y="3212990"/>
            <a:chExt cx="5092283" cy="769442"/>
          </a:xfrm>
          <a:noFill/>
        </p:grpSpPr>
        <p:sp>
          <p:nvSpPr>
            <p:cNvPr id="18" name="圆角矩形 17">
              <a:extLst>
                <a:ext uri="{FF2B5EF4-FFF2-40B4-BE49-F238E27FC236}">
                  <a16:creationId xmlns:a16="http://schemas.microsoft.com/office/drawing/2014/main" id="{525F8E85-042A-9A46-A811-651F25872DC4}"/>
                </a:ext>
              </a:extLst>
            </p:cNvPr>
            <p:cNvSpPr/>
            <p:nvPr/>
          </p:nvSpPr>
          <p:spPr>
            <a:xfrm>
              <a:off x="3452602" y="3212990"/>
              <a:ext cx="5092283" cy="769442"/>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9" name="PA-10223">
              <a:extLst>
                <a:ext uri="{FF2B5EF4-FFF2-40B4-BE49-F238E27FC236}">
                  <a16:creationId xmlns:a16="http://schemas.microsoft.com/office/drawing/2014/main" id="{576C5AC1-C36B-8A4E-96F6-BE49D94C82B7}"/>
                </a:ext>
              </a:extLst>
            </p:cNvPr>
            <p:cNvSpPr/>
            <p:nvPr>
              <p:custDataLst>
                <p:tags r:id="rId9"/>
              </p:custDataLst>
            </p:nvPr>
          </p:nvSpPr>
          <p:spPr>
            <a:xfrm>
              <a:off x="3452602" y="3354728"/>
              <a:ext cx="5092280" cy="485964"/>
            </a:xfrm>
            <a:prstGeom prst="rect">
              <a:avLst/>
            </a:prstGeom>
            <a:grpFill/>
          </p:spPr>
          <p:txBody>
            <a:bodyPr wrap="square">
              <a:spAutoFit/>
            </a:bodyPr>
            <a:lstStyle/>
            <a:p>
              <a:pPr algn="ctr"/>
              <a:r>
                <a:rPr lang="en-US" altLang="zh-CN" dirty="0">
                  <a:solidFill>
                    <a:schemeClr val="bg1"/>
                  </a:solidFill>
                  <a:latin typeface="思源黑体 CN Medium" panose="020B0600000000000000" pitchFamily="34" charset="-122"/>
                  <a:ea typeface="思源黑体 CN Medium" panose="020B0600000000000000" pitchFamily="34" charset="-122"/>
                </a:rPr>
                <a:t>02</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20" name="组合 19">
            <a:extLst>
              <a:ext uri="{FF2B5EF4-FFF2-40B4-BE49-F238E27FC236}">
                <a16:creationId xmlns:a16="http://schemas.microsoft.com/office/drawing/2014/main" id="{000F791E-1677-DD4F-95D7-4F5E8919E1EB}"/>
              </a:ext>
            </a:extLst>
          </p:cNvPr>
          <p:cNvGrpSpPr/>
          <p:nvPr/>
        </p:nvGrpSpPr>
        <p:grpSpPr>
          <a:xfrm>
            <a:off x="3567680" y="3265860"/>
            <a:ext cx="4122268" cy="584775"/>
            <a:chOff x="3452602" y="3212990"/>
            <a:chExt cx="5092283" cy="769442"/>
          </a:xfrm>
          <a:noFill/>
        </p:grpSpPr>
        <p:sp>
          <p:nvSpPr>
            <p:cNvPr id="21" name="圆角矩形 20">
              <a:extLst>
                <a:ext uri="{FF2B5EF4-FFF2-40B4-BE49-F238E27FC236}">
                  <a16:creationId xmlns:a16="http://schemas.microsoft.com/office/drawing/2014/main" id="{8855CAF8-7D29-8D42-8972-AB1B6D6233B4}"/>
                </a:ext>
              </a:extLst>
            </p:cNvPr>
            <p:cNvSpPr/>
            <p:nvPr/>
          </p:nvSpPr>
          <p:spPr>
            <a:xfrm>
              <a:off x="3452602" y="3212990"/>
              <a:ext cx="5092283" cy="769442"/>
            </a:xfrm>
            <a:prstGeom prst="roundRect">
              <a:avLst>
                <a:gd name="adj" fmla="val 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2" name="PA-10223">
              <a:extLst>
                <a:ext uri="{FF2B5EF4-FFF2-40B4-BE49-F238E27FC236}">
                  <a16:creationId xmlns:a16="http://schemas.microsoft.com/office/drawing/2014/main" id="{7F8C1173-47F9-1449-8435-41D808F2D497}"/>
                </a:ext>
              </a:extLst>
            </p:cNvPr>
            <p:cNvSpPr/>
            <p:nvPr>
              <p:custDataLst>
                <p:tags r:id="rId8"/>
              </p:custDataLst>
            </p:nvPr>
          </p:nvSpPr>
          <p:spPr>
            <a:xfrm>
              <a:off x="3452602" y="3354728"/>
              <a:ext cx="5092280" cy="485964"/>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二是顺利完成党支部换届工作</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23" name="PA-10223">
            <a:extLst>
              <a:ext uri="{FF2B5EF4-FFF2-40B4-BE49-F238E27FC236}">
                <a16:creationId xmlns:a16="http://schemas.microsoft.com/office/drawing/2014/main" id="{4FB159EF-C177-C849-A265-437304B0E266}"/>
              </a:ext>
            </a:extLst>
          </p:cNvPr>
          <p:cNvSpPr/>
          <p:nvPr>
            <p:custDataLst>
              <p:tags r:id="rId3"/>
            </p:custDataLst>
          </p:nvPr>
        </p:nvSpPr>
        <p:spPr>
          <a:xfrm>
            <a:off x="3567679" y="3878322"/>
            <a:ext cx="7701345" cy="792396"/>
          </a:xfrm>
          <a:prstGeom prst="rect">
            <a:avLst/>
          </a:prstGeom>
        </p:spPr>
        <p:txBody>
          <a:bodyPr wrap="square">
            <a:spAutoFit/>
          </a:bodyPr>
          <a:lstStyle/>
          <a:p>
            <a:pPr>
              <a:lnSpc>
                <a:spcPct val="150000"/>
              </a:lnSpc>
            </a:pPr>
            <a:r>
              <a:rPr lang="en-US" altLang="zh-CN" sz="1600" dirty="0">
                <a:solidFill>
                  <a:srgbClr val="C00000"/>
                </a:solidFill>
                <a:latin typeface="思源黑体 CN Medium" panose="020B0600000000000000" pitchFamily="34" charset="-122"/>
                <a:ea typeface="思源黑体 CN Medium" panose="020B0600000000000000" pitchFamily="34" charset="-122"/>
              </a:rPr>
              <a:t>3</a:t>
            </a:r>
            <a:r>
              <a:rPr lang="zh-CN" altLang="en-US" sz="1600" dirty="0">
                <a:solidFill>
                  <a:srgbClr val="C00000"/>
                </a:solidFill>
                <a:latin typeface="思源黑体 CN Medium" panose="020B0600000000000000" pitchFamily="34" charset="-122"/>
                <a:ea typeface="思源黑体 CN Medium" panose="020B0600000000000000" pitchFamily="34" charset="-122"/>
              </a:rPr>
              <a:t>月</a:t>
            </a:r>
            <a:r>
              <a:rPr lang="en-US" altLang="zh-CN" sz="1600" dirty="0">
                <a:solidFill>
                  <a:srgbClr val="C00000"/>
                </a:solidFill>
                <a:latin typeface="思源黑体 CN Medium" panose="020B0600000000000000" pitchFamily="34" charset="-122"/>
                <a:ea typeface="思源黑体 CN Medium" panose="020B0600000000000000" pitchFamily="34" charset="-122"/>
              </a:rPr>
              <a:t>31</a:t>
            </a:r>
            <a:r>
              <a:rPr lang="zh-CN" altLang="en-US" sz="1600" dirty="0">
                <a:solidFill>
                  <a:srgbClr val="C00000"/>
                </a:solidFill>
                <a:latin typeface="思源黑体 CN Medium" panose="020B0600000000000000" pitchFamily="34" charset="-122"/>
                <a:ea typeface="思源黑体 CN Medium" panose="020B0600000000000000" pitchFamily="34" charset="-122"/>
              </a:rPr>
              <a:t>日，根据党章规定和县直机关工委安排部署，召开了党员大会，选举产生了新</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届支部委员会和党支部书记。</a:t>
            </a:r>
          </a:p>
        </p:txBody>
      </p:sp>
      <p:grpSp>
        <p:nvGrpSpPr>
          <p:cNvPr id="24" name="组合 23">
            <a:extLst>
              <a:ext uri="{FF2B5EF4-FFF2-40B4-BE49-F238E27FC236}">
                <a16:creationId xmlns:a16="http://schemas.microsoft.com/office/drawing/2014/main" id="{3B32499F-3FAD-EA41-A4D5-A36CD9927A2B}"/>
              </a:ext>
            </a:extLst>
          </p:cNvPr>
          <p:cNvGrpSpPr/>
          <p:nvPr/>
        </p:nvGrpSpPr>
        <p:grpSpPr>
          <a:xfrm>
            <a:off x="2616929" y="4745460"/>
            <a:ext cx="791980" cy="584775"/>
            <a:chOff x="3452602" y="3212990"/>
            <a:chExt cx="5092283" cy="769442"/>
          </a:xfrm>
          <a:noFill/>
        </p:grpSpPr>
        <p:sp>
          <p:nvSpPr>
            <p:cNvPr id="25" name="圆角矩形 24">
              <a:extLst>
                <a:ext uri="{FF2B5EF4-FFF2-40B4-BE49-F238E27FC236}">
                  <a16:creationId xmlns:a16="http://schemas.microsoft.com/office/drawing/2014/main" id="{483A9EE8-4A2F-3F40-87FC-4D3FF9262809}"/>
                </a:ext>
              </a:extLst>
            </p:cNvPr>
            <p:cNvSpPr/>
            <p:nvPr/>
          </p:nvSpPr>
          <p:spPr>
            <a:xfrm>
              <a:off x="3452602" y="3212990"/>
              <a:ext cx="5092283" cy="769442"/>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6" name="PA-10223">
              <a:extLst>
                <a:ext uri="{FF2B5EF4-FFF2-40B4-BE49-F238E27FC236}">
                  <a16:creationId xmlns:a16="http://schemas.microsoft.com/office/drawing/2014/main" id="{F8DF7AB7-D65F-7147-A58F-ADFE38F92899}"/>
                </a:ext>
              </a:extLst>
            </p:cNvPr>
            <p:cNvSpPr/>
            <p:nvPr>
              <p:custDataLst>
                <p:tags r:id="rId7"/>
              </p:custDataLst>
            </p:nvPr>
          </p:nvSpPr>
          <p:spPr>
            <a:xfrm>
              <a:off x="3452602" y="3354728"/>
              <a:ext cx="5092280" cy="485964"/>
            </a:xfrm>
            <a:prstGeom prst="rect">
              <a:avLst/>
            </a:prstGeom>
            <a:grpFill/>
          </p:spPr>
          <p:txBody>
            <a:bodyPr wrap="square">
              <a:spAutoFit/>
            </a:bodyPr>
            <a:lstStyle/>
            <a:p>
              <a:pPr algn="ctr"/>
              <a:r>
                <a:rPr lang="en-US" altLang="zh-CN" dirty="0">
                  <a:solidFill>
                    <a:schemeClr val="bg1"/>
                  </a:solidFill>
                  <a:latin typeface="思源黑体 CN Medium" panose="020B0600000000000000" pitchFamily="34" charset="-122"/>
                  <a:ea typeface="思源黑体 CN Medium" panose="020B0600000000000000" pitchFamily="34" charset="-122"/>
                </a:rPr>
                <a:t>03</a:t>
              </a: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27" name="组合 26">
            <a:extLst>
              <a:ext uri="{FF2B5EF4-FFF2-40B4-BE49-F238E27FC236}">
                <a16:creationId xmlns:a16="http://schemas.microsoft.com/office/drawing/2014/main" id="{9A008CBE-7B37-E143-8993-32D95DD42BBA}"/>
              </a:ext>
            </a:extLst>
          </p:cNvPr>
          <p:cNvGrpSpPr/>
          <p:nvPr/>
        </p:nvGrpSpPr>
        <p:grpSpPr>
          <a:xfrm>
            <a:off x="3567680" y="4745460"/>
            <a:ext cx="4122266" cy="584775"/>
            <a:chOff x="3452602" y="3212990"/>
            <a:chExt cx="5092283" cy="769442"/>
          </a:xfrm>
          <a:noFill/>
        </p:grpSpPr>
        <p:sp>
          <p:nvSpPr>
            <p:cNvPr id="28" name="圆角矩形 27">
              <a:extLst>
                <a:ext uri="{FF2B5EF4-FFF2-40B4-BE49-F238E27FC236}">
                  <a16:creationId xmlns:a16="http://schemas.microsoft.com/office/drawing/2014/main" id="{1790836E-56D1-DA4A-98D5-9E015CF6EDB9}"/>
                </a:ext>
              </a:extLst>
            </p:cNvPr>
            <p:cNvSpPr/>
            <p:nvPr/>
          </p:nvSpPr>
          <p:spPr>
            <a:xfrm>
              <a:off x="3452602" y="3212990"/>
              <a:ext cx="5092283" cy="769442"/>
            </a:xfrm>
            <a:prstGeom prst="roundRect">
              <a:avLst>
                <a:gd name="adj" fmla="val 0"/>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9" name="PA-10223">
              <a:extLst>
                <a:ext uri="{FF2B5EF4-FFF2-40B4-BE49-F238E27FC236}">
                  <a16:creationId xmlns:a16="http://schemas.microsoft.com/office/drawing/2014/main" id="{15CD2CF0-B8BA-7D40-83BC-3679D8D16C6C}"/>
                </a:ext>
              </a:extLst>
            </p:cNvPr>
            <p:cNvSpPr/>
            <p:nvPr>
              <p:custDataLst>
                <p:tags r:id="rId6"/>
              </p:custDataLst>
            </p:nvPr>
          </p:nvSpPr>
          <p:spPr>
            <a:xfrm>
              <a:off x="3452602" y="3354728"/>
              <a:ext cx="5092280" cy="485964"/>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三是进一步规范党费收缴工作</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30" name="PA-10223">
            <a:extLst>
              <a:ext uri="{FF2B5EF4-FFF2-40B4-BE49-F238E27FC236}">
                <a16:creationId xmlns:a16="http://schemas.microsoft.com/office/drawing/2014/main" id="{D34D5752-0890-9A4F-A2C9-810E97D7844C}"/>
              </a:ext>
            </a:extLst>
          </p:cNvPr>
          <p:cNvSpPr/>
          <p:nvPr>
            <p:custDataLst>
              <p:tags r:id="rId4"/>
            </p:custDataLst>
          </p:nvPr>
        </p:nvSpPr>
        <p:spPr>
          <a:xfrm>
            <a:off x="3567679" y="5437956"/>
            <a:ext cx="7701345"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进一步完善了</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党费收缴制度</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，指定专人负责党费核定和收缴工作，使党费收缴工作进</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步规范化。</a:t>
            </a:r>
          </a:p>
        </p:txBody>
      </p:sp>
      <p:grpSp>
        <p:nvGrpSpPr>
          <p:cNvPr id="35" name="组合 34">
            <a:extLst>
              <a:ext uri="{FF2B5EF4-FFF2-40B4-BE49-F238E27FC236}">
                <a16:creationId xmlns:a16="http://schemas.microsoft.com/office/drawing/2014/main" id="{B377523E-EC3D-894F-9F5D-262BC102CDCF}"/>
              </a:ext>
            </a:extLst>
          </p:cNvPr>
          <p:cNvGrpSpPr/>
          <p:nvPr/>
        </p:nvGrpSpPr>
        <p:grpSpPr>
          <a:xfrm>
            <a:off x="863727" y="1444241"/>
            <a:ext cx="1314779" cy="4763155"/>
            <a:chOff x="863727" y="1444241"/>
            <a:chExt cx="1314779" cy="4763155"/>
          </a:xfrm>
        </p:grpSpPr>
        <p:grpSp>
          <p:nvGrpSpPr>
            <p:cNvPr id="5" name="组合 4">
              <a:extLst>
                <a:ext uri="{FF2B5EF4-FFF2-40B4-BE49-F238E27FC236}">
                  <a16:creationId xmlns:a16="http://schemas.microsoft.com/office/drawing/2014/main" id="{4573E0D8-3653-654E-A912-8F3BD9E3C5C3}"/>
                </a:ext>
              </a:extLst>
            </p:cNvPr>
            <p:cNvGrpSpPr/>
            <p:nvPr/>
          </p:nvGrpSpPr>
          <p:grpSpPr>
            <a:xfrm>
              <a:off x="877708" y="1509759"/>
              <a:ext cx="1300798" cy="4697637"/>
              <a:chOff x="7769280" y="2960891"/>
              <a:chExt cx="1086896" cy="4697637"/>
            </a:xfrm>
          </p:grpSpPr>
          <p:sp>
            <p:nvSpPr>
              <p:cNvPr id="6" name="圆角矩形 5">
                <a:extLst>
                  <a:ext uri="{FF2B5EF4-FFF2-40B4-BE49-F238E27FC236}">
                    <a16:creationId xmlns:a16="http://schemas.microsoft.com/office/drawing/2014/main" id="{F3BAA02B-8611-0C4D-A95B-8EB596CD794B}"/>
                  </a:ext>
                </a:extLst>
              </p:cNvPr>
              <p:cNvSpPr/>
              <p:nvPr/>
            </p:nvSpPr>
            <p:spPr>
              <a:xfrm>
                <a:off x="7769280" y="2960891"/>
                <a:ext cx="1086896" cy="4697637"/>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bg1"/>
                  </a:solidFill>
                  <a:latin typeface="思源黑体 CN Medium" panose="020B0600000000000000" pitchFamily="34" charset="-122"/>
                  <a:ea typeface="思源黑体 CN Medium" panose="020B0600000000000000" pitchFamily="34" charset="-122"/>
                </a:endParaRPr>
              </a:p>
            </p:txBody>
          </p:sp>
          <p:sp>
            <p:nvSpPr>
              <p:cNvPr id="7" name="PA-10223">
                <a:extLst>
                  <a:ext uri="{FF2B5EF4-FFF2-40B4-BE49-F238E27FC236}">
                    <a16:creationId xmlns:a16="http://schemas.microsoft.com/office/drawing/2014/main" id="{33870C57-4053-1D4B-9399-1A979F016A97}"/>
                  </a:ext>
                </a:extLst>
              </p:cNvPr>
              <p:cNvSpPr/>
              <p:nvPr>
                <p:custDataLst>
                  <p:tags r:id="rId5"/>
                </p:custDataLst>
              </p:nvPr>
            </p:nvSpPr>
            <p:spPr>
              <a:xfrm>
                <a:off x="8081278" y="4251493"/>
                <a:ext cx="462899" cy="3407035"/>
              </a:xfrm>
              <a:prstGeom prst="rect">
                <a:avLst/>
              </a:prstGeom>
            </p:spPr>
            <p:txBody>
              <a:bodyPr vert="eaVert" wrap="square">
                <a:spAutoFit/>
              </a:bodyPr>
              <a:lstStyle/>
              <a:p>
                <a:r>
                  <a:rPr lang="zh-CN" altLang="en-US" sz="2400" dirty="0">
                    <a:solidFill>
                      <a:schemeClr val="bg1"/>
                    </a:solidFill>
                    <a:latin typeface="思源黑体 CN Medium" panose="020B0600000000000000" pitchFamily="34" charset="-122"/>
                    <a:ea typeface="思源黑体 CN Medium" panose="020B0600000000000000" pitchFamily="34" charset="-122"/>
                  </a:rPr>
                  <a:t>认真开展党建专项活动</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pic>
          <p:nvPicPr>
            <p:cNvPr id="34" name="图片 33">
              <a:extLst>
                <a:ext uri="{FF2B5EF4-FFF2-40B4-BE49-F238E27FC236}">
                  <a16:creationId xmlns:a16="http://schemas.microsoft.com/office/drawing/2014/main" id="{4CC1D5D6-2E09-2A4E-8627-6D7A1DF2405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3727" y="1444241"/>
              <a:ext cx="1300798" cy="1149994"/>
            </a:xfrm>
            <a:prstGeom prst="rect">
              <a:avLst/>
            </a:prstGeom>
          </p:spPr>
        </p:pic>
      </p:grpSp>
      <p:pic>
        <p:nvPicPr>
          <p:cNvPr id="2" name="图片 1">
            <a:extLst>
              <a:ext uri="{FF2B5EF4-FFF2-40B4-BE49-F238E27FC236}">
                <a16:creationId xmlns:a16="http://schemas.microsoft.com/office/drawing/2014/main" id="{76559A6A-E006-4E92-94B9-5CC1E22649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125865036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dissolv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ssolv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dissolv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dissolv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dissolv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dissolve">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6" grpId="0"/>
      <p:bldP spid="23"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C3EB2398-78B5-814C-A0A2-C53160741586}"/>
              </a:ext>
            </a:extLst>
          </p:cNvPr>
          <p:cNvSpPr/>
          <p:nvPr>
            <p:custDataLst>
              <p:tags r:id="rId1"/>
            </p:custDataLst>
          </p:nvPr>
        </p:nvSpPr>
        <p:spPr>
          <a:xfrm>
            <a:off x="2550827" y="434555"/>
            <a:ext cx="9428816" cy="584775"/>
          </a:xfrm>
          <a:prstGeom prst="rect">
            <a:avLst/>
          </a:prstGeom>
          <a:noFill/>
        </p:spPr>
        <p:txBody>
          <a:bodyPr wrap="square">
            <a:spAutoFit/>
          </a:bodyPr>
          <a:lstStyle/>
          <a:p>
            <a:r>
              <a:rPr lang="en-US" altLang="zh-CN" sz="3200" b="1" dirty="0">
                <a:solidFill>
                  <a:srgbClr val="C00000"/>
                </a:solidFill>
                <a:latin typeface="思源黑体 CN Bold" panose="020B0800000000000000" pitchFamily="34" charset="-122"/>
                <a:ea typeface="思源黑体 CN Bold" panose="020B0800000000000000" pitchFamily="34" charset="-122"/>
              </a:rPr>
              <a:t>2019</a:t>
            </a:r>
            <a:r>
              <a:rPr lang="zh-CN" altLang="en-US" sz="3200" b="1"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4" name="圆角矩形 3">
            <a:extLst>
              <a:ext uri="{FF2B5EF4-FFF2-40B4-BE49-F238E27FC236}">
                <a16:creationId xmlns:a16="http://schemas.microsoft.com/office/drawing/2014/main" id="{7AEDA6C5-01DB-9B4A-AEDA-0D4EA494AAC2}"/>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sp>
        <p:nvSpPr>
          <p:cNvPr id="8" name="PA-10223">
            <a:extLst>
              <a:ext uri="{FF2B5EF4-FFF2-40B4-BE49-F238E27FC236}">
                <a16:creationId xmlns:a16="http://schemas.microsoft.com/office/drawing/2014/main" id="{730624C1-3F08-0C4D-800C-F5F38977C277}"/>
              </a:ext>
            </a:extLst>
          </p:cNvPr>
          <p:cNvSpPr/>
          <p:nvPr>
            <p:custDataLst>
              <p:tags r:id="rId2"/>
            </p:custDataLst>
          </p:nvPr>
        </p:nvSpPr>
        <p:spPr>
          <a:xfrm>
            <a:off x="1255974" y="2149756"/>
            <a:ext cx="9866728" cy="1161728"/>
          </a:xfrm>
          <a:prstGeom prst="rect">
            <a:avLst/>
          </a:prstGeom>
        </p:spPr>
        <p:txBody>
          <a:bodyPr wrap="square">
            <a:spAutoFit/>
          </a:bodyPr>
          <a:lstStyle/>
          <a:p>
            <a:pPr marL="285750" indent="-285750">
              <a:lnSpc>
                <a:spcPct val="150000"/>
              </a:lnSpc>
              <a:buFont typeface="Wingdings" pitchFamily="2" charset="2"/>
              <a:buChar char="n"/>
            </a:pPr>
            <a:r>
              <a:rPr lang="zh-CN" altLang="en-US" sz="1600" dirty="0">
                <a:solidFill>
                  <a:srgbClr val="C00000"/>
                </a:solidFill>
                <a:latin typeface="思源黑体 CN Medium" panose="020B0600000000000000" pitchFamily="34" charset="-122"/>
                <a:ea typeface="思源黑体 CN Medium" panose="020B0600000000000000" pitchFamily="34" charset="-122"/>
              </a:rPr>
              <a:t>紧盯同步小康的”弱项”和</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短板”</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积极争取项目建设</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至目前</a:t>
            </a:r>
            <a:r>
              <a:rPr lang="en-US" altLang="zh-CN" sz="1600" dirty="0">
                <a:solidFill>
                  <a:srgbClr val="C00000"/>
                </a:solidFill>
                <a:latin typeface="思源黑体 CN Medium" panose="020B0600000000000000" pitchFamily="34" charset="-122"/>
                <a:ea typeface="思源黑体 CN Medium" panose="020B0600000000000000" pitchFamily="34" charset="-122"/>
              </a:rPr>
              <a:t>20</a:t>
            </a:r>
            <a:r>
              <a:rPr lang="zh-CN" altLang="en-US" sz="1600" dirty="0">
                <a:solidFill>
                  <a:srgbClr val="C00000"/>
                </a:solidFill>
                <a:latin typeface="思源黑体 CN Medium" panose="020B0600000000000000" pitchFamily="34" charset="-122"/>
                <a:ea typeface="思源黑体 CN Medium" panose="020B0600000000000000" pitchFamily="34" charset="-122"/>
              </a:rPr>
              <a:t>万件”集善工程一爱心救助”项目已经全部到位。</a:t>
            </a:r>
            <a:endParaRPr lang="en-US" altLang="zh-CN" sz="1600" dirty="0">
              <a:solidFill>
                <a:srgbClr val="C00000"/>
              </a:solidFill>
              <a:latin typeface="思源黑体 CN Medium" panose="020B0600000000000000" pitchFamily="34" charset="-122"/>
              <a:ea typeface="思源黑体 CN Medium" panose="020B0600000000000000" pitchFamily="34" charset="-122"/>
            </a:endParaRPr>
          </a:p>
          <a:p>
            <a:pPr marL="285750" indent="-285750">
              <a:lnSpc>
                <a:spcPct val="150000"/>
              </a:lnSpc>
              <a:buFont typeface="Wingdings" pitchFamily="2" charset="2"/>
              <a:buChar char="n"/>
            </a:pPr>
            <a:r>
              <a:rPr lang="zh-CN" altLang="en-US" sz="1600" dirty="0">
                <a:solidFill>
                  <a:srgbClr val="C00000"/>
                </a:solidFill>
                <a:latin typeface="思源黑体 CN Medium" panose="020B0600000000000000" pitchFamily="34" charset="-122"/>
                <a:ea typeface="思源黑体 CN Medium" panose="020B0600000000000000" pitchFamily="34" charset="-122"/>
              </a:rPr>
              <a:t>以</a:t>
            </a:r>
            <a:r>
              <a:rPr lang="en" altLang="zh-CN" sz="1600" dirty="0">
                <a:solidFill>
                  <a:srgbClr val="C00000"/>
                </a:solidFill>
                <a:latin typeface="思源黑体 CN Medium" panose="020B0600000000000000" pitchFamily="34" charset="-122"/>
                <a:ea typeface="思源黑体 CN Medium" panose="020B0600000000000000" pitchFamily="34" charset="-122"/>
              </a:rPr>
              <a:t>PPP</a:t>
            </a:r>
            <a:r>
              <a:rPr lang="zh-CN" altLang="en-US" sz="1600" dirty="0">
                <a:solidFill>
                  <a:srgbClr val="C00000"/>
                </a:solidFill>
                <a:latin typeface="思源黑体 CN Medium" panose="020B0600000000000000" pitchFamily="34" charset="-122"/>
                <a:ea typeface="思源黑体 CN Medium" panose="020B0600000000000000" pitchFamily="34" charset="-122"/>
              </a:rPr>
              <a:t>模式融资新建的托养服务中心被确定为全县</a:t>
            </a:r>
            <a:r>
              <a:rPr lang="en-US" altLang="zh-CN" sz="1600" dirty="0">
                <a:solidFill>
                  <a:srgbClr val="C00000"/>
                </a:solidFill>
                <a:latin typeface="思源黑体 CN Medium" panose="020B0600000000000000" pitchFamily="34" charset="-122"/>
                <a:ea typeface="思源黑体 CN Medium" panose="020B0600000000000000" pitchFamily="34" charset="-122"/>
              </a:rPr>
              <a:t>11</a:t>
            </a:r>
            <a:r>
              <a:rPr lang="zh-CN" altLang="en-US" sz="1600" dirty="0">
                <a:solidFill>
                  <a:srgbClr val="C00000"/>
                </a:solidFill>
                <a:latin typeface="思源黑体 CN Medium" panose="020B0600000000000000" pitchFamily="34" charset="-122"/>
                <a:ea typeface="思源黑体 CN Medium" panose="020B0600000000000000" pitchFamily="34" charset="-122"/>
              </a:rPr>
              <a:t>个</a:t>
            </a:r>
            <a:r>
              <a:rPr lang="en" altLang="zh-CN" sz="1600" dirty="0">
                <a:solidFill>
                  <a:srgbClr val="C00000"/>
                </a:solidFill>
                <a:latin typeface="思源黑体 CN Medium" panose="020B0600000000000000" pitchFamily="34" charset="-122"/>
                <a:ea typeface="思源黑体 CN Medium" panose="020B0600000000000000" pitchFamily="34" charset="-122"/>
              </a:rPr>
              <a:t>PPP</a:t>
            </a:r>
            <a:r>
              <a:rPr lang="zh-CN" altLang="en-US" sz="1600" dirty="0">
                <a:solidFill>
                  <a:srgbClr val="C00000"/>
                </a:solidFill>
                <a:latin typeface="思源黑体 CN Medium" panose="020B0600000000000000" pitchFamily="34" charset="-122"/>
                <a:ea typeface="思源黑体 CN Medium" panose="020B0600000000000000" pitchFamily="34" charset="-122"/>
              </a:rPr>
              <a:t>示范项目之一</a:t>
            </a:r>
            <a:r>
              <a:rPr lang="en-US" altLang="zh-CN" sz="1600" dirty="0">
                <a:solidFill>
                  <a:srgbClr val="C00000"/>
                </a:solidFill>
                <a:latin typeface="思源黑体 CN Medium" panose="020B0600000000000000" pitchFamily="34" charset="-122"/>
                <a:ea typeface="思源黑体 CN Medium" panose="020B0600000000000000" pitchFamily="34" charset="-122"/>
              </a:rPr>
              <a:t>, </a:t>
            </a:r>
            <a:r>
              <a:rPr lang="zh-CN" altLang="en-US" sz="1600" dirty="0">
                <a:solidFill>
                  <a:srgbClr val="C00000"/>
                </a:solidFill>
                <a:latin typeface="思源黑体 CN Medium" panose="020B0600000000000000" pitchFamily="34" charset="-122"/>
                <a:ea typeface="思源黑体 CN Medium" panose="020B0600000000000000" pitchFamily="34" charset="-122"/>
              </a:rPr>
              <a:t>目前已完成主体工程建设。</a:t>
            </a:r>
          </a:p>
        </p:txBody>
      </p:sp>
      <p:sp>
        <p:nvSpPr>
          <p:cNvPr id="9" name="圆角矩形 8">
            <a:extLst>
              <a:ext uri="{FF2B5EF4-FFF2-40B4-BE49-F238E27FC236}">
                <a16:creationId xmlns:a16="http://schemas.microsoft.com/office/drawing/2014/main" id="{62C05E30-F564-974A-A0FA-C26416EB81C4}"/>
              </a:ext>
            </a:extLst>
          </p:cNvPr>
          <p:cNvSpPr/>
          <p:nvPr/>
        </p:nvSpPr>
        <p:spPr>
          <a:xfrm>
            <a:off x="929390" y="1628132"/>
            <a:ext cx="10388184" cy="1939528"/>
          </a:xfrm>
          <a:prstGeom prst="roundRect">
            <a:avLst>
              <a:gd name="adj" fmla="val 3604"/>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grpSp>
        <p:nvGrpSpPr>
          <p:cNvPr id="10" name="组合 9">
            <a:extLst>
              <a:ext uri="{FF2B5EF4-FFF2-40B4-BE49-F238E27FC236}">
                <a16:creationId xmlns:a16="http://schemas.microsoft.com/office/drawing/2014/main" id="{77BE5D75-9CF3-6948-8281-2D38EAC0AF67}"/>
              </a:ext>
            </a:extLst>
          </p:cNvPr>
          <p:cNvGrpSpPr/>
          <p:nvPr/>
        </p:nvGrpSpPr>
        <p:grpSpPr>
          <a:xfrm>
            <a:off x="2918356" y="1305042"/>
            <a:ext cx="6355287" cy="646177"/>
            <a:chOff x="3452602" y="3212989"/>
            <a:chExt cx="5092283" cy="646177"/>
          </a:xfrm>
        </p:grpSpPr>
        <p:sp>
          <p:nvSpPr>
            <p:cNvPr id="11" name="圆角矩形 10">
              <a:extLst>
                <a:ext uri="{FF2B5EF4-FFF2-40B4-BE49-F238E27FC236}">
                  <a16:creationId xmlns:a16="http://schemas.microsoft.com/office/drawing/2014/main" id="{7D40F172-D801-9544-9E56-239D2094DE3D}"/>
                </a:ext>
              </a:extLst>
            </p:cNvPr>
            <p:cNvSpPr/>
            <p:nvPr/>
          </p:nvSpPr>
          <p:spPr>
            <a:xfrm>
              <a:off x="3452602" y="3212989"/>
              <a:ext cx="5092283" cy="646177"/>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2" name="PA-10223">
              <a:extLst>
                <a:ext uri="{FF2B5EF4-FFF2-40B4-BE49-F238E27FC236}">
                  <a16:creationId xmlns:a16="http://schemas.microsoft.com/office/drawing/2014/main" id="{2E60D55F-FD1A-964D-879E-845351A81E49}"/>
                </a:ext>
              </a:extLst>
            </p:cNvPr>
            <p:cNvSpPr/>
            <p:nvPr>
              <p:custDataLst>
                <p:tags r:id="rId5"/>
              </p:custDataLst>
            </p:nvPr>
          </p:nvSpPr>
          <p:spPr>
            <a:xfrm>
              <a:off x="3452602" y="3305244"/>
              <a:ext cx="5092281" cy="461665"/>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一是切实推进项目建设方面</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13" name="PA-10223">
            <a:extLst>
              <a:ext uri="{FF2B5EF4-FFF2-40B4-BE49-F238E27FC236}">
                <a16:creationId xmlns:a16="http://schemas.microsoft.com/office/drawing/2014/main" id="{A4572E7D-1905-A54B-9B30-A2BC1BD5A3F3}"/>
              </a:ext>
            </a:extLst>
          </p:cNvPr>
          <p:cNvSpPr/>
          <p:nvPr>
            <p:custDataLst>
              <p:tags r:id="rId3"/>
            </p:custDataLst>
          </p:nvPr>
        </p:nvSpPr>
        <p:spPr>
          <a:xfrm>
            <a:off x="1255974" y="4610908"/>
            <a:ext cx="9866728" cy="792396"/>
          </a:xfrm>
          <a:prstGeom prst="rect">
            <a:avLst/>
          </a:prstGeom>
        </p:spPr>
        <p:txBody>
          <a:bodyPr wrap="square">
            <a:spAutoFit/>
          </a:bodyPr>
          <a:lstStyle/>
          <a:p>
            <a:pPr marL="285750" indent="-285750">
              <a:lnSpc>
                <a:spcPct val="150000"/>
              </a:lnSpc>
              <a:buFont typeface="Wingdings" pitchFamily="2" charset="2"/>
              <a:buChar char="n"/>
            </a:pPr>
            <a:r>
              <a:rPr lang="zh-CN" altLang="en-US" sz="1600" dirty="0">
                <a:solidFill>
                  <a:srgbClr val="C00000"/>
                </a:solidFill>
                <a:latin typeface="思源黑体 CN Medium" panose="020B0600000000000000" pitchFamily="34" charset="-122"/>
                <a:ea typeface="思源黑体 CN Medium" panose="020B0600000000000000" pitchFamily="34" charset="-122"/>
              </a:rPr>
              <a:t>组织召开了</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次专题会议</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研究党建档案工作中的问题</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加强了档案室的安全与设备管理</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确保档案完整收集、规范整理、安全保管、有效利用和依法移交。</a:t>
            </a:r>
          </a:p>
        </p:txBody>
      </p:sp>
      <p:sp>
        <p:nvSpPr>
          <p:cNvPr id="14" name="圆角矩形 13">
            <a:extLst>
              <a:ext uri="{FF2B5EF4-FFF2-40B4-BE49-F238E27FC236}">
                <a16:creationId xmlns:a16="http://schemas.microsoft.com/office/drawing/2014/main" id="{91B684DE-7647-1749-85B8-33F75156E069}"/>
              </a:ext>
            </a:extLst>
          </p:cNvPr>
          <p:cNvSpPr/>
          <p:nvPr/>
        </p:nvSpPr>
        <p:spPr>
          <a:xfrm>
            <a:off x="929390" y="4089284"/>
            <a:ext cx="10388184" cy="1591988"/>
          </a:xfrm>
          <a:prstGeom prst="roundRect">
            <a:avLst>
              <a:gd name="adj" fmla="val 3604"/>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grpSp>
        <p:nvGrpSpPr>
          <p:cNvPr id="15" name="组合 14">
            <a:extLst>
              <a:ext uri="{FF2B5EF4-FFF2-40B4-BE49-F238E27FC236}">
                <a16:creationId xmlns:a16="http://schemas.microsoft.com/office/drawing/2014/main" id="{1D49D6C4-19F9-5044-8398-40A51AF9DEFD}"/>
              </a:ext>
            </a:extLst>
          </p:cNvPr>
          <p:cNvGrpSpPr/>
          <p:nvPr/>
        </p:nvGrpSpPr>
        <p:grpSpPr>
          <a:xfrm>
            <a:off x="2918356" y="3766194"/>
            <a:ext cx="6355287" cy="646177"/>
            <a:chOff x="3452602" y="3212989"/>
            <a:chExt cx="5092283" cy="646177"/>
          </a:xfrm>
        </p:grpSpPr>
        <p:sp>
          <p:nvSpPr>
            <p:cNvPr id="16" name="圆角矩形 15">
              <a:extLst>
                <a:ext uri="{FF2B5EF4-FFF2-40B4-BE49-F238E27FC236}">
                  <a16:creationId xmlns:a16="http://schemas.microsoft.com/office/drawing/2014/main" id="{BE02EF5C-F63B-7F4A-826F-F8025E3F7663}"/>
                </a:ext>
              </a:extLst>
            </p:cNvPr>
            <p:cNvSpPr/>
            <p:nvPr/>
          </p:nvSpPr>
          <p:spPr>
            <a:xfrm>
              <a:off x="3452602" y="3212989"/>
              <a:ext cx="5092283" cy="646177"/>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7" name="PA-10223">
              <a:extLst>
                <a:ext uri="{FF2B5EF4-FFF2-40B4-BE49-F238E27FC236}">
                  <a16:creationId xmlns:a16="http://schemas.microsoft.com/office/drawing/2014/main" id="{1F6FE40A-1D40-4346-9D9A-83EF486B1ECF}"/>
                </a:ext>
              </a:extLst>
            </p:cNvPr>
            <p:cNvSpPr/>
            <p:nvPr>
              <p:custDataLst>
                <p:tags r:id="rId4"/>
              </p:custDataLst>
            </p:nvPr>
          </p:nvSpPr>
          <p:spPr>
            <a:xfrm>
              <a:off x="3452602" y="3305244"/>
              <a:ext cx="5092281" cy="461665"/>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二是健全完善了党建资料</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pic>
        <p:nvPicPr>
          <p:cNvPr id="2" name="图片 1">
            <a:extLst>
              <a:ext uri="{FF2B5EF4-FFF2-40B4-BE49-F238E27FC236}">
                <a16:creationId xmlns:a16="http://schemas.microsoft.com/office/drawing/2014/main" id="{D74D959C-AB84-4218-B2EC-B31129C2F6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247223472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p:bldP spid="9" grpId="0" animBg="1"/>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FCDB8ECF-A731-FF41-AB0F-118A9CC0629E}"/>
              </a:ext>
            </a:extLst>
          </p:cNvPr>
          <p:cNvSpPr/>
          <p:nvPr>
            <p:custDataLst>
              <p:tags r:id="rId1"/>
            </p:custDataLst>
          </p:nvPr>
        </p:nvSpPr>
        <p:spPr>
          <a:xfrm>
            <a:off x="2550827" y="434555"/>
            <a:ext cx="9428816" cy="584775"/>
          </a:xfrm>
          <a:prstGeom prst="rect">
            <a:avLst/>
          </a:prstGeom>
          <a:noFill/>
        </p:spPr>
        <p:txBody>
          <a:bodyPr wrap="square">
            <a:spAutoFit/>
          </a:bodyPr>
          <a:lstStyle/>
          <a:p>
            <a:r>
              <a:rPr lang="en-US" altLang="zh-CN" sz="3200" b="1" dirty="0">
                <a:solidFill>
                  <a:srgbClr val="C00000"/>
                </a:solidFill>
                <a:latin typeface="思源黑体 CN Bold" panose="020B0800000000000000" pitchFamily="34" charset="-122"/>
                <a:ea typeface="思源黑体 CN Bold" panose="020B0800000000000000" pitchFamily="34" charset="-122"/>
              </a:rPr>
              <a:t>2019</a:t>
            </a:r>
            <a:r>
              <a:rPr lang="zh-CN" altLang="en-US" sz="3200" b="1"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4" name="圆角矩形 3">
            <a:extLst>
              <a:ext uri="{FF2B5EF4-FFF2-40B4-BE49-F238E27FC236}">
                <a16:creationId xmlns:a16="http://schemas.microsoft.com/office/drawing/2014/main" id="{C35EC08A-C6DF-6645-9CBA-59CAF7C40FB7}"/>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grpSp>
        <p:nvGrpSpPr>
          <p:cNvPr id="19" name="组合 18">
            <a:extLst>
              <a:ext uri="{FF2B5EF4-FFF2-40B4-BE49-F238E27FC236}">
                <a16:creationId xmlns:a16="http://schemas.microsoft.com/office/drawing/2014/main" id="{501B9B3A-7D57-F140-8F16-7E2E99C4102B}"/>
              </a:ext>
            </a:extLst>
          </p:cNvPr>
          <p:cNvGrpSpPr/>
          <p:nvPr/>
        </p:nvGrpSpPr>
        <p:grpSpPr>
          <a:xfrm>
            <a:off x="421293" y="1404976"/>
            <a:ext cx="3946866" cy="646177"/>
            <a:chOff x="3452602" y="3212989"/>
            <a:chExt cx="5092283" cy="646177"/>
          </a:xfrm>
        </p:grpSpPr>
        <p:sp>
          <p:nvSpPr>
            <p:cNvPr id="20" name="PA-10223">
              <a:extLst>
                <a:ext uri="{FF2B5EF4-FFF2-40B4-BE49-F238E27FC236}">
                  <a16:creationId xmlns:a16="http://schemas.microsoft.com/office/drawing/2014/main" id="{7126D1B5-A0F4-0C49-BAD4-FEEF417BF93E}"/>
                </a:ext>
              </a:extLst>
            </p:cNvPr>
            <p:cNvSpPr/>
            <p:nvPr>
              <p:custDataLst>
                <p:tags r:id="rId7"/>
              </p:custDataLst>
            </p:nvPr>
          </p:nvSpPr>
          <p:spPr>
            <a:xfrm>
              <a:off x="3452602" y="3336022"/>
              <a:ext cx="5092280" cy="461665"/>
            </a:xfrm>
            <a:prstGeom prst="rect">
              <a:avLst/>
            </a:prstGeom>
          </p:spPr>
          <p:txBody>
            <a:bodyPr wrap="square">
              <a:spAutoFit/>
            </a:bodyPr>
            <a:lstStyle/>
            <a:p>
              <a:pPr algn="ctr"/>
              <a:r>
                <a:rPr lang="zh-CN" altLang="en-US" sz="2400" dirty="0">
                  <a:solidFill>
                    <a:srgbClr val="C00000"/>
                  </a:solidFill>
                  <a:latin typeface="思源黑体 CN Medium" panose="020B0600000000000000" pitchFamily="34" charset="-122"/>
                  <a:ea typeface="思源黑体 CN Medium" panose="020B0600000000000000" pitchFamily="34" charset="-122"/>
                </a:rPr>
                <a:t>三是各项工作有序开展</a:t>
              </a:r>
              <a:endParaRPr lang="zh-CN" altLang="en-US" sz="2800" dirty="0">
                <a:solidFill>
                  <a:srgbClr val="C00000"/>
                </a:solidFill>
                <a:latin typeface="思源黑体 CN Medium" panose="020B0600000000000000" pitchFamily="34" charset="-122"/>
                <a:ea typeface="思源黑体 CN Medium" panose="020B0600000000000000" pitchFamily="34" charset="-122"/>
              </a:endParaRPr>
            </a:p>
          </p:txBody>
        </p:sp>
        <p:sp>
          <p:nvSpPr>
            <p:cNvPr id="21" name="圆角矩形 20">
              <a:extLst>
                <a:ext uri="{FF2B5EF4-FFF2-40B4-BE49-F238E27FC236}">
                  <a16:creationId xmlns:a16="http://schemas.microsoft.com/office/drawing/2014/main" id="{AC5F5D2D-3D0C-E545-B50E-08C034B69D7B}"/>
                </a:ext>
              </a:extLst>
            </p:cNvPr>
            <p:cNvSpPr/>
            <p:nvPr/>
          </p:nvSpPr>
          <p:spPr>
            <a:xfrm>
              <a:off x="3452602" y="3212989"/>
              <a:ext cx="5092283" cy="6461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思源黑体 CN Medium" panose="020B0600000000000000" pitchFamily="34" charset="-122"/>
                <a:ea typeface="思源黑体 CN Medium" panose="020B0600000000000000" pitchFamily="34" charset="-122"/>
              </a:endParaRPr>
            </a:p>
          </p:txBody>
        </p:sp>
      </p:grpSp>
      <p:sp>
        <p:nvSpPr>
          <p:cNvPr id="22" name="PA-10223">
            <a:extLst>
              <a:ext uri="{FF2B5EF4-FFF2-40B4-BE49-F238E27FC236}">
                <a16:creationId xmlns:a16="http://schemas.microsoft.com/office/drawing/2014/main" id="{92EF7A9A-CC4B-8F49-A953-E2B088CBC6C8}"/>
              </a:ext>
            </a:extLst>
          </p:cNvPr>
          <p:cNvSpPr/>
          <p:nvPr>
            <p:custDataLst>
              <p:tags r:id="rId2"/>
            </p:custDataLst>
          </p:nvPr>
        </p:nvSpPr>
        <p:spPr>
          <a:xfrm>
            <a:off x="421293" y="2219819"/>
            <a:ext cx="10122812"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强抓书记带头人作用</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主动落实基层党建责任</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把党建融入项目建设、扶贫攻坚、民生工程等各个方面</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在提升党建工作整体水平中推动各项工作有序开展。</a:t>
            </a:r>
          </a:p>
        </p:txBody>
      </p:sp>
      <p:grpSp>
        <p:nvGrpSpPr>
          <p:cNvPr id="23" name="组合 22">
            <a:extLst>
              <a:ext uri="{FF2B5EF4-FFF2-40B4-BE49-F238E27FC236}">
                <a16:creationId xmlns:a16="http://schemas.microsoft.com/office/drawing/2014/main" id="{C0296846-B55D-B041-B8F0-FAC1564E1D5B}"/>
              </a:ext>
            </a:extLst>
          </p:cNvPr>
          <p:cNvGrpSpPr/>
          <p:nvPr/>
        </p:nvGrpSpPr>
        <p:grpSpPr>
          <a:xfrm>
            <a:off x="421292" y="3211992"/>
            <a:ext cx="6114415" cy="646177"/>
            <a:chOff x="3452602" y="3212989"/>
            <a:chExt cx="5092283" cy="646177"/>
          </a:xfrm>
        </p:grpSpPr>
        <p:sp>
          <p:nvSpPr>
            <p:cNvPr id="24" name="PA-10223">
              <a:extLst>
                <a:ext uri="{FF2B5EF4-FFF2-40B4-BE49-F238E27FC236}">
                  <a16:creationId xmlns:a16="http://schemas.microsoft.com/office/drawing/2014/main" id="{81513975-6A51-8449-8031-6CFBE0A6F829}"/>
                </a:ext>
              </a:extLst>
            </p:cNvPr>
            <p:cNvSpPr/>
            <p:nvPr>
              <p:custDataLst>
                <p:tags r:id="rId6"/>
              </p:custDataLst>
            </p:nvPr>
          </p:nvSpPr>
          <p:spPr>
            <a:xfrm>
              <a:off x="3452602" y="3336022"/>
              <a:ext cx="5092280" cy="461665"/>
            </a:xfrm>
            <a:prstGeom prst="rect">
              <a:avLst/>
            </a:prstGeom>
          </p:spPr>
          <p:txBody>
            <a:bodyPr wrap="square">
              <a:spAutoFit/>
            </a:bodyPr>
            <a:lstStyle/>
            <a:p>
              <a:pPr algn="ctr"/>
              <a:r>
                <a:rPr lang="zh-CN" altLang="en-US" sz="2400" dirty="0">
                  <a:solidFill>
                    <a:srgbClr val="C00000"/>
                  </a:solidFill>
                  <a:latin typeface="思源黑体 CN Medium" panose="020B0600000000000000" pitchFamily="34" charset="-122"/>
                  <a:ea typeface="思源黑体 CN Medium" panose="020B0600000000000000" pitchFamily="34" charset="-122"/>
                </a:rPr>
                <a:t>四是在“两节”期间</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走访慰问残疾人家庭</a:t>
              </a:r>
              <a:endParaRPr lang="zh-CN" altLang="en-US" sz="2800" dirty="0">
                <a:solidFill>
                  <a:srgbClr val="C00000"/>
                </a:solidFill>
                <a:latin typeface="思源黑体 CN Medium" panose="020B0600000000000000" pitchFamily="34" charset="-122"/>
                <a:ea typeface="思源黑体 CN Medium" panose="020B0600000000000000" pitchFamily="34" charset="-122"/>
              </a:endParaRPr>
            </a:p>
          </p:txBody>
        </p:sp>
        <p:sp>
          <p:nvSpPr>
            <p:cNvPr id="25" name="圆角矩形 24">
              <a:extLst>
                <a:ext uri="{FF2B5EF4-FFF2-40B4-BE49-F238E27FC236}">
                  <a16:creationId xmlns:a16="http://schemas.microsoft.com/office/drawing/2014/main" id="{E925AFD5-D034-4646-9B6A-D47EF7AFABE1}"/>
                </a:ext>
              </a:extLst>
            </p:cNvPr>
            <p:cNvSpPr/>
            <p:nvPr/>
          </p:nvSpPr>
          <p:spPr>
            <a:xfrm>
              <a:off x="3452602" y="3212989"/>
              <a:ext cx="5092283" cy="6461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思源黑体 CN Medium" panose="020B0600000000000000" pitchFamily="34" charset="-122"/>
                <a:ea typeface="思源黑体 CN Medium" panose="020B0600000000000000" pitchFamily="34" charset="-122"/>
              </a:endParaRPr>
            </a:p>
          </p:txBody>
        </p:sp>
      </p:grpSp>
      <p:sp>
        <p:nvSpPr>
          <p:cNvPr id="26" name="PA-10223">
            <a:extLst>
              <a:ext uri="{FF2B5EF4-FFF2-40B4-BE49-F238E27FC236}">
                <a16:creationId xmlns:a16="http://schemas.microsoft.com/office/drawing/2014/main" id="{4EFAD3D2-4D67-5E4D-9294-6E135A51D9D9}"/>
              </a:ext>
            </a:extLst>
          </p:cNvPr>
          <p:cNvSpPr/>
          <p:nvPr>
            <p:custDataLst>
              <p:tags r:id="rId3"/>
            </p:custDataLst>
          </p:nvPr>
        </p:nvSpPr>
        <p:spPr>
          <a:xfrm>
            <a:off x="421293" y="4026835"/>
            <a:ext cx="10122812" cy="423065"/>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在”两节”期间，</a:t>
            </a:r>
            <a:r>
              <a:rPr lang="en-US" altLang="zh-CN" sz="1600" dirty="0">
                <a:solidFill>
                  <a:srgbClr val="C00000"/>
                </a:solidFill>
                <a:latin typeface="思源黑体 CN Medium" panose="020B0600000000000000" pitchFamily="34" charset="-122"/>
                <a:ea typeface="思源黑体 CN Medium" panose="020B0600000000000000" pitchFamily="34" charset="-122"/>
              </a:rPr>
              <a:t>XXXXX……………………………………</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grpSp>
        <p:nvGrpSpPr>
          <p:cNvPr id="27" name="组合 26">
            <a:extLst>
              <a:ext uri="{FF2B5EF4-FFF2-40B4-BE49-F238E27FC236}">
                <a16:creationId xmlns:a16="http://schemas.microsoft.com/office/drawing/2014/main" id="{75E77F8C-A6C0-CA43-860E-1E4EBDF4E6E3}"/>
              </a:ext>
            </a:extLst>
          </p:cNvPr>
          <p:cNvGrpSpPr/>
          <p:nvPr/>
        </p:nvGrpSpPr>
        <p:grpSpPr>
          <a:xfrm>
            <a:off x="421292" y="4694434"/>
            <a:ext cx="6114415" cy="646177"/>
            <a:chOff x="3452602" y="3212989"/>
            <a:chExt cx="5092283" cy="646177"/>
          </a:xfrm>
        </p:grpSpPr>
        <p:sp>
          <p:nvSpPr>
            <p:cNvPr id="28" name="PA-10223">
              <a:extLst>
                <a:ext uri="{FF2B5EF4-FFF2-40B4-BE49-F238E27FC236}">
                  <a16:creationId xmlns:a16="http://schemas.microsoft.com/office/drawing/2014/main" id="{F65AE8B1-60D7-B848-8C33-3C688C6301C1}"/>
                </a:ext>
              </a:extLst>
            </p:cNvPr>
            <p:cNvSpPr/>
            <p:nvPr>
              <p:custDataLst>
                <p:tags r:id="rId5"/>
              </p:custDataLst>
            </p:nvPr>
          </p:nvSpPr>
          <p:spPr>
            <a:xfrm>
              <a:off x="3452602" y="3336022"/>
              <a:ext cx="5092280" cy="461665"/>
            </a:xfrm>
            <a:prstGeom prst="rect">
              <a:avLst/>
            </a:prstGeom>
          </p:spPr>
          <p:txBody>
            <a:bodyPr wrap="square">
              <a:spAutoFit/>
            </a:bodyPr>
            <a:lstStyle/>
            <a:p>
              <a:pPr algn="ctr"/>
              <a:r>
                <a:rPr lang="zh-CN" altLang="en-US" sz="2400" dirty="0">
                  <a:solidFill>
                    <a:srgbClr val="C00000"/>
                  </a:solidFill>
                  <a:latin typeface="思源黑体 CN Medium" panose="020B0600000000000000" pitchFamily="34" charset="-122"/>
                  <a:ea typeface="思源黑体 CN Medium" panose="020B0600000000000000" pitchFamily="34" charset="-122"/>
                </a:rPr>
                <a:t>五是结合产业发展实际</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为群众创造发展机会</a:t>
              </a:r>
              <a:endParaRPr lang="zh-CN" altLang="en-US" sz="2800" dirty="0">
                <a:solidFill>
                  <a:srgbClr val="C00000"/>
                </a:solidFill>
                <a:latin typeface="思源黑体 CN Medium" panose="020B0600000000000000" pitchFamily="34" charset="-122"/>
                <a:ea typeface="思源黑体 CN Medium" panose="020B0600000000000000" pitchFamily="34" charset="-122"/>
              </a:endParaRPr>
            </a:p>
          </p:txBody>
        </p:sp>
        <p:sp>
          <p:nvSpPr>
            <p:cNvPr id="29" name="圆角矩形 28">
              <a:extLst>
                <a:ext uri="{FF2B5EF4-FFF2-40B4-BE49-F238E27FC236}">
                  <a16:creationId xmlns:a16="http://schemas.microsoft.com/office/drawing/2014/main" id="{8495A36C-D1E2-B645-8F48-97F640BC71EE}"/>
                </a:ext>
              </a:extLst>
            </p:cNvPr>
            <p:cNvSpPr/>
            <p:nvPr/>
          </p:nvSpPr>
          <p:spPr>
            <a:xfrm>
              <a:off x="3452602" y="3212989"/>
              <a:ext cx="5092283" cy="6461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思源黑体 CN Medium" panose="020B0600000000000000" pitchFamily="34" charset="-122"/>
                <a:ea typeface="思源黑体 CN Medium" panose="020B0600000000000000" pitchFamily="34" charset="-122"/>
              </a:endParaRPr>
            </a:p>
          </p:txBody>
        </p:sp>
      </p:grpSp>
      <p:sp>
        <p:nvSpPr>
          <p:cNvPr id="30" name="PA-10223">
            <a:extLst>
              <a:ext uri="{FF2B5EF4-FFF2-40B4-BE49-F238E27FC236}">
                <a16:creationId xmlns:a16="http://schemas.microsoft.com/office/drawing/2014/main" id="{BAEAABD3-7B21-3847-99D7-875DA384ACEF}"/>
              </a:ext>
            </a:extLst>
          </p:cNvPr>
          <p:cNvSpPr/>
          <p:nvPr>
            <p:custDataLst>
              <p:tags r:id="rId4"/>
            </p:custDataLst>
          </p:nvPr>
        </p:nvSpPr>
        <p:spPr>
          <a:xfrm>
            <a:off x="421293" y="5509277"/>
            <a:ext cx="10627707" cy="418191"/>
          </a:xfrm>
          <a:prstGeom prst="rect">
            <a:avLst/>
          </a:prstGeom>
        </p:spPr>
        <p:txBody>
          <a:bodyPr wrap="square">
            <a:spAutoFit/>
          </a:bodyPr>
          <a:lstStyle/>
          <a:p>
            <a:pPr>
              <a:lnSpc>
                <a:spcPct val="150000"/>
              </a:lnSpc>
            </a:pPr>
            <a:r>
              <a:rPr lang="en-US" altLang="zh-CN" sz="1600" dirty="0">
                <a:solidFill>
                  <a:srgbClr val="C00000"/>
                </a:solidFill>
                <a:latin typeface="思源黑体 CN Medium" panose="020B0600000000000000" pitchFamily="34" charset="-122"/>
                <a:ea typeface="思源黑体 CN Medium" panose="020B0600000000000000" pitchFamily="34" charset="-122"/>
              </a:rPr>
              <a:t>…………………………………………………………………………………………………………</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pic>
        <p:nvPicPr>
          <p:cNvPr id="2" name="图片 1">
            <a:extLst>
              <a:ext uri="{FF2B5EF4-FFF2-40B4-BE49-F238E27FC236}">
                <a16:creationId xmlns:a16="http://schemas.microsoft.com/office/drawing/2014/main" id="{22C3DA92-EDED-4783-B931-66E55CC138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155938208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dissolv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ssolv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dissolv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2" grpId="0"/>
      <p:bldP spid="26"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10223">
            <a:extLst>
              <a:ext uri="{FF2B5EF4-FFF2-40B4-BE49-F238E27FC236}">
                <a16:creationId xmlns:a16="http://schemas.microsoft.com/office/drawing/2014/main" id="{B9755586-63B6-D14B-8004-7873EBEFC411}"/>
              </a:ext>
            </a:extLst>
          </p:cNvPr>
          <p:cNvSpPr/>
          <p:nvPr>
            <p:custDataLst>
              <p:tags r:id="rId1"/>
            </p:custDataLst>
          </p:nvPr>
        </p:nvSpPr>
        <p:spPr>
          <a:xfrm>
            <a:off x="1979118" y="2875002"/>
            <a:ext cx="9428816" cy="1107996"/>
          </a:xfrm>
          <a:prstGeom prst="rect">
            <a:avLst/>
          </a:prstGeom>
          <a:noFill/>
        </p:spPr>
        <p:txBody>
          <a:bodyPr wrap="square">
            <a:spAutoFit/>
          </a:bodyPr>
          <a:lstStyle/>
          <a:p>
            <a:r>
              <a:rPr lang="zh-CN" altLang="en-US" sz="6600" dirty="0">
                <a:solidFill>
                  <a:srgbClr val="C00000"/>
                </a:solidFill>
                <a:latin typeface="思源黑体 CN Bold" panose="020B0800000000000000" pitchFamily="34" charset="-122"/>
                <a:ea typeface="思源黑体 CN Bold" panose="020B0800000000000000" pitchFamily="34" charset="-122"/>
              </a:rPr>
              <a:t>存在的问题及形势分析</a:t>
            </a:r>
          </a:p>
        </p:txBody>
      </p:sp>
      <p:pic>
        <p:nvPicPr>
          <p:cNvPr id="2" name="图片 1">
            <a:extLst>
              <a:ext uri="{FF2B5EF4-FFF2-40B4-BE49-F238E27FC236}">
                <a16:creationId xmlns:a16="http://schemas.microsoft.com/office/drawing/2014/main" id="{673AE59E-5DC0-4EF3-B3E9-175A4F876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383735992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15CCE647-8FEB-6A48-8E21-8661265F876D}"/>
              </a:ext>
            </a:extLst>
          </p:cNvPr>
          <p:cNvSpPr/>
          <p:nvPr>
            <p:custDataLst>
              <p:tags r:id="rId1"/>
            </p:custDataLst>
          </p:nvPr>
        </p:nvSpPr>
        <p:spPr>
          <a:xfrm>
            <a:off x="2550827" y="434555"/>
            <a:ext cx="9428816" cy="584775"/>
          </a:xfrm>
          <a:prstGeom prst="rect">
            <a:avLst/>
          </a:prstGeom>
          <a:noFill/>
        </p:spPr>
        <p:txBody>
          <a:bodyPr wrap="square">
            <a:spAutoFit/>
          </a:bodyPr>
          <a:lstStyle/>
          <a:p>
            <a:r>
              <a:rPr lang="zh-CN" altLang="en-US" sz="3200" dirty="0">
                <a:solidFill>
                  <a:srgbClr val="C00000"/>
                </a:solidFill>
                <a:latin typeface="思源黑体 CN Bold" panose="020B0800000000000000" pitchFamily="34" charset="-122"/>
                <a:ea typeface="思源黑体 CN Bold" panose="020B0800000000000000" pitchFamily="34" charset="-122"/>
              </a:rPr>
              <a:t>存在的问题及形势分析</a:t>
            </a:r>
          </a:p>
        </p:txBody>
      </p:sp>
      <p:sp>
        <p:nvSpPr>
          <p:cNvPr id="4" name="圆角矩形 3">
            <a:extLst>
              <a:ext uri="{FF2B5EF4-FFF2-40B4-BE49-F238E27FC236}">
                <a16:creationId xmlns:a16="http://schemas.microsoft.com/office/drawing/2014/main" id="{C4F001BA-44A9-634D-9392-6CACB36667FB}"/>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第二章</a:t>
            </a:r>
          </a:p>
        </p:txBody>
      </p:sp>
      <p:sp>
        <p:nvSpPr>
          <p:cNvPr id="5" name="PA-10223">
            <a:extLst>
              <a:ext uri="{FF2B5EF4-FFF2-40B4-BE49-F238E27FC236}">
                <a16:creationId xmlns:a16="http://schemas.microsoft.com/office/drawing/2014/main" id="{E20023DC-94DD-7040-821E-ED61036798B9}"/>
              </a:ext>
            </a:extLst>
          </p:cNvPr>
          <p:cNvSpPr/>
          <p:nvPr>
            <p:custDataLst>
              <p:tags r:id="rId2"/>
            </p:custDataLst>
          </p:nvPr>
        </p:nvSpPr>
        <p:spPr>
          <a:xfrm>
            <a:off x="3599205" y="1824565"/>
            <a:ext cx="7764905"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在</a:t>
            </a:r>
            <a:r>
              <a:rPr lang="en-US" altLang="zh-CN" sz="1600" dirty="0">
                <a:solidFill>
                  <a:srgbClr val="C00000"/>
                </a:solidFill>
                <a:latin typeface="思源黑体 CN Medium" panose="020B0600000000000000" pitchFamily="34" charset="-122"/>
                <a:ea typeface="思源黑体 CN Medium" panose="020B0600000000000000" pitchFamily="34" charset="-122"/>
              </a:rPr>
              <a:t>2018</a:t>
            </a:r>
            <a:r>
              <a:rPr lang="zh-CN" altLang="en-US" sz="1600" dirty="0">
                <a:solidFill>
                  <a:srgbClr val="C00000"/>
                </a:solidFill>
                <a:latin typeface="思源黑体 CN Medium" panose="020B0600000000000000" pitchFamily="34" charset="-122"/>
                <a:ea typeface="思源黑体 CN Medium" panose="020B0600000000000000" pitchFamily="34" charset="-122"/>
              </a:rPr>
              <a:t>的工作中</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取得了一些小成绩</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但也反映出了不少问题</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主要有以下五个方面的问题是我们下阶段工作需要着力解决的</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grpSp>
        <p:nvGrpSpPr>
          <p:cNvPr id="30" name="组合 29">
            <a:extLst>
              <a:ext uri="{FF2B5EF4-FFF2-40B4-BE49-F238E27FC236}">
                <a16:creationId xmlns:a16="http://schemas.microsoft.com/office/drawing/2014/main" id="{BBFFF691-E1DB-BA49-9332-87156D469148}"/>
              </a:ext>
            </a:extLst>
          </p:cNvPr>
          <p:cNvGrpSpPr/>
          <p:nvPr/>
        </p:nvGrpSpPr>
        <p:grpSpPr>
          <a:xfrm>
            <a:off x="421293" y="1821440"/>
            <a:ext cx="2600010" cy="3411288"/>
            <a:chOff x="421293" y="1821440"/>
            <a:chExt cx="2600010" cy="3411288"/>
          </a:xfrm>
        </p:grpSpPr>
        <p:grpSp>
          <p:nvGrpSpPr>
            <p:cNvPr id="6" name="组合 5">
              <a:extLst>
                <a:ext uri="{FF2B5EF4-FFF2-40B4-BE49-F238E27FC236}">
                  <a16:creationId xmlns:a16="http://schemas.microsoft.com/office/drawing/2014/main" id="{C5D9A62E-73A2-9940-9574-CFB1D12C6EF9}"/>
                </a:ext>
              </a:extLst>
            </p:cNvPr>
            <p:cNvGrpSpPr/>
            <p:nvPr/>
          </p:nvGrpSpPr>
          <p:grpSpPr>
            <a:xfrm>
              <a:off x="421293" y="1869523"/>
              <a:ext cx="2600010" cy="3363205"/>
              <a:chOff x="7769280" y="2960891"/>
              <a:chExt cx="2172467" cy="3363205"/>
            </a:xfrm>
          </p:grpSpPr>
          <p:sp>
            <p:nvSpPr>
              <p:cNvPr id="7" name="圆角矩形 6">
                <a:extLst>
                  <a:ext uri="{FF2B5EF4-FFF2-40B4-BE49-F238E27FC236}">
                    <a16:creationId xmlns:a16="http://schemas.microsoft.com/office/drawing/2014/main" id="{23DB5387-BFAD-F144-9CF2-C7E0EB6B47CB}"/>
                  </a:ext>
                </a:extLst>
              </p:cNvPr>
              <p:cNvSpPr/>
              <p:nvPr/>
            </p:nvSpPr>
            <p:spPr>
              <a:xfrm>
                <a:off x="7769280" y="2960891"/>
                <a:ext cx="2172467" cy="3363205"/>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bg1"/>
                  </a:solidFill>
                  <a:latin typeface="思源黑体 CN Medium" panose="020B0600000000000000" pitchFamily="34" charset="-122"/>
                  <a:ea typeface="思源黑体 CN Medium" panose="020B0600000000000000" pitchFamily="34" charset="-122"/>
                </a:endParaRPr>
              </a:p>
            </p:txBody>
          </p:sp>
          <p:sp>
            <p:nvSpPr>
              <p:cNvPr id="8" name="PA-10223">
                <a:extLst>
                  <a:ext uri="{FF2B5EF4-FFF2-40B4-BE49-F238E27FC236}">
                    <a16:creationId xmlns:a16="http://schemas.microsoft.com/office/drawing/2014/main" id="{6C754C3D-B8B3-E446-93ED-CE41C839D89F}"/>
                  </a:ext>
                </a:extLst>
              </p:cNvPr>
              <p:cNvSpPr/>
              <p:nvPr>
                <p:custDataLst>
                  <p:tags r:id="rId8"/>
                </p:custDataLst>
              </p:nvPr>
            </p:nvSpPr>
            <p:spPr>
              <a:xfrm>
                <a:off x="8056793" y="5258498"/>
                <a:ext cx="1597441" cy="461665"/>
              </a:xfrm>
              <a:prstGeom prst="rect">
                <a:avLst/>
              </a:prstGeom>
            </p:spPr>
            <p:txBody>
              <a:bodyPr vert="horz"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存在的问题</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pic>
          <p:nvPicPr>
            <p:cNvPr id="11" name="图片 10">
              <a:extLst>
                <a:ext uri="{FF2B5EF4-FFF2-40B4-BE49-F238E27FC236}">
                  <a16:creationId xmlns:a16="http://schemas.microsoft.com/office/drawing/2014/main" id="{1A17E5E1-F439-7442-A6D8-DE4B9824AA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831" y="1821440"/>
              <a:ext cx="1942996" cy="1999152"/>
            </a:xfrm>
            <a:prstGeom prst="rect">
              <a:avLst/>
            </a:prstGeom>
          </p:spPr>
        </p:pic>
      </p:grpSp>
      <p:grpSp>
        <p:nvGrpSpPr>
          <p:cNvPr id="12" name="组合 11">
            <a:extLst>
              <a:ext uri="{FF2B5EF4-FFF2-40B4-BE49-F238E27FC236}">
                <a16:creationId xmlns:a16="http://schemas.microsoft.com/office/drawing/2014/main" id="{BC9ED5B4-74CB-FE41-8CAF-40A281D7DCFD}"/>
              </a:ext>
            </a:extLst>
          </p:cNvPr>
          <p:cNvGrpSpPr/>
          <p:nvPr/>
        </p:nvGrpSpPr>
        <p:grpSpPr>
          <a:xfrm>
            <a:off x="3599207" y="2854461"/>
            <a:ext cx="3835915" cy="646177"/>
            <a:chOff x="3452602" y="3212989"/>
            <a:chExt cx="2302736" cy="646177"/>
          </a:xfrm>
        </p:grpSpPr>
        <p:sp>
          <p:nvSpPr>
            <p:cNvPr id="13" name="PA-10223">
              <a:extLst>
                <a:ext uri="{FF2B5EF4-FFF2-40B4-BE49-F238E27FC236}">
                  <a16:creationId xmlns:a16="http://schemas.microsoft.com/office/drawing/2014/main" id="{4D440C38-0909-4441-8663-B1606B2EC771}"/>
                </a:ext>
              </a:extLst>
            </p:cNvPr>
            <p:cNvSpPr/>
            <p:nvPr>
              <p:custDataLst>
                <p:tags r:id="rId7"/>
              </p:custDataLst>
            </p:nvPr>
          </p:nvSpPr>
          <p:spPr>
            <a:xfrm>
              <a:off x="3452602" y="3366800"/>
              <a:ext cx="2302736" cy="338554"/>
            </a:xfrm>
            <a:prstGeom prst="rect">
              <a:avLst/>
            </a:prstGeom>
          </p:spPr>
          <p:txBody>
            <a:bodyPr wrap="square">
              <a:spAutoFit/>
            </a:bodyPr>
            <a:lstStyle/>
            <a:p>
              <a:pPr marL="285750" indent="-285750">
                <a:buFont typeface="Wingdings" pitchFamily="2" charset="2"/>
                <a:buChar char="n"/>
              </a:pPr>
              <a:r>
                <a:rPr lang="zh-CN" altLang="en-US" sz="1600" dirty="0">
                  <a:solidFill>
                    <a:srgbClr val="C00000"/>
                  </a:solidFill>
                  <a:latin typeface="思源黑体 CN Medium" panose="020B0600000000000000" pitchFamily="34" charset="-122"/>
                  <a:ea typeface="思源黑体 CN Medium" panose="020B0600000000000000" pitchFamily="34" charset="-122"/>
                </a:rPr>
                <a:t>党建与业务工作脱离</a:t>
              </a:r>
            </a:p>
          </p:txBody>
        </p:sp>
        <p:sp>
          <p:nvSpPr>
            <p:cNvPr id="14" name="圆角矩形 13">
              <a:extLst>
                <a:ext uri="{FF2B5EF4-FFF2-40B4-BE49-F238E27FC236}">
                  <a16:creationId xmlns:a16="http://schemas.microsoft.com/office/drawing/2014/main" id="{1A64DACB-E9F4-A346-BC69-F5E50BAAFDD9}"/>
                </a:ext>
              </a:extLst>
            </p:cNvPr>
            <p:cNvSpPr/>
            <p:nvPr/>
          </p:nvSpPr>
          <p:spPr>
            <a:xfrm>
              <a:off x="3452602" y="3212989"/>
              <a:ext cx="2302736" cy="6461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思源黑体 CN Medium" panose="020B0600000000000000" pitchFamily="34" charset="-122"/>
                <a:ea typeface="思源黑体 CN Medium" panose="020B0600000000000000" pitchFamily="34" charset="-122"/>
              </a:endParaRPr>
            </a:p>
          </p:txBody>
        </p:sp>
      </p:grpSp>
      <p:grpSp>
        <p:nvGrpSpPr>
          <p:cNvPr id="15" name="组合 14">
            <a:extLst>
              <a:ext uri="{FF2B5EF4-FFF2-40B4-BE49-F238E27FC236}">
                <a16:creationId xmlns:a16="http://schemas.microsoft.com/office/drawing/2014/main" id="{BB7D6ACF-9E31-314F-91C7-673D8C3A7FFF}"/>
              </a:ext>
            </a:extLst>
          </p:cNvPr>
          <p:cNvGrpSpPr/>
          <p:nvPr/>
        </p:nvGrpSpPr>
        <p:grpSpPr>
          <a:xfrm>
            <a:off x="3599206" y="3757088"/>
            <a:ext cx="3835915" cy="646177"/>
            <a:chOff x="3452602" y="3212989"/>
            <a:chExt cx="2302736" cy="646177"/>
          </a:xfrm>
        </p:grpSpPr>
        <p:sp>
          <p:nvSpPr>
            <p:cNvPr id="16" name="PA-10223">
              <a:extLst>
                <a:ext uri="{FF2B5EF4-FFF2-40B4-BE49-F238E27FC236}">
                  <a16:creationId xmlns:a16="http://schemas.microsoft.com/office/drawing/2014/main" id="{170F5A6B-5574-7841-AF2A-3E84D7572453}"/>
                </a:ext>
              </a:extLst>
            </p:cNvPr>
            <p:cNvSpPr/>
            <p:nvPr>
              <p:custDataLst>
                <p:tags r:id="rId6"/>
              </p:custDataLst>
            </p:nvPr>
          </p:nvSpPr>
          <p:spPr>
            <a:xfrm>
              <a:off x="3452602" y="3366800"/>
              <a:ext cx="2302736" cy="338554"/>
            </a:xfrm>
            <a:prstGeom prst="rect">
              <a:avLst/>
            </a:prstGeom>
          </p:spPr>
          <p:txBody>
            <a:bodyPr wrap="square">
              <a:spAutoFit/>
            </a:bodyPr>
            <a:lstStyle/>
            <a:p>
              <a:pPr marL="285750" indent="-285750">
                <a:buFont typeface="Wingdings" pitchFamily="2" charset="2"/>
                <a:buChar char="n"/>
              </a:pPr>
              <a:r>
                <a:rPr lang="zh-CN" altLang="en-US" sz="1600" dirty="0">
                  <a:solidFill>
                    <a:srgbClr val="C00000"/>
                  </a:solidFill>
                  <a:latin typeface="思源黑体 CN Medium" panose="020B0600000000000000" pitchFamily="34" charset="-122"/>
                  <a:ea typeface="思源黑体 CN Medium" panose="020B0600000000000000" pitchFamily="34" charset="-122"/>
                </a:rPr>
                <a:t>党建工作内容不丰富</a:t>
              </a:r>
            </a:p>
          </p:txBody>
        </p:sp>
        <p:sp>
          <p:nvSpPr>
            <p:cNvPr id="17" name="圆角矩形 16">
              <a:extLst>
                <a:ext uri="{FF2B5EF4-FFF2-40B4-BE49-F238E27FC236}">
                  <a16:creationId xmlns:a16="http://schemas.microsoft.com/office/drawing/2014/main" id="{41496A27-085A-0B4B-90CA-CAE17FCA03AB}"/>
                </a:ext>
              </a:extLst>
            </p:cNvPr>
            <p:cNvSpPr/>
            <p:nvPr/>
          </p:nvSpPr>
          <p:spPr>
            <a:xfrm>
              <a:off x="3452602" y="3212989"/>
              <a:ext cx="2302736" cy="6461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思源黑体 CN Medium" panose="020B0600000000000000" pitchFamily="34" charset="-122"/>
                <a:ea typeface="思源黑体 CN Medium" panose="020B0600000000000000" pitchFamily="34" charset="-122"/>
              </a:endParaRPr>
            </a:p>
          </p:txBody>
        </p:sp>
      </p:grpSp>
      <p:grpSp>
        <p:nvGrpSpPr>
          <p:cNvPr id="18" name="组合 17">
            <a:extLst>
              <a:ext uri="{FF2B5EF4-FFF2-40B4-BE49-F238E27FC236}">
                <a16:creationId xmlns:a16="http://schemas.microsoft.com/office/drawing/2014/main" id="{992DD9E5-5056-864F-A26C-43EE74A4749E}"/>
              </a:ext>
            </a:extLst>
          </p:cNvPr>
          <p:cNvGrpSpPr/>
          <p:nvPr/>
        </p:nvGrpSpPr>
        <p:grpSpPr>
          <a:xfrm>
            <a:off x="7748253" y="2854461"/>
            <a:ext cx="3835915" cy="646177"/>
            <a:chOff x="3452602" y="3212989"/>
            <a:chExt cx="2302736" cy="646177"/>
          </a:xfrm>
        </p:grpSpPr>
        <p:sp>
          <p:nvSpPr>
            <p:cNvPr id="19" name="PA-10223">
              <a:extLst>
                <a:ext uri="{FF2B5EF4-FFF2-40B4-BE49-F238E27FC236}">
                  <a16:creationId xmlns:a16="http://schemas.microsoft.com/office/drawing/2014/main" id="{D5827518-00E9-AA44-A2F5-C5BFCC3AC2E5}"/>
                </a:ext>
              </a:extLst>
            </p:cNvPr>
            <p:cNvSpPr/>
            <p:nvPr>
              <p:custDataLst>
                <p:tags r:id="rId5"/>
              </p:custDataLst>
            </p:nvPr>
          </p:nvSpPr>
          <p:spPr>
            <a:xfrm>
              <a:off x="3452602" y="3366800"/>
              <a:ext cx="2302736" cy="338554"/>
            </a:xfrm>
            <a:prstGeom prst="rect">
              <a:avLst/>
            </a:prstGeom>
          </p:spPr>
          <p:txBody>
            <a:bodyPr wrap="square">
              <a:spAutoFit/>
            </a:bodyPr>
            <a:lstStyle/>
            <a:p>
              <a:pPr marL="285750" indent="-285750">
                <a:buFont typeface="Wingdings" pitchFamily="2" charset="2"/>
                <a:buChar char="n"/>
              </a:pPr>
              <a:r>
                <a:rPr lang="zh-CN" altLang="en-US" sz="1600" dirty="0">
                  <a:solidFill>
                    <a:srgbClr val="C00000"/>
                  </a:solidFill>
                  <a:latin typeface="思源黑体 CN Medium" panose="020B0600000000000000" pitchFamily="34" charset="-122"/>
                  <a:ea typeface="思源黑体 CN Medium" panose="020B0600000000000000" pitchFamily="34" charset="-122"/>
                </a:rPr>
                <a:t>基层民主建设比较薄弱</a:t>
              </a:r>
            </a:p>
          </p:txBody>
        </p:sp>
        <p:sp>
          <p:nvSpPr>
            <p:cNvPr id="20" name="圆角矩形 19">
              <a:extLst>
                <a:ext uri="{FF2B5EF4-FFF2-40B4-BE49-F238E27FC236}">
                  <a16:creationId xmlns:a16="http://schemas.microsoft.com/office/drawing/2014/main" id="{D7A77F43-AB7D-8D42-A5D6-43FBCDC6C32F}"/>
                </a:ext>
              </a:extLst>
            </p:cNvPr>
            <p:cNvSpPr/>
            <p:nvPr/>
          </p:nvSpPr>
          <p:spPr>
            <a:xfrm>
              <a:off x="3452602" y="3212989"/>
              <a:ext cx="2302736" cy="6461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思源黑体 CN Medium" panose="020B0600000000000000" pitchFamily="34" charset="-122"/>
                <a:ea typeface="思源黑体 CN Medium" panose="020B0600000000000000" pitchFamily="34" charset="-122"/>
              </a:endParaRPr>
            </a:p>
          </p:txBody>
        </p:sp>
      </p:grpSp>
      <p:grpSp>
        <p:nvGrpSpPr>
          <p:cNvPr id="21" name="组合 20">
            <a:extLst>
              <a:ext uri="{FF2B5EF4-FFF2-40B4-BE49-F238E27FC236}">
                <a16:creationId xmlns:a16="http://schemas.microsoft.com/office/drawing/2014/main" id="{2101FD4E-0C49-4947-96B6-D3D898C795F5}"/>
              </a:ext>
            </a:extLst>
          </p:cNvPr>
          <p:cNvGrpSpPr/>
          <p:nvPr/>
        </p:nvGrpSpPr>
        <p:grpSpPr>
          <a:xfrm>
            <a:off x="7748254" y="3717806"/>
            <a:ext cx="3835915" cy="646177"/>
            <a:chOff x="3452602" y="3212989"/>
            <a:chExt cx="2302736" cy="646177"/>
          </a:xfrm>
        </p:grpSpPr>
        <p:sp>
          <p:nvSpPr>
            <p:cNvPr id="22" name="PA-10223">
              <a:extLst>
                <a:ext uri="{FF2B5EF4-FFF2-40B4-BE49-F238E27FC236}">
                  <a16:creationId xmlns:a16="http://schemas.microsoft.com/office/drawing/2014/main" id="{F78D8FA8-E4F8-354A-BDCE-898C5DA1C237}"/>
                </a:ext>
              </a:extLst>
            </p:cNvPr>
            <p:cNvSpPr/>
            <p:nvPr>
              <p:custDataLst>
                <p:tags r:id="rId4"/>
              </p:custDataLst>
            </p:nvPr>
          </p:nvSpPr>
          <p:spPr>
            <a:xfrm>
              <a:off x="3452602" y="3366800"/>
              <a:ext cx="2302736" cy="338554"/>
            </a:xfrm>
            <a:prstGeom prst="rect">
              <a:avLst/>
            </a:prstGeom>
          </p:spPr>
          <p:txBody>
            <a:bodyPr wrap="square">
              <a:spAutoFit/>
            </a:bodyPr>
            <a:lstStyle/>
            <a:p>
              <a:pPr marL="285750" indent="-285750">
                <a:buFont typeface="Wingdings" pitchFamily="2" charset="2"/>
                <a:buChar char="n"/>
              </a:pPr>
              <a:r>
                <a:rPr lang="zh-CN" altLang="en-US" sz="1600" dirty="0">
                  <a:solidFill>
                    <a:srgbClr val="C00000"/>
                  </a:solidFill>
                  <a:latin typeface="思源黑体 CN Medium" panose="020B0600000000000000" pitchFamily="34" charset="-122"/>
                  <a:ea typeface="思源黑体 CN Medium" panose="020B0600000000000000" pitchFamily="34" charset="-122"/>
                </a:rPr>
                <a:t>党员先锋意识</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淡化”</a:t>
              </a:r>
            </a:p>
          </p:txBody>
        </p:sp>
        <p:sp>
          <p:nvSpPr>
            <p:cNvPr id="23" name="圆角矩形 22">
              <a:extLst>
                <a:ext uri="{FF2B5EF4-FFF2-40B4-BE49-F238E27FC236}">
                  <a16:creationId xmlns:a16="http://schemas.microsoft.com/office/drawing/2014/main" id="{09F3F935-8053-5941-8F9B-2B3CC845B77F}"/>
                </a:ext>
              </a:extLst>
            </p:cNvPr>
            <p:cNvSpPr/>
            <p:nvPr/>
          </p:nvSpPr>
          <p:spPr>
            <a:xfrm>
              <a:off x="3452602" y="3212989"/>
              <a:ext cx="2302736" cy="6461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思源黑体 CN Medium" panose="020B0600000000000000" pitchFamily="34" charset="-122"/>
                <a:ea typeface="思源黑体 CN Medium" panose="020B0600000000000000" pitchFamily="34" charset="-122"/>
              </a:endParaRPr>
            </a:p>
          </p:txBody>
        </p:sp>
      </p:grpSp>
      <p:grpSp>
        <p:nvGrpSpPr>
          <p:cNvPr id="24" name="组合 23">
            <a:extLst>
              <a:ext uri="{FF2B5EF4-FFF2-40B4-BE49-F238E27FC236}">
                <a16:creationId xmlns:a16="http://schemas.microsoft.com/office/drawing/2014/main" id="{0DB12F0C-C1EB-6D45-B885-1F0CE3217D3C}"/>
              </a:ext>
            </a:extLst>
          </p:cNvPr>
          <p:cNvGrpSpPr/>
          <p:nvPr/>
        </p:nvGrpSpPr>
        <p:grpSpPr>
          <a:xfrm>
            <a:off x="3599205" y="4639152"/>
            <a:ext cx="7984963" cy="646177"/>
            <a:chOff x="3452602" y="3212989"/>
            <a:chExt cx="2302736" cy="646177"/>
          </a:xfrm>
        </p:grpSpPr>
        <p:sp>
          <p:nvSpPr>
            <p:cNvPr id="25" name="PA-10223">
              <a:extLst>
                <a:ext uri="{FF2B5EF4-FFF2-40B4-BE49-F238E27FC236}">
                  <a16:creationId xmlns:a16="http://schemas.microsoft.com/office/drawing/2014/main" id="{08C5ED4F-C19A-CF48-9CAC-1883C8C6C0F0}"/>
                </a:ext>
              </a:extLst>
            </p:cNvPr>
            <p:cNvSpPr/>
            <p:nvPr>
              <p:custDataLst>
                <p:tags r:id="rId3"/>
              </p:custDataLst>
            </p:nvPr>
          </p:nvSpPr>
          <p:spPr>
            <a:xfrm>
              <a:off x="3452602" y="3366800"/>
              <a:ext cx="2302736" cy="338554"/>
            </a:xfrm>
            <a:prstGeom prst="rect">
              <a:avLst/>
            </a:prstGeom>
          </p:spPr>
          <p:txBody>
            <a:bodyPr wrap="square">
              <a:spAutoFit/>
            </a:bodyPr>
            <a:lstStyle/>
            <a:p>
              <a:pPr marL="285750" indent="-285750">
                <a:buFont typeface="Wingdings" pitchFamily="2" charset="2"/>
                <a:buChar char="n"/>
              </a:pPr>
              <a:r>
                <a:rPr lang="zh-CN" altLang="en-US" sz="1600" dirty="0">
                  <a:solidFill>
                    <a:srgbClr val="C00000"/>
                  </a:solidFill>
                  <a:latin typeface="思源黑体 CN Medium" panose="020B0600000000000000" pitchFamily="34" charset="-122"/>
                  <a:ea typeface="思源黑体 CN Medium" panose="020B0600000000000000" pitchFamily="34" charset="-122"/>
                </a:rPr>
                <a:t>机关党务干部队伍素质参差不齐</a:t>
              </a:r>
            </a:p>
          </p:txBody>
        </p:sp>
        <p:sp>
          <p:nvSpPr>
            <p:cNvPr id="26" name="圆角矩形 25">
              <a:extLst>
                <a:ext uri="{FF2B5EF4-FFF2-40B4-BE49-F238E27FC236}">
                  <a16:creationId xmlns:a16="http://schemas.microsoft.com/office/drawing/2014/main" id="{3DD67E00-32F2-024A-A492-48E5F3F73EEE}"/>
                </a:ext>
              </a:extLst>
            </p:cNvPr>
            <p:cNvSpPr/>
            <p:nvPr/>
          </p:nvSpPr>
          <p:spPr>
            <a:xfrm>
              <a:off x="3452602" y="3212989"/>
              <a:ext cx="2302736" cy="6461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思源黑体 CN Medium" panose="020B0600000000000000" pitchFamily="34" charset="-122"/>
                <a:ea typeface="思源黑体 CN Medium" panose="020B0600000000000000" pitchFamily="34" charset="-122"/>
              </a:endParaRPr>
            </a:p>
          </p:txBody>
        </p:sp>
      </p:grpSp>
      <p:pic>
        <p:nvPicPr>
          <p:cNvPr id="2" name="图片 1">
            <a:extLst>
              <a:ext uri="{FF2B5EF4-FFF2-40B4-BE49-F238E27FC236}">
                <a16:creationId xmlns:a16="http://schemas.microsoft.com/office/drawing/2014/main" id="{10B4AB9F-6783-407A-BE4D-6B37826E1F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141222468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ssolv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dissolv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420F3A06-117C-F142-A761-23FAEC0A8696}"/>
              </a:ext>
            </a:extLst>
          </p:cNvPr>
          <p:cNvSpPr/>
          <p:nvPr>
            <p:custDataLst>
              <p:tags r:id="rId1"/>
            </p:custDataLst>
          </p:nvPr>
        </p:nvSpPr>
        <p:spPr>
          <a:xfrm>
            <a:off x="2550827" y="434555"/>
            <a:ext cx="9428816" cy="584775"/>
          </a:xfrm>
          <a:prstGeom prst="rect">
            <a:avLst/>
          </a:prstGeom>
          <a:noFill/>
        </p:spPr>
        <p:txBody>
          <a:bodyPr wrap="square">
            <a:spAutoFit/>
          </a:bodyPr>
          <a:lstStyle/>
          <a:p>
            <a:r>
              <a:rPr lang="zh-CN" altLang="en-US" sz="3200" dirty="0">
                <a:solidFill>
                  <a:srgbClr val="C00000"/>
                </a:solidFill>
                <a:latin typeface="思源黑体 CN Bold" panose="020B0800000000000000" pitchFamily="34" charset="-122"/>
                <a:ea typeface="思源黑体 CN Bold" panose="020B0800000000000000" pitchFamily="34" charset="-122"/>
              </a:rPr>
              <a:t>存在的问题及形势分析</a:t>
            </a:r>
          </a:p>
        </p:txBody>
      </p:sp>
      <p:sp>
        <p:nvSpPr>
          <p:cNvPr id="4" name="圆角矩形 3">
            <a:extLst>
              <a:ext uri="{FF2B5EF4-FFF2-40B4-BE49-F238E27FC236}">
                <a16:creationId xmlns:a16="http://schemas.microsoft.com/office/drawing/2014/main" id="{6016FEAB-D63E-8C4F-9D94-124586D20EF4}"/>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第二章</a:t>
            </a:r>
          </a:p>
        </p:txBody>
      </p:sp>
      <p:grpSp>
        <p:nvGrpSpPr>
          <p:cNvPr id="5" name="组合 4">
            <a:extLst>
              <a:ext uri="{FF2B5EF4-FFF2-40B4-BE49-F238E27FC236}">
                <a16:creationId xmlns:a16="http://schemas.microsoft.com/office/drawing/2014/main" id="{086D312F-5077-AE4F-B593-EB13A119CE46}"/>
              </a:ext>
            </a:extLst>
          </p:cNvPr>
          <p:cNvGrpSpPr/>
          <p:nvPr/>
        </p:nvGrpSpPr>
        <p:grpSpPr>
          <a:xfrm>
            <a:off x="421293" y="1374848"/>
            <a:ext cx="10780107" cy="2792418"/>
            <a:chOff x="7769280" y="2960892"/>
            <a:chExt cx="2172467" cy="2792418"/>
          </a:xfrm>
        </p:grpSpPr>
        <p:sp>
          <p:nvSpPr>
            <p:cNvPr id="6" name="圆角矩形 5">
              <a:extLst>
                <a:ext uri="{FF2B5EF4-FFF2-40B4-BE49-F238E27FC236}">
                  <a16:creationId xmlns:a16="http://schemas.microsoft.com/office/drawing/2014/main" id="{144F7EC8-2ADC-2F4F-8706-0B3C0FE4A8F4}"/>
                </a:ext>
              </a:extLst>
            </p:cNvPr>
            <p:cNvSpPr/>
            <p:nvPr/>
          </p:nvSpPr>
          <p:spPr>
            <a:xfrm>
              <a:off x="7769280" y="2960892"/>
              <a:ext cx="2172467" cy="2792418"/>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sp>
          <p:nvSpPr>
            <p:cNvPr id="7" name="PA-10223">
              <a:extLst>
                <a:ext uri="{FF2B5EF4-FFF2-40B4-BE49-F238E27FC236}">
                  <a16:creationId xmlns:a16="http://schemas.microsoft.com/office/drawing/2014/main" id="{6173C386-BBC8-364E-9EA4-07420C81FE6D}"/>
                </a:ext>
              </a:extLst>
            </p:cNvPr>
            <p:cNvSpPr/>
            <p:nvPr>
              <p:custDataLst>
                <p:tags r:id="rId4"/>
              </p:custDataLst>
            </p:nvPr>
          </p:nvSpPr>
          <p:spPr>
            <a:xfrm>
              <a:off x="7905745" y="3233716"/>
              <a:ext cx="1891305" cy="2250360"/>
            </a:xfrm>
            <a:prstGeom prst="rect">
              <a:avLst/>
            </a:prstGeom>
          </p:spPr>
          <p:txBody>
            <a:bodyPr vert="horz" wrap="square">
              <a:spAutoFit/>
            </a:bodyPr>
            <a:lstStyle/>
            <a:p>
              <a:pPr algn="ctr">
                <a:lnSpc>
                  <a:spcPct val="150000"/>
                </a:lnSpc>
              </a:pPr>
              <a:r>
                <a:rPr lang="zh-CN" altLang="en-US" sz="2400" dirty="0">
                  <a:solidFill>
                    <a:schemeClr val="bg1"/>
                  </a:solidFill>
                  <a:latin typeface="思源黑体 CN Medium" panose="020B0600000000000000" pitchFamily="34" charset="-122"/>
                  <a:ea typeface="思源黑体 CN Medium" panose="020B0600000000000000" pitchFamily="34" charset="-122"/>
                </a:rPr>
                <a:t>党建工作与业务工作本应是不可分割的一个整体</a:t>
              </a:r>
              <a:r>
                <a:rPr lang="en-US" altLang="zh-CN" sz="2400" dirty="0">
                  <a:solidFill>
                    <a:schemeClr val="bg1"/>
                  </a:solidFill>
                  <a:latin typeface="思源黑体 CN Medium" panose="020B0600000000000000" pitchFamily="34" charset="-122"/>
                  <a:ea typeface="思源黑体 CN Medium" panose="020B0600000000000000" pitchFamily="34" charset="-122"/>
                </a:rPr>
                <a:t>,</a:t>
              </a:r>
              <a:r>
                <a:rPr lang="zh-CN" altLang="en-US" sz="2400" dirty="0">
                  <a:solidFill>
                    <a:schemeClr val="bg1"/>
                  </a:solidFill>
                  <a:latin typeface="思源黑体 CN Medium" panose="020B0600000000000000" pitchFamily="34" charset="-122"/>
                  <a:ea typeface="思源黑体 CN Medium" panose="020B0600000000000000" pitchFamily="34" charset="-122"/>
                </a:rPr>
                <a:t>二者的结合是党建工作不懈努力的目标和积极探索的重大课题。但在实际工作中</a:t>
              </a:r>
              <a:r>
                <a:rPr lang="en-US" altLang="zh-CN" sz="2400" dirty="0">
                  <a:solidFill>
                    <a:schemeClr val="bg1"/>
                  </a:solidFill>
                  <a:latin typeface="思源黑体 CN Medium" panose="020B0600000000000000" pitchFamily="34" charset="-122"/>
                  <a:ea typeface="思源黑体 CN Medium" panose="020B0600000000000000" pitchFamily="34" charset="-122"/>
                </a:rPr>
                <a:t>,</a:t>
              </a:r>
              <a:r>
                <a:rPr lang="zh-CN" altLang="en-US" sz="2400" dirty="0">
                  <a:solidFill>
                    <a:schemeClr val="bg1"/>
                  </a:solidFill>
                  <a:latin typeface="思源黑体 CN Medium" panose="020B0600000000000000" pitchFamily="34" charset="-122"/>
                  <a:ea typeface="思源黑体 CN Medium" panose="020B0600000000000000" pitchFamily="34" charset="-122"/>
                </a:rPr>
                <a:t>还存在着党建工作与业务工作发生脱节、冲突或者顾此失彼的现象</a:t>
              </a:r>
              <a:r>
                <a:rPr lang="en-US" altLang="zh-CN" sz="2400" dirty="0">
                  <a:solidFill>
                    <a:schemeClr val="bg1"/>
                  </a:solidFill>
                  <a:latin typeface="思源黑体 CN Medium" panose="020B0600000000000000" pitchFamily="34" charset="-122"/>
                  <a:ea typeface="思源黑体 CN Medium" panose="020B0600000000000000" pitchFamily="34" charset="-122"/>
                </a:rPr>
                <a:t>, </a:t>
              </a:r>
              <a:r>
                <a:rPr lang="zh-CN" altLang="en-US" sz="2400" dirty="0">
                  <a:solidFill>
                    <a:schemeClr val="bg1"/>
                  </a:solidFill>
                  <a:latin typeface="思源黑体 CN Medium" panose="020B0600000000000000" pitchFamily="34" charset="-122"/>
                  <a:ea typeface="思源黑体 CN Medium" panose="020B0600000000000000" pitchFamily="34" charset="-122"/>
                </a:rPr>
                <a:t>一定程度上影响了党建作用的发挥。</a:t>
              </a:r>
            </a:p>
          </p:txBody>
        </p:sp>
      </p:grpSp>
      <p:grpSp>
        <p:nvGrpSpPr>
          <p:cNvPr id="10" name="组合 9">
            <a:extLst>
              <a:ext uri="{FF2B5EF4-FFF2-40B4-BE49-F238E27FC236}">
                <a16:creationId xmlns:a16="http://schemas.microsoft.com/office/drawing/2014/main" id="{0F834D30-3A25-964B-B58C-239F0E966442}"/>
              </a:ext>
            </a:extLst>
          </p:cNvPr>
          <p:cNvGrpSpPr/>
          <p:nvPr/>
        </p:nvGrpSpPr>
        <p:grpSpPr>
          <a:xfrm>
            <a:off x="421293" y="4451828"/>
            <a:ext cx="1647349" cy="1590118"/>
            <a:chOff x="7769280" y="4733978"/>
            <a:chExt cx="2172467" cy="1590118"/>
          </a:xfrm>
        </p:grpSpPr>
        <p:sp>
          <p:nvSpPr>
            <p:cNvPr id="11" name="圆角矩形 10">
              <a:extLst>
                <a:ext uri="{FF2B5EF4-FFF2-40B4-BE49-F238E27FC236}">
                  <a16:creationId xmlns:a16="http://schemas.microsoft.com/office/drawing/2014/main" id="{FC348FCB-F100-B249-BC1C-0DDA614B9A30}"/>
                </a:ext>
              </a:extLst>
            </p:cNvPr>
            <p:cNvSpPr/>
            <p:nvPr/>
          </p:nvSpPr>
          <p:spPr>
            <a:xfrm>
              <a:off x="7769280" y="4733978"/>
              <a:ext cx="2172467" cy="1590118"/>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bg1"/>
                </a:solidFill>
                <a:latin typeface="思源黑体 CN Medium" panose="020B0600000000000000" pitchFamily="34" charset="-122"/>
                <a:ea typeface="思源黑体 CN Medium" panose="020B0600000000000000" pitchFamily="34" charset="-122"/>
              </a:endParaRPr>
            </a:p>
          </p:txBody>
        </p:sp>
        <p:sp>
          <p:nvSpPr>
            <p:cNvPr id="12" name="PA-10223">
              <a:extLst>
                <a:ext uri="{FF2B5EF4-FFF2-40B4-BE49-F238E27FC236}">
                  <a16:creationId xmlns:a16="http://schemas.microsoft.com/office/drawing/2014/main" id="{3D68B236-4DFB-E544-9BBD-7EA8C62ED097}"/>
                </a:ext>
              </a:extLst>
            </p:cNvPr>
            <p:cNvSpPr/>
            <p:nvPr>
              <p:custDataLst>
                <p:tags r:id="rId3"/>
              </p:custDataLst>
            </p:nvPr>
          </p:nvSpPr>
          <p:spPr>
            <a:xfrm>
              <a:off x="8085587" y="5113538"/>
              <a:ext cx="1597441" cy="830997"/>
            </a:xfrm>
            <a:prstGeom prst="rect">
              <a:avLst/>
            </a:prstGeom>
          </p:spPr>
          <p:txBody>
            <a:bodyPr vert="horz" wrap="square">
              <a:spAutoFit/>
            </a:bodyPr>
            <a:lstStyle/>
            <a:p>
              <a:pPr algn="ctr"/>
              <a:r>
                <a:rPr lang="zh-CN" altLang="en-US" sz="2400" dirty="0">
                  <a:solidFill>
                    <a:srgbClr val="C00000"/>
                  </a:solidFill>
                  <a:latin typeface="思源黑体 CN Medium" panose="020B0600000000000000" pitchFamily="34" charset="-122"/>
                  <a:ea typeface="思源黑体 CN Medium" panose="020B0600000000000000" pitchFamily="34" charset="-122"/>
                </a:rPr>
                <a:t>三种</a:t>
              </a:r>
              <a:endParaRPr lang="en-US" altLang="zh-CN" sz="2400" dirty="0">
                <a:solidFill>
                  <a:srgbClr val="C00000"/>
                </a:solidFill>
                <a:latin typeface="思源黑体 CN Medium" panose="020B0600000000000000" pitchFamily="34" charset="-122"/>
                <a:ea typeface="思源黑体 CN Medium" panose="020B0600000000000000" pitchFamily="34" charset="-122"/>
              </a:endParaRPr>
            </a:p>
            <a:p>
              <a:pPr algn="ctr"/>
              <a:r>
                <a:rPr lang="zh-CN" altLang="en-US" sz="2400" dirty="0">
                  <a:solidFill>
                    <a:srgbClr val="C00000"/>
                  </a:solidFill>
                  <a:latin typeface="思源黑体 CN Medium" panose="020B0600000000000000" pitchFamily="34" charset="-122"/>
                  <a:ea typeface="思源黑体 CN Medium" panose="020B0600000000000000" pitchFamily="34" charset="-122"/>
                </a:rPr>
                <a:t>情形</a:t>
              </a:r>
              <a:endParaRPr lang="zh-CN" altLang="en-US" sz="2800" dirty="0">
                <a:solidFill>
                  <a:srgbClr val="C00000"/>
                </a:solidFill>
                <a:latin typeface="思源黑体 CN Medium" panose="020B0600000000000000" pitchFamily="34" charset="-122"/>
                <a:ea typeface="思源黑体 CN Medium" panose="020B0600000000000000" pitchFamily="34" charset="-122"/>
              </a:endParaRPr>
            </a:p>
          </p:txBody>
        </p:sp>
      </p:grpSp>
      <p:sp>
        <p:nvSpPr>
          <p:cNvPr id="13" name="PA-10223">
            <a:extLst>
              <a:ext uri="{FF2B5EF4-FFF2-40B4-BE49-F238E27FC236}">
                <a16:creationId xmlns:a16="http://schemas.microsoft.com/office/drawing/2014/main" id="{AD088D52-6272-714A-B341-EC657A334EC5}"/>
              </a:ext>
            </a:extLst>
          </p:cNvPr>
          <p:cNvSpPr/>
          <p:nvPr>
            <p:custDataLst>
              <p:tags r:id="rId2"/>
            </p:custDataLst>
          </p:nvPr>
        </p:nvSpPr>
        <p:spPr>
          <a:xfrm>
            <a:off x="2308493" y="4440090"/>
            <a:ext cx="9263914" cy="1900392"/>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600" dirty="0">
                <a:solidFill>
                  <a:srgbClr val="C00000"/>
                </a:solidFill>
                <a:latin typeface="思源黑体 CN Medium" panose="020B0600000000000000" pitchFamily="34" charset="-122"/>
                <a:ea typeface="思源黑体 CN Medium" panose="020B0600000000000000" pitchFamily="34" charset="-122"/>
              </a:rPr>
              <a:t>一是党建工作与业务工作之间结合的方法和途径不多</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对党建工作缺乏关心和思考</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p>
          <a:p>
            <a:pPr marL="285750" indent="-285750">
              <a:lnSpc>
                <a:spcPct val="150000"/>
              </a:lnSpc>
              <a:buFont typeface="Arial" panose="020B0604020202020204" pitchFamily="34" charset="0"/>
              <a:buChar char="•"/>
            </a:pPr>
            <a:r>
              <a:rPr lang="zh-CN" altLang="en-US" sz="1600" dirty="0">
                <a:solidFill>
                  <a:srgbClr val="C00000"/>
                </a:solidFill>
                <a:latin typeface="思源黑体 CN Medium" panose="020B0600000000000000" pitchFamily="34" charset="-122"/>
                <a:ea typeface="思源黑体 CN Medium" panose="020B0600000000000000" pitchFamily="34" charset="-122"/>
              </a:rPr>
              <a:t>二是对党建工作的支持和指导力度不到位</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布置工作时没有把党建摆到应有的高度</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开展工作时党建的力度抓的不够</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p>
          <a:p>
            <a:pPr marL="285750" indent="-285750">
              <a:lnSpc>
                <a:spcPct val="150000"/>
              </a:lnSpc>
              <a:buFont typeface="Arial" panose="020B0604020202020204" pitchFamily="34" charset="0"/>
              <a:buChar char="•"/>
            </a:pPr>
            <a:r>
              <a:rPr lang="zh-CN" altLang="en-US" sz="1600" dirty="0">
                <a:solidFill>
                  <a:srgbClr val="C00000"/>
                </a:solidFill>
                <a:latin typeface="思源黑体 CN Medium" panose="020B0600000000000000" pitchFamily="34" charset="-122"/>
                <a:ea typeface="思源黑体 CN Medium" panose="020B0600000000000000" pitchFamily="34" charset="-122"/>
              </a:rPr>
              <a:t>三是认为业务工作才是机关单位的重点</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对党建工作停留在口头宣传上</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存在做表面文章、消极被动应付的现象。</a:t>
            </a:r>
          </a:p>
        </p:txBody>
      </p:sp>
      <p:pic>
        <p:nvPicPr>
          <p:cNvPr id="2" name="图片 1">
            <a:extLst>
              <a:ext uri="{FF2B5EF4-FFF2-40B4-BE49-F238E27FC236}">
                <a16:creationId xmlns:a16="http://schemas.microsoft.com/office/drawing/2014/main" id="{FF27A040-D37A-48CE-8619-56150D7512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109986394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E4116F83-E98C-8643-8E23-9D809BF5FA4F}"/>
              </a:ext>
            </a:extLst>
          </p:cNvPr>
          <p:cNvSpPr/>
          <p:nvPr>
            <p:custDataLst>
              <p:tags r:id="rId1"/>
            </p:custDataLst>
          </p:nvPr>
        </p:nvSpPr>
        <p:spPr>
          <a:xfrm>
            <a:off x="2550827" y="434555"/>
            <a:ext cx="9428816" cy="584775"/>
          </a:xfrm>
          <a:prstGeom prst="rect">
            <a:avLst/>
          </a:prstGeom>
          <a:noFill/>
        </p:spPr>
        <p:txBody>
          <a:bodyPr wrap="square">
            <a:spAutoFit/>
          </a:bodyPr>
          <a:lstStyle/>
          <a:p>
            <a:r>
              <a:rPr lang="zh-CN" altLang="en-US" sz="3200" dirty="0">
                <a:solidFill>
                  <a:srgbClr val="C00000"/>
                </a:solidFill>
                <a:latin typeface="思源黑体 CN Bold" panose="020B0800000000000000" pitchFamily="34" charset="-122"/>
                <a:ea typeface="思源黑体 CN Bold" panose="020B0800000000000000" pitchFamily="34" charset="-122"/>
              </a:rPr>
              <a:t>存在的问题及形势分析</a:t>
            </a:r>
          </a:p>
        </p:txBody>
      </p:sp>
      <p:sp>
        <p:nvSpPr>
          <p:cNvPr id="4" name="圆角矩形 3">
            <a:extLst>
              <a:ext uri="{FF2B5EF4-FFF2-40B4-BE49-F238E27FC236}">
                <a16:creationId xmlns:a16="http://schemas.microsoft.com/office/drawing/2014/main" id="{FB22B024-AD2B-0341-AA5B-8B286FDA5361}"/>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第二章</a:t>
            </a:r>
          </a:p>
        </p:txBody>
      </p:sp>
      <p:sp>
        <p:nvSpPr>
          <p:cNvPr id="8" name="PA-10223">
            <a:extLst>
              <a:ext uri="{FF2B5EF4-FFF2-40B4-BE49-F238E27FC236}">
                <a16:creationId xmlns:a16="http://schemas.microsoft.com/office/drawing/2014/main" id="{17119DBC-65C0-D843-8EFC-A8F0D88DDE7D}"/>
              </a:ext>
            </a:extLst>
          </p:cNvPr>
          <p:cNvSpPr/>
          <p:nvPr>
            <p:custDataLst>
              <p:tags r:id="rId2"/>
            </p:custDataLst>
          </p:nvPr>
        </p:nvSpPr>
        <p:spPr>
          <a:xfrm>
            <a:off x="3436782" y="2096805"/>
            <a:ext cx="8117961" cy="1161728"/>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与此同时</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我们也必须认识到</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机关党组织一般没有专职的党务工作者，党员干部大多都是身兼数职</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且多数都是业务骨干</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在机关单位中承担着重要的业务工作</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往往造成缺乏足够的精力和时间抓好党务工作。</a:t>
            </a:r>
          </a:p>
        </p:txBody>
      </p:sp>
      <p:sp>
        <p:nvSpPr>
          <p:cNvPr id="9" name="圆角矩形 8">
            <a:extLst>
              <a:ext uri="{FF2B5EF4-FFF2-40B4-BE49-F238E27FC236}">
                <a16:creationId xmlns:a16="http://schemas.microsoft.com/office/drawing/2014/main" id="{5B562988-8FFB-5D40-9C1C-01E01C937C3F}"/>
              </a:ext>
            </a:extLst>
          </p:cNvPr>
          <p:cNvSpPr/>
          <p:nvPr/>
        </p:nvSpPr>
        <p:spPr>
          <a:xfrm>
            <a:off x="3370113" y="1616091"/>
            <a:ext cx="8319541" cy="1898618"/>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grpSp>
        <p:nvGrpSpPr>
          <p:cNvPr id="10" name="组合 9">
            <a:extLst>
              <a:ext uri="{FF2B5EF4-FFF2-40B4-BE49-F238E27FC236}">
                <a16:creationId xmlns:a16="http://schemas.microsoft.com/office/drawing/2014/main" id="{8E3F465B-0CEC-0B42-A89C-A896F2B2ABCB}"/>
              </a:ext>
            </a:extLst>
          </p:cNvPr>
          <p:cNvGrpSpPr/>
          <p:nvPr/>
        </p:nvGrpSpPr>
        <p:grpSpPr>
          <a:xfrm>
            <a:off x="3370113" y="1252091"/>
            <a:ext cx="2825373" cy="646177"/>
            <a:chOff x="3452602" y="3212989"/>
            <a:chExt cx="5092283" cy="646177"/>
          </a:xfrm>
        </p:grpSpPr>
        <p:sp>
          <p:nvSpPr>
            <p:cNvPr id="11" name="圆角矩形 10">
              <a:extLst>
                <a:ext uri="{FF2B5EF4-FFF2-40B4-BE49-F238E27FC236}">
                  <a16:creationId xmlns:a16="http://schemas.microsoft.com/office/drawing/2014/main" id="{9877BA4B-966F-3347-BEDF-E0CE44E73489}"/>
                </a:ext>
              </a:extLst>
            </p:cNvPr>
            <p:cNvSpPr/>
            <p:nvPr/>
          </p:nvSpPr>
          <p:spPr>
            <a:xfrm>
              <a:off x="3452602" y="3212989"/>
              <a:ext cx="5092283" cy="646177"/>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2" name="PA-10223">
              <a:extLst>
                <a:ext uri="{FF2B5EF4-FFF2-40B4-BE49-F238E27FC236}">
                  <a16:creationId xmlns:a16="http://schemas.microsoft.com/office/drawing/2014/main" id="{9D6A362A-250A-9C41-9798-39D21D451CB3}"/>
                </a:ext>
              </a:extLst>
            </p:cNvPr>
            <p:cNvSpPr/>
            <p:nvPr>
              <p:custDataLst>
                <p:tags r:id="rId7"/>
              </p:custDataLst>
            </p:nvPr>
          </p:nvSpPr>
          <p:spPr>
            <a:xfrm>
              <a:off x="3452602" y="3305244"/>
              <a:ext cx="5092281" cy="461665"/>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身兼数职</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13" name="PA-10223">
            <a:extLst>
              <a:ext uri="{FF2B5EF4-FFF2-40B4-BE49-F238E27FC236}">
                <a16:creationId xmlns:a16="http://schemas.microsoft.com/office/drawing/2014/main" id="{5B70EBAB-E9D4-1448-8205-F7307F29BE28}"/>
              </a:ext>
            </a:extLst>
          </p:cNvPr>
          <p:cNvSpPr/>
          <p:nvPr>
            <p:custDataLst>
              <p:tags r:id="rId3"/>
            </p:custDataLst>
          </p:nvPr>
        </p:nvSpPr>
        <p:spPr>
          <a:xfrm>
            <a:off x="3436782" y="4447815"/>
            <a:ext cx="8117961" cy="1531060"/>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在这些党务工作者中</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部分人员自我定位不高</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仅把自己定位为一个按照上级要求完成任务的工作人员</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没有认识到党务工作仅仅是党建工作的一部分</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党建工作的内涵和重要性远远高于单纯的党务工作，从而导致他们对待工作认识的高度不够，视野不开阔</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工作办法措施不多。</a:t>
            </a:r>
          </a:p>
        </p:txBody>
      </p:sp>
      <p:sp>
        <p:nvSpPr>
          <p:cNvPr id="14" name="圆角矩形 13">
            <a:extLst>
              <a:ext uri="{FF2B5EF4-FFF2-40B4-BE49-F238E27FC236}">
                <a16:creationId xmlns:a16="http://schemas.microsoft.com/office/drawing/2014/main" id="{DCAD1407-4F36-1245-89F7-045B14D867D6}"/>
              </a:ext>
            </a:extLst>
          </p:cNvPr>
          <p:cNvSpPr/>
          <p:nvPr/>
        </p:nvSpPr>
        <p:spPr>
          <a:xfrm>
            <a:off x="3370113" y="4111470"/>
            <a:ext cx="8319541" cy="1898618"/>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grpSp>
        <p:nvGrpSpPr>
          <p:cNvPr id="15" name="组合 14">
            <a:extLst>
              <a:ext uri="{FF2B5EF4-FFF2-40B4-BE49-F238E27FC236}">
                <a16:creationId xmlns:a16="http://schemas.microsoft.com/office/drawing/2014/main" id="{0811FD8D-ADDF-4A48-BA47-3D5CB6DB9CA1}"/>
              </a:ext>
            </a:extLst>
          </p:cNvPr>
          <p:cNvGrpSpPr/>
          <p:nvPr/>
        </p:nvGrpSpPr>
        <p:grpSpPr>
          <a:xfrm>
            <a:off x="3370113" y="3747470"/>
            <a:ext cx="2825373" cy="646177"/>
            <a:chOff x="3452602" y="3212989"/>
            <a:chExt cx="5092283" cy="646177"/>
          </a:xfrm>
        </p:grpSpPr>
        <p:sp>
          <p:nvSpPr>
            <p:cNvPr id="16" name="圆角矩形 15">
              <a:extLst>
                <a:ext uri="{FF2B5EF4-FFF2-40B4-BE49-F238E27FC236}">
                  <a16:creationId xmlns:a16="http://schemas.microsoft.com/office/drawing/2014/main" id="{4D3F7460-36C7-4F4E-8AE4-898BDBD0DDE1}"/>
                </a:ext>
              </a:extLst>
            </p:cNvPr>
            <p:cNvSpPr/>
            <p:nvPr/>
          </p:nvSpPr>
          <p:spPr>
            <a:xfrm>
              <a:off x="3452602" y="3212989"/>
              <a:ext cx="5092283" cy="646177"/>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7" name="PA-10223">
              <a:extLst>
                <a:ext uri="{FF2B5EF4-FFF2-40B4-BE49-F238E27FC236}">
                  <a16:creationId xmlns:a16="http://schemas.microsoft.com/office/drawing/2014/main" id="{2E3D67FD-AF0F-3E41-8F95-F4EE45174633}"/>
                </a:ext>
              </a:extLst>
            </p:cNvPr>
            <p:cNvSpPr/>
            <p:nvPr>
              <p:custDataLst>
                <p:tags r:id="rId6"/>
              </p:custDataLst>
            </p:nvPr>
          </p:nvSpPr>
          <p:spPr>
            <a:xfrm>
              <a:off x="3452602" y="3305244"/>
              <a:ext cx="5092281" cy="461665"/>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定位不高</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26" name="组合 25">
            <a:extLst>
              <a:ext uri="{FF2B5EF4-FFF2-40B4-BE49-F238E27FC236}">
                <a16:creationId xmlns:a16="http://schemas.microsoft.com/office/drawing/2014/main" id="{73BC42B7-B4EC-894D-BC3E-9E507E2E416C}"/>
              </a:ext>
            </a:extLst>
          </p:cNvPr>
          <p:cNvGrpSpPr/>
          <p:nvPr/>
        </p:nvGrpSpPr>
        <p:grpSpPr>
          <a:xfrm>
            <a:off x="405787" y="1255811"/>
            <a:ext cx="2825373" cy="4754277"/>
            <a:chOff x="405787" y="1255811"/>
            <a:chExt cx="2825373" cy="4754277"/>
          </a:xfrm>
        </p:grpSpPr>
        <p:sp>
          <p:nvSpPr>
            <p:cNvPr id="18" name="圆角矩形 17">
              <a:extLst>
                <a:ext uri="{FF2B5EF4-FFF2-40B4-BE49-F238E27FC236}">
                  <a16:creationId xmlns:a16="http://schemas.microsoft.com/office/drawing/2014/main" id="{A0C1A01E-B195-AD41-B1D1-0080F0EFBD91}"/>
                </a:ext>
              </a:extLst>
            </p:cNvPr>
            <p:cNvSpPr/>
            <p:nvPr/>
          </p:nvSpPr>
          <p:spPr>
            <a:xfrm>
              <a:off x="405787" y="1255811"/>
              <a:ext cx="2825373" cy="4754277"/>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pic>
          <p:nvPicPr>
            <p:cNvPr id="19" name="图形 18" descr="用户">
              <a:extLst>
                <a:ext uri="{FF2B5EF4-FFF2-40B4-BE49-F238E27FC236}">
                  <a16:creationId xmlns:a16="http://schemas.microsoft.com/office/drawing/2014/main" id="{AF7E6640-08CA-0649-93FE-5860A1404C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61273" y="1471627"/>
              <a:ext cx="914400" cy="914400"/>
            </a:xfrm>
            <a:prstGeom prst="rect">
              <a:avLst/>
            </a:prstGeom>
          </p:spPr>
        </p:pic>
        <p:sp>
          <p:nvSpPr>
            <p:cNvPr id="20" name="PA-10223">
              <a:extLst>
                <a:ext uri="{FF2B5EF4-FFF2-40B4-BE49-F238E27FC236}">
                  <a16:creationId xmlns:a16="http://schemas.microsoft.com/office/drawing/2014/main" id="{C0291782-86CA-4443-BAB9-D491C68B6A18}"/>
                </a:ext>
              </a:extLst>
            </p:cNvPr>
            <p:cNvSpPr/>
            <p:nvPr>
              <p:custDataLst>
                <p:tags r:id="rId4"/>
              </p:custDataLst>
            </p:nvPr>
          </p:nvSpPr>
          <p:spPr>
            <a:xfrm>
              <a:off x="1012056" y="2355729"/>
              <a:ext cx="1612834" cy="830997"/>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身兼数职</a:t>
              </a: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定位不高</a:t>
              </a:r>
            </a:p>
          </p:txBody>
        </p:sp>
        <p:sp>
          <p:nvSpPr>
            <p:cNvPr id="22" name="PA-10223">
              <a:extLst>
                <a:ext uri="{FF2B5EF4-FFF2-40B4-BE49-F238E27FC236}">
                  <a16:creationId xmlns:a16="http://schemas.microsoft.com/office/drawing/2014/main" id="{9A6B4CC8-DD51-B245-9A6C-C424CCC7141B}"/>
                </a:ext>
              </a:extLst>
            </p:cNvPr>
            <p:cNvSpPr/>
            <p:nvPr>
              <p:custDataLst>
                <p:tags r:id="rId5"/>
              </p:custDataLst>
            </p:nvPr>
          </p:nvSpPr>
          <p:spPr>
            <a:xfrm>
              <a:off x="413540" y="3705749"/>
              <a:ext cx="2809867" cy="418191"/>
            </a:xfrm>
            <a:prstGeom prst="rect">
              <a:avLst/>
            </a:prstGeom>
          </p:spPr>
          <p:txBody>
            <a:bodyPr wrap="square">
              <a:spAutoFit/>
            </a:bodyPr>
            <a:lstStyle/>
            <a:p>
              <a:pPr algn="ctr">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rPr>
                <a:t>目前</a:t>
              </a:r>
              <a:r>
                <a:rPr lang="en-US" altLang="zh-CN" sz="1600" dirty="0">
                  <a:solidFill>
                    <a:schemeClr val="bg1"/>
                  </a:solidFill>
                  <a:latin typeface="思源黑体 CN Medium" panose="020B0600000000000000" pitchFamily="34" charset="-122"/>
                  <a:ea typeface="思源黑体 CN Medium" panose="020B0600000000000000" pitchFamily="34" charset="-122"/>
                </a:rPr>
                <a:t>,……………………</a:t>
              </a:r>
              <a:endParaRPr lang="zh-CN" altLang="en-US" sz="1600" dirty="0">
                <a:solidFill>
                  <a:schemeClr val="bg1"/>
                </a:solidFill>
                <a:latin typeface="思源黑体 CN Medium" panose="020B0600000000000000" pitchFamily="34" charset="-122"/>
                <a:ea typeface="思源黑体 CN Medium" panose="020B0600000000000000" pitchFamily="34" charset="-122"/>
              </a:endParaRPr>
            </a:p>
          </p:txBody>
        </p:sp>
        <p:cxnSp>
          <p:nvCxnSpPr>
            <p:cNvPr id="25" name="直线连接符 24">
              <a:extLst>
                <a:ext uri="{FF2B5EF4-FFF2-40B4-BE49-F238E27FC236}">
                  <a16:creationId xmlns:a16="http://schemas.microsoft.com/office/drawing/2014/main" id="{41794730-4EFB-8E49-AB90-F9CAC98F79E2}"/>
                </a:ext>
              </a:extLst>
            </p:cNvPr>
            <p:cNvCxnSpPr/>
            <p:nvPr/>
          </p:nvCxnSpPr>
          <p:spPr>
            <a:xfrm>
              <a:off x="645580" y="3514657"/>
              <a:ext cx="2345786"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pic>
        <p:nvPicPr>
          <p:cNvPr id="2" name="图片 1">
            <a:extLst>
              <a:ext uri="{FF2B5EF4-FFF2-40B4-BE49-F238E27FC236}">
                <a16:creationId xmlns:a16="http://schemas.microsoft.com/office/drawing/2014/main" id="{05244A03-20BA-4FE5-9F96-A188BBB3F82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362120719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p:bldP spid="9" grpId="0" animBg="1"/>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3F4BEE-9792-774B-A906-57D4C1DD9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663" y="420624"/>
            <a:ext cx="2006600" cy="1689100"/>
          </a:xfrm>
          <a:prstGeom prst="rect">
            <a:avLst/>
          </a:prstGeom>
        </p:spPr>
      </p:pic>
      <p:sp>
        <p:nvSpPr>
          <p:cNvPr id="4" name="PA-10223">
            <a:extLst>
              <a:ext uri="{FF2B5EF4-FFF2-40B4-BE49-F238E27FC236}">
                <a16:creationId xmlns:a16="http://schemas.microsoft.com/office/drawing/2014/main" id="{C4B61AD4-BF49-E644-804D-AB08F9859DDF}"/>
              </a:ext>
            </a:extLst>
          </p:cNvPr>
          <p:cNvSpPr/>
          <p:nvPr>
            <p:custDataLst>
              <p:tags r:id="rId1"/>
            </p:custDataLst>
          </p:nvPr>
        </p:nvSpPr>
        <p:spPr>
          <a:xfrm>
            <a:off x="2551263" y="1118252"/>
            <a:ext cx="3764194" cy="707886"/>
          </a:xfrm>
          <a:prstGeom prst="rect">
            <a:avLst/>
          </a:prstGeom>
        </p:spPr>
        <p:txBody>
          <a:bodyPr wrap="square">
            <a:spAutoFit/>
          </a:bodyPr>
          <a:lstStyle/>
          <a:p>
            <a:r>
              <a:rPr lang="zh-CN" altLang="en-US" sz="4000" dirty="0">
                <a:solidFill>
                  <a:srgbClr val="C00000"/>
                </a:solidFill>
                <a:latin typeface="思源黑体 CN Bold" panose="020B0800000000000000" pitchFamily="34" charset="-122"/>
                <a:ea typeface="思源黑体 CN Bold" panose="020B0800000000000000" pitchFamily="34" charset="-122"/>
              </a:rPr>
              <a:t>前 言</a:t>
            </a:r>
          </a:p>
        </p:txBody>
      </p:sp>
      <p:cxnSp>
        <p:nvCxnSpPr>
          <p:cNvPr id="5" name="直线连接符 4">
            <a:extLst>
              <a:ext uri="{FF2B5EF4-FFF2-40B4-BE49-F238E27FC236}">
                <a16:creationId xmlns:a16="http://schemas.microsoft.com/office/drawing/2014/main" id="{DAF85589-B5DF-3A4F-86B7-F1599CC72297}"/>
              </a:ext>
            </a:extLst>
          </p:cNvPr>
          <p:cNvCxnSpPr>
            <a:cxnSpLocks/>
          </p:cNvCxnSpPr>
          <p:nvPr/>
        </p:nvCxnSpPr>
        <p:spPr>
          <a:xfrm>
            <a:off x="2551263" y="2109724"/>
            <a:ext cx="7909473" cy="0"/>
          </a:xfrm>
          <a:prstGeom prst="line">
            <a:avLst/>
          </a:prstGeom>
          <a:ln>
            <a:solidFill>
              <a:srgbClr val="C0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PA-10223">
            <a:extLst>
              <a:ext uri="{FF2B5EF4-FFF2-40B4-BE49-F238E27FC236}">
                <a16:creationId xmlns:a16="http://schemas.microsoft.com/office/drawing/2014/main" id="{F7B55C15-9582-B04E-AA53-5F8425B01E1B}"/>
              </a:ext>
            </a:extLst>
          </p:cNvPr>
          <p:cNvSpPr/>
          <p:nvPr>
            <p:custDataLst>
              <p:tags r:id="rId2"/>
            </p:custDataLst>
          </p:nvPr>
        </p:nvSpPr>
        <p:spPr>
          <a:xfrm>
            <a:off x="2391303" y="2347866"/>
            <a:ext cx="8505297" cy="1992469"/>
          </a:xfrm>
          <a:prstGeom prst="rect">
            <a:avLst/>
          </a:prstGeom>
        </p:spPr>
        <p:txBody>
          <a:bodyPr wrap="square">
            <a:spAutoFit/>
          </a:bodyPr>
          <a:lstStyle/>
          <a:p>
            <a:pPr>
              <a:lnSpc>
                <a:spcPct val="200000"/>
              </a:lnSpc>
            </a:pPr>
            <a:r>
              <a:rPr lang="en-US" altLang="zh-CN" sz="1600" dirty="0">
                <a:solidFill>
                  <a:srgbClr val="C00000"/>
                </a:solidFill>
                <a:latin typeface="思源黑体 CN Bold" panose="020B0800000000000000" pitchFamily="34" charset="-122"/>
                <a:ea typeface="思源黑体 CN Bold" panose="020B0800000000000000" pitchFamily="34" charset="-122"/>
              </a:rPr>
              <a:t>2018</a:t>
            </a:r>
            <a:r>
              <a:rPr lang="zh-CN" altLang="en-US" sz="1600" dirty="0">
                <a:solidFill>
                  <a:srgbClr val="C00000"/>
                </a:solidFill>
                <a:latin typeface="思源黑体 CN Bold" panose="020B0800000000000000" pitchFamily="34" charset="-122"/>
                <a:ea typeface="思源黑体 CN Bold" panose="020B0800000000000000" pitchFamily="34" charset="-122"/>
              </a:rPr>
              <a:t>年以来</a:t>
            </a:r>
            <a:r>
              <a:rPr lang="en-US" altLang="zh-CN" sz="1600" dirty="0">
                <a:solidFill>
                  <a:srgbClr val="C00000"/>
                </a:solidFill>
                <a:latin typeface="思源黑体 CN Bold" panose="020B0800000000000000" pitchFamily="34" charset="-122"/>
                <a:ea typeface="思源黑体 CN Bold" panose="020B0800000000000000" pitchFamily="34" charset="-122"/>
              </a:rPr>
              <a:t>,</a:t>
            </a:r>
            <a:r>
              <a:rPr lang="zh-CN" altLang="en-US" sz="1600" dirty="0">
                <a:solidFill>
                  <a:srgbClr val="C00000"/>
                </a:solidFill>
                <a:latin typeface="思源黑体 CN Bold" panose="020B0800000000000000" pitchFamily="34" charset="-122"/>
                <a:ea typeface="思源黑体 CN Bold" panose="020B0800000000000000" pitchFamily="34" charset="-122"/>
              </a:rPr>
              <a:t>我支部党建工作坚持以党的十八届六中全会精神和十九大精神为指导</a:t>
            </a:r>
            <a:r>
              <a:rPr lang="en-US" altLang="zh-CN" sz="1600" dirty="0">
                <a:solidFill>
                  <a:srgbClr val="C00000"/>
                </a:solidFill>
                <a:latin typeface="思源黑体 CN Bold" panose="020B0800000000000000" pitchFamily="34" charset="-122"/>
                <a:ea typeface="思源黑体 CN Bold" panose="020B0800000000000000" pitchFamily="34" charset="-122"/>
              </a:rPr>
              <a:t>,</a:t>
            </a:r>
            <a:r>
              <a:rPr lang="zh-CN" altLang="en-US" sz="1600" dirty="0">
                <a:solidFill>
                  <a:srgbClr val="C00000"/>
                </a:solidFill>
                <a:latin typeface="思源黑体 CN Bold" panose="020B0800000000000000" pitchFamily="34" charset="-122"/>
                <a:ea typeface="思源黑体 CN Bold" panose="020B0800000000000000" pitchFamily="34" charset="-122"/>
              </a:rPr>
              <a:t>牢牢抓住全面从严治党、落实党支部书记抓党建工作主体责任这条主线</a:t>
            </a:r>
            <a:r>
              <a:rPr lang="en-US" altLang="zh-CN" sz="1600" dirty="0">
                <a:solidFill>
                  <a:srgbClr val="C00000"/>
                </a:solidFill>
                <a:latin typeface="思源黑体 CN Bold" panose="020B0800000000000000" pitchFamily="34" charset="-122"/>
                <a:ea typeface="思源黑体 CN Bold" panose="020B0800000000000000" pitchFamily="34" charset="-122"/>
              </a:rPr>
              <a:t>,</a:t>
            </a:r>
            <a:r>
              <a:rPr lang="zh-CN" altLang="en-US" sz="1600" dirty="0">
                <a:solidFill>
                  <a:srgbClr val="C00000"/>
                </a:solidFill>
                <a:latin typeface="思源黑体 CN Bold" panose="020B0800000000000000" pitchFamily="34" charset="-122"/>
                <a:ea typeface="思源黑体 CN Bold" panose="020B0800000000000000" pitchFamily="34" charset="-122"/>
              </a:rPr>
              <a:t>突出抓班子、带队伍、理思路、破难题工作思路</a:t>
            </a:r>
            <a:r>
              <a:rPr lang="en-US" altLang="zh-CN" sz="1600" dirty="0">
                <a:solidFill>
                  <a:srgbClr val="C00000"/>
                </a:solidFill>
                <a:latin typeface="思源黑体 CN Bold" panose="020B0800000000000000" pitchFamily="34" charset="-122"/>
                <a:ea typeface="思源黑体 CN Bold" panose="020B0800000000000000" pitchFamily="34" charset="-122"/>
              </a:rPr>
              <a:t>,</a:t>
            </a:r>
            <a:r>
              <a:rPr lang="zh-CN" altLang="en-US" sz="1600" dirty="0">
                <a:solidFill>
                  <a:srgbClr val="C00000"/>
                </a:solidFill>
                <a:latin typeface="思源黑体 CN Bold" panose="020B0800000000000000" pitchFamily="34" charset="-122"/>
                <a:ea typeface="思源黑体 CN Bold" panose="020B0800000000000000" pitchFamily="34" charset="-122"/>
              </a:rPr>
              <a:t>深入开展“两学一一做”常态化学习教育、服务型党组织建设、党建品牌打造等工作</a:t>
            </a:r>
            <a:r>
              <a:rPr lang="en-US" altLang="zh-CN" sz="1600" dirty="0">
                <a:solidFill>
                  <a:srgbClr val="C00000"/>
                </a:solidFill>
                <a:latin typeface="思源黑体 CN Bold" panose="020B0800000000000000" pitchFamily="34" charset="-122"/>
                <a:ea typeface="思源黑体 CN Bold" panose="020B0800000000000000" pitchFamily="34" charset="-122"/>
              </a:rPr>
              <a:t>,</a:t>
            </a:r>
            <a:r>
              <a:rPr lang="zh-CN" altLang="en-US" sz="1600" dirty="0">
                <a:solidFill>
                  <a:srgbClr val="C00000"/>
                </a:solidFill>
                <a:latin typeface="思源黑体 CN Bold" panose="020B0800000000000000" pitchFamily="34" charset="-122"/>
                <a:ea typeface="思源黑体 CN Bold" panose="020B0800000000000000" pitchFamily="34" charset="-122"/>
              </a:rPr>
              <a:t>为建设新时代“伟大事业”提供了坚强的组织保证。</a:t>
            </a:r>
          </a:p>
        </p:txBody>
      </p:sp>
      <p:pic>
        <p:nvPicPr>
          <p:cNvPr id="2" name="图片 1">
            <a:extLst>
              <a:ext uri="{FF2B5EF4-FFF2-40B4-BE49-F238E27FC236}">
                <a16:creationId xmlns:a16="http://schemas.microsoft.com/office/drawing/2014/main" id="{22874589-87F7-4DD8-BD85-E8B5FC14A8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128233573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ACAAF40A-4CA2-6145-BBF7-85BD76EB7D0F}"/>
              </a:ext>
            </a:extLst>
          </p:cNvPr>
          <p:cNvSpPr/>
          <p:nvPr>
            <p:custDataLst>
              <p:tags r:id="rId1"/>
            </p:custDataLst>
          </p:nvPr>
        </p:nvSpPr>
        <p:spPr>
          <a:xfrm>
            <a:off x="2550827" y="434555"/>
            <a:ext cx="9428816" cy="584775"/>
          </a:xfrm>
          <a:prstGeom prst="rect">
            <a:avLst/>
          </a:prstGeom>
          <a:noFill/>
        </p:spPr>
        <p:txBody>
          <a:bodyPr wrap="square">
            <a:spAutoFit/>
          </a:bodyPr>
          <a:lstStyle/>
          <a:p>
            <a:r>
              <a:rPr lang="zh-CN" altLang="en-US" sz="3200" dirty="0">
                <a:solidFill>
                  <a:srgbClr val="C00000"/>
                </a:solidFill>
                <a:latin typeface="思源黑体 CN Bold" panose="020B0800000000000000" pitchFamily="34" charset="-122"/>
                <a:ea typeface="思源黑体 CN Bold" panose="020B0800000000000000" pitchFamily="34" charset="-122"/>
              </a:rPr>
              <a:t>存在的问题及形势分析</a:t>
            </a:r>
          </a:p>
        </p:txBody>
      </p:sp>
      <p:sp>
        <p:nvSpPr>
          <p:cNvPr id="4" name="圆角矩形 3">
            <a:extLst>
              <a:ext uri="{FF2B5EF4-FFF2-40B4-BE49-F238E27FC236}">
                <a16:creationId xmlns:a16="http://schemas.microsoft.com/office/drawing/2014/main" id="{5FF8B207-B5FA-1042-9611-5D0F014ED734}"/>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第二章</a:t>
            </a:r>
          </a:p>
        </p:txBody>
      </p:sp>
      <p:sp>
        <p:nvSpPr>
          <p:cNvPr id="5" name="PA-10223">
            <a:extLst>
              <a:ext uri="{FF2B5EF4-FFF2-40B4-BE49-F238E27FC236}">
                <a16:creationId xmlns:a16="http://schemas.microsoft.com/office/drawing/2014/main" id="{7ECCF677-2A46-BD43-BF15-9BEFAD6CCC76}"/>
              </a:ext>
            </a:extLst>
          </p:cNvPr>
          <p:cNvSpPr/>
          <p:nvPr>
            <p:custDataLst>
              <p:tags r:id="rId2"/>
            </p:custDataLst>
          </p:nvPr>
        </p:nvSpPr>
        <p:spPr>
          <a:xfrm>
            <a:off x="421293" y="1457593"/>
            <a:ext cx="10907107" cy="967381"/>
          </a:xfrm>
          <a:prstGeom prst="rect">
            <a:avLst/>
          </a:prstGeom>
        </p:spPr>
        <p:txBody>
          <a:bodyPr wrap="square">
            <a:spAutoFit/>
          </a:bodyPr>
          <a:lstStyle/>
          <a:p>
            <a:pPr>
              <a:lnSpc>
                <a:spcPct val="150000"/>
              </a:lnSpc>
            </a:pPr>
            <a:r>
              <a:rPr lang="zh-CN" altLang="en-US" sz="2000" dirty="0">
                <a:solidFill>
                  <a:srgbClr val="C00000"/>
                </a:solidFill>
                <a:latin typeface="思源黑体 CN Medium" panose="020B0600000000000000" pitchFamily="34" charset="-122"/>
                <a:ea typeface="思源黑体 CN Medium" panose="020B0600000000000000" pitchFamily="34" charset="-122"/>
              </a:rPr>
              <a:t>一些基层党组织不注重党员发挥先锋模范作用</a:t>
            </a:r>
            <a:r>
              <a:rPr lang="en-US" altLang="zh-CN" sz="2000" dirty="0">
                <a:solidFill>
                  <a:srgbClr val="C00000"/>
                </a:solidFill>
                <a:latin typeface="思源黑体 CN Medium" panose="020B0600000000000000" pitchFamily="34" charset="-122"/>
                <a:ea typeface="思源黑体 CN Medium" panose="020B0600000000000000" pitchFamily="34" charset="-122"/>
              </a:rPr>
              <a:t>,</a:t>
            </a:r>
            <a:r>
              <a:rPr lang="zh-CN" altLang="en-US" sz="2000" dirty="0">
                <a:solidFill>
                  <a:srgbClr val="C00000"/>
                </a:solidFill>
                <a:latin typeface="思源黑体 CN Medium" panose="020B0600000000000000" pitchFamily="34" charset="-122"/>
                <a:ea typeface="思源黑体 CN Medium" panose="020B0600000000000000" pitchFamily="34" charset="-122"/>
              </a:rPr>
              <a:t>致使个别党员放松了对自己的要求</a:t>
            </a:r>
            <a:r>
              <a:rPr lang="en-US" altLang="zh-CN" sz="2000" dirty="0">
                <a:solidFill>
                  <a:srgbClr val="C00000"/>
                </a:solidFill>
                <a:latin typeface="思源黑体 CN Medium" panose="020B0600000000000000" pitchFamily="34" charset="-122"/>
                <a:ea typeface="思源黑体 CN Medium" panose="020B0600000000000000" pitchFamily="34" charset="-122"/>
              </a:rPr>
              <a:t>,</a:t>
            </a:r>
            <a:r>
              <a:rPr lang="zh-CN" altLang="en-US" sz="2000" dirty="0">
                <a:solidFill>
                  <a:srgbClr val="C00000"/>
                </a:solidFill>
                <a:latin typeface="思源黑体 CN Medium" panose="020B0600000000000000" pitchFamily="34" charset="-122"/>
                <a:ea typeface="思源黑体 CN Medium" panose="020B0600000000000000" pitchFamily="34" charset="-122"/>
              </a:rPr>
              <a:t>这些问题的存在</a:t>
            </a:r>
            <a:r>
              <a:rPr lang="en-US" altLang="zh-CN" sz="2000" dirty="0">
                <a:solidFill>
                  <a:srgbClr val="C00000"/>
                </a:solidFill>
                <a:latin typeface="思源黑体 CN Medium" panose="020B0600000000000000" pitchFamily="34" charset="-122"/>
                <a:ea typeface="思源黑体 CN Medium" panose="020B0600000000000000" pitchFamily="34" charset="-122"/>
              </a:rPr>
              <a:t>,</a:t>
            </a:r>
            <a:r>
              <a:rPr lang="zh-CN" altLang="en-US" sz="2000" dirty="0">
                <a:solidFill>
                  <a:srgbClr val="C00000"/>
                </a:solidFill>
                <a:latin typeface="思源黑体 CN Medium" panose="020B0600000000000000" pitchFamily="34" charset="-122"/>
                <a:ea typeface="思源黑体 CN Medium" panose="020B0600000000000000" pitchFamily="34" charset="-122"/>
              </a:rPr>
              <a:t>严重影响了党的形象</a:t>
            </a:r>
            <a:r>
              <a:rPr lang="en-US" altLang="zh-CN" sz="2000" dirty="0">
                <a:solidFill>
                  <a:srgbClr val="C00000"/>
                </a:solidFill>
                <a:latin typeface="思源黑体 CN Medium" panose="020B0600000000000000" pitchFamily="34" charset="-122"/>
                <a:ea typeface="思源黑体 CN Medium" panose="020B0600000000000000" pitchFamily="34" charset="-122"/>
              </a:rPr>
              <a:t>,</a:t>
            </a:r>
            <a:r>
              <a:rPr lang="zh-CN" altLang="en-US" sz="2000" dirty="0">
                <a:solidFill>
                  <a:srgbClr val="C00000"/>
                </a:solidFill>
                <a:latin typeface="思源黑体 CN Medium" panose="020B0600000000000000" pitchFamily="34" charset="-122"/>
                <a:ea typeface="思源黑体 CN Medium" panose="020B0600000000000000" pitchFamily="34" charset="-122"/>
              </a:rPr>
              <a:t>影响工作的健康发展。对此，必须认真加以改进和解决。</a:t>
            </a:r>
          </a:p>
        </p:txBody>
      </p:sp>
      <p:cxnSp>
        <p:nvCxnSpPr>
          <p:cNvPr id="6" name="直线连接符 5">
            <a:extLst>
              <a:ext uri="{FF2B5EF4-FFF2-40B4-BE49-F238E27FC236}">
                <a16:creationId xmlns:a16="http://schemas.microsoft.com/office/drawing/2014/main" id="{37B6CB46-9BDC-E64C-A771-928438AF665F}"/>
              </a:ext>
            </a:extLst>
          </p:cNvPr>
          <p:cNvCxnSpPr>
            <a:cxnSpLocks/>
          </p:cNvCxnSpPr>
          <p:nvPr/>
        </p:nvCxnSpPr>
        <p:spPr>
          <a:xfrm>
            <a:off x="421293" y="2765149"/>
            <a:ext cx="5949527"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8" name="PA-10223">
            <a:extLst>
              <a:ext uri="{FF2B5EF4-FFF2-40B4-BE49-F238E27FC236}">
                <a16:creationId xmlns:a16="http://schemas.microsoft.com/office/drawing/2014/main" id="{4A42A64D-1975-C446-AF16-C5F67AF13D4E}"/>
              </a:ext>
            </a:extLst>
          </p:cNvPr>
          <p:cNvSpPr/>
          <p:nvPr>
            <p:custDataLst>
              <p:tags r:id="rId3"/>
            </p:custDataLst>
          </p:nvPr>
        </p:nvSpPr>
        <p:spPr>
          <a:xfrm>
            <a:off x="2037019" y="3015505"/>
            <a:ext cx="4926123"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有的党员党性淡簿</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日常工作中把自已等同于普通群众</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只顾局部利益</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缺乏全局观念</a:t>
            </a:r>
          </a:p>
        </p:txBody>
      </p:sp>
      <p:grpSp>
        <p:nvGrpSpPr>
          <p:cNvPr id="9" name="组合 8">
            <a:extLst>
              <a:ext uri="{FF2B5EF4-FFF2-40B4-BE49-F238E27FC236}">
                <a16:creationId xmlns:a16="http://schemas.microsoft.com/office/drawing/2014/main" id="{51680F63-AB02-5C42-94EA-C78F0B6BB856}"/>
              </a:ext>
            </a:extLst>
          </p:cNvPr>
          <p:cNvGrpSpPr/>
          <p:nvPr/>
        </p:nvGrpSpPr>
        <p:grpSpPr>
          <a:xfrm>
            <a:off x="421293" y="2984729"/>
            <a:ext cx="1337431" cy="830997"/>
            <a:chOff x="3452602" y="3212989"/>
            <a:chExt cx="5092283" cy="415139"/>
          </a:xfrm>
        </p:grpSpPr>
        <p:sp>
          <p:nvSpPr>
            <p:cNvPr id="10" name="圆角矩形 9">
              <a:extLst>
                <a:ext uri="{FF2B5EF4-FFF2-40B4-BE49-F238E27FC236}">
                  <a16:creationId xmlns:a16="http://schemas.microsoft.com/office/drawing/2014/main" id="{C80EB709-2D50-F340-84E6-55D0285D71AF}"/>
                </a:ext>
              </a:extLst>
            </p:cNvPr>
            <p:cNvSpPr/>
            <p:nvPr/>
          </p:nvSpPr>
          <p:spPr>
            <a:xfrm>
              <a:off x="3452602" y="3212989"/>
              <a:ext cx="5092283" cy="415138"/>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1" name="PA-10223">
              <a:extLst>
                <a:ext uri="{FF2B5EF4-FFF2-40B4-BE49-F238E27FC236}">
                  <a16:creationId xmlns:a16="http://schemas.microsoft.com/office/drawing/2014/main" id="{A9D03F2D-A458-A84F-8E53-76EA608EA8CD}"/>
                </a:ext>
              </a:extLst>
            </p:cNvPr>
            <p:cNvSpPr/>
            <p:nvPr>
              <p:custDataLst>
                <p:tags r:id="rId8"/>
              </p:custDataLst>
            </p:nvPr>
          </p:nvSpPr>
          <p:spPr>
            <a:xfrm>
              <a:off x="3452602" y="3212989"/>
              <a:ext cx="5092279" cy="415139"/>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党性</a:t>
              </a:r>
              <a:endParaRPr lang="en-US" altLang="zh-CN"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淡博</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16" name="PA-10223">
            <a:extLst>
              <a:ext uri="{FF2B5EF4-FFF2-40B4-BE49-F238E27FC236}">
                <a16:creationId xmlns:a16="http://schemas.microsoft.com/office/drawing/2014/main" id="{CF5EB54D-DF3E-C84A-A390-D4FAE8AE79CD}"/>
              </a:ext>
            </a:extLst>
          </p:cNvPr>
          <p:cNvSpPr/>
          <p:nvPr>
            <p:custDataLst>
              <p:tags r:id="rId4"/>
            </p:custDataLst>
          </p:nvPr>
        </p:nvSpPr>
        <p:spPr>
          <a:xfrm>
            <a:off x="2037019" y="4092851"/>
            <a:ext cx="4926123"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有的党员工作缺乏热情和积极性</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得过且过，工作上不求进取</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少数党员只缴纳党费不参加组织生活</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grpSp>
        <p:nvGrpSpPr>
          <p:cNvPr id="17" name="组合 16">
            <a:extLst>
              <a:ext uri="{FF2B5EF4-FFF2-40B4-BE49-F238E27FC236}">
                <a16:creationId xmlns:a16="http://schemas.microsoft.com/office/drawing/2014/main" id="{314904A2-EB29-E642-8570-35D6D584B9D0}"/>
              </a:ext>
            </a:extLst>
          </p:cNvPr>
          <p:cNvGrpSpPr/>
          <p:nvPr/>
        </p:nvGrpSpPr>
        <p:grpSpPr>
          <a:xfrm>
            <a:off x="421293" y="4062075"/>
            <a:ext cx="1337431" cy="830997"/>
            <a:chOff x="3452602" y="3212989"/>
            <a:chExt cx="5092283" cy="415139"/>
          </a:xfrm>
        </p:grpSpPr>
        <p:sp>
          <p:nvSpPr>
            <p:cNvPr id="18" name="圆角矩形 17">
              <a:extLst>
                <a:ext uri="{FF2B5EF4-FFF2-40B4-BE49-F238E27FC236}">
                  <a16:creationId xmlns:a16="http://schemas.microsoft.com/office/drawing/2014/main" id="{CD7BCA2B-FC30-9449-B892-46CF783E5A4C}"/>
                </a:ext>
              </a:extLst>
            </p:cNvPr>
            <p:cNvSpPr/>
            <p:nvPr/>
          </p:nvSpPr>
          <p:spPr>
            <a:xfrm>
              <a:off x="3452602" y="3212989"/>
              <a:ext cx="5092283" cy="415138"/>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9" name="PA-10223">
              <a:extLst>
                <a:ext uri="{FF2B5EF4-FFF2-40B4-BE49-F238E27FC236}">
                  <a16:creationId xmlns:a16="http://schemas.microsoft.com/office/drawing/2014/main" id="{EA397170-AAB5-024A-9B86-5DAD89E595E8}"/>
                </a:ext>
              </a:extLst>
            </p:cNvPr>
            <p:cNvSpPr/>
            <p:nvPr>
              <p:custDataLst>
                <p:tags r:id="rId7"/>
              </p:custDataLst>
            </p:nvPr>
          </p:nvSpPr>
          <p:spPr>
            <a:xfrm>
              <a:off x="3452602" y="3212989"/>
              <a:ext cx="5092279" cy="415139"/>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不求</a:t>
              </a:r>
              <a:endParaRPr lang="en-US" altLang="zh-CN"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进取</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20" name="PA-10223">
            <a:extLst>
              <a:ext uri="{FF2B5EF4-FFF2-40B4-BE49-F238E27FC236}">
                <a16:creationId xmlns:a16="http://schemas.microsoft.com/office/drawing/2014/main" id="{D97516F0-C130-D341-AA46-4DCD43EC06FC}"/>
              </a:ext>
            </a:extLst>
          </p:cNvPr>
          <p:cNvSpPr/>
          <p:nvPr>
            <p:custDataLst>
              <p:tags r:id="rId5"/>
            </p:custDataLst>
          </p:nvPr>
        </p:nvSpPr>
        <p:spPr>
          <a:xfrm>
            <a:off x="2037019" y="5139419"/>
            <a:ext cx="4926123"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有的党费也要催缴，还有的甚至连党费也不愿意按规定标准缴纳。</a:t>
            </a:r>
          </a:p>
        </p:txBody>
      </p:sp>
      <p:grpSp>
        <p:nvGrpSpPr>
          <p:cNvPr id="21" name="组合 20">
            <a:extLst>
              <a:ext uri="{FF2B5EF4-FFF2-40B4-BE49-F238E27FC236}">
                <a16:creationId xmlns:a16="http://schemas.microsoft.com/office/drawing/2014/main" id="{B9F9BDE7-5531-8A43-982C-3415D7ED4520}"/>
              </a:ext>
            </a:extLst>
          </p:cNvPr>
          <p:cNvGrpSpPr/>
          <p:nvPr/>
        </p:nvGrpSpPr>
        <p:grpSpPr>
          <a:xfrm>
            <a:off x="421293" y="5108643"/>
            <a:ext cx="1337431" cy="830997"/>
            <a:chOff x="3452602" y="3212989"/>
            <a:chExt cx="5092283" cy="415139"/>
          </a:xfrm>
        </p:grpSpPr>
        <p:sp>
          <p:nvSpPr>
            <p:cNvPr id="22" name="圆角矩形 21">
              <a:extLst>
                <a:ext uri="{FF2B5EF4-FFF2-40B4-BE49-F238E27FC236}">
                  <a16:creationId xmlns:a16="http://schemas.microsoft.com/office/drawing/2014/main" id="{05AD92CF-B2C2-EA4C-86E6-C9BDF89704E1}"/>
                </a:ext>
              </a:extLst>
            </p:cNvPr>
            <p:cNvSpPr/>
            <p:nvPr/>
          </p:nvSpPr>
          <p:spPr>
            <a:xfrm>
              <a:off x="3452602" y="3212989"/>
              <a:ext cx="5092283" cy="415138"/>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3" name="PA-10223">
              <a:extLst>
                <a:ext uri="{FF2B5EF4-FFF2-40B4-BE49-F238E27FC236}">
                  <a16:creationId xmlns:a16="http://schemas.microsoft.com/office/drawing/2014/main" id="{E6BFEAC2-F470-634A-8C6B-78FA766E3A04}"/>
                </a:ext>
              </a:extLst>
            </p:cNvPr>
            <p:cNvSpPr/>
            <p:nvPr>
              <p:custDataLst>
                <p:tags r:id="rId6"/>
              </p:custDataLst>
            </p:nvPr>
          </p:nvSpPr>
          <p:spPr>
            <a:xfrm>
              <a:off x="3452602" y="3212989"/>
              <a:ext cx="5092279" cy="415139"/>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党费</a:t>
              </a:r>
              <a:endParaRPr lang="en-US" altLang="zh-CN"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催交</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pic>
        <p:nvPicPr>
          <p:cNvPr id="7" name="图片 6">
            <a:extLst>
              <a:ext uri="{FF2B5EF4-FFF2-40B4-BE49-F238E27FC236}">
                <a16:creationId xmlns:a16="http://schemas.microsoft.com/office/drawing/2014/main" id="{583E9DD7-3254-40E8-970B-E9376AE7D0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81372" y="2365044"/>
            <a:ext cx="3860806" cy="3860806"/>
          </a:xfrm>
          <a:prstGeom prst="rect">
            <a:avLst/>
          </a:prstGeom>
        </p:spPr>
      </p:pic>
      <p:pic>
        <p:nvPicPr>
          <p:cNvPr id="2" name="图片 1">
            <a:extLst>
              <a:ext uri="{FF2B5EF4-FFF2-40B4-BE49-F238E27FC236}">
                <a16:creationId xmlns:a16="http://schemas.microsoft.com/office/drawing/2014/main" id="{79D2B71E-C8C4-48FE-B212-E5D7FBE93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140203998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dissolv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ssolv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dissolv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16"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D3406E5F-510C-EB48-B100-AA4BFAE5DBBF}"/>
              </a:ext>
            </a:extLst>
          </p:cNvPr>
          <p:cNvSpPr/>
          <p:nvPr>
            <p:custDataLst>
              <p:tags r:id="rId1"/>
            </p:custDataLst>
          </p:nvPr>
        </p:nvSpPr>
        <p:spPr>
          <a:xfrm>
            <a:off x="1953718" y="2875002"/>
            <a:ext cx="9428816" cy="1107996"/>
          </a:xfrm>
          <a:prstGeom prst="rect">
            <a:avLst/>
          </a:prstGeom>
          <a:noFill/>
        </p:spPr>
        <p:txBody>
          <a:bodyPr wrap="square">
            <a:spAutoFit/>
          </a:bodyPr>
          <a:lstStyle/>
          <a:p>
            <a:r>
              <a:rPr lang="zh-CN" altLang="en-US" sz="6600" dirty="0">
                <a:solidFill>
                  <a:srgbClr val="C00000"/>
                </a:solidFill>
                <a:latin typeface="思源黑体 CN Bold" panose="020B0800000000000000" pitchFamily="34" charset="-122"/>
                <a:ea typeface="思源黑体 CN Bold" panose="020B0800000000000000" pitchFamily="34" charset="-122"/>
              </a:rPr>
              <a:t>下阶段工作思路及措施</a:t>
            </a:r>
          </a:p>
        </p:txBody>
      </p:sp>
      <p:pic>
        <p:nvPicPr>
          <p:cNvPr id="2" name="图片 1">
            <a:extLst>
              <a:ext uri="{FF2B5EF4-FFF2-40B4-BE49-F238E27FC236}">
                <a16:creationId xmlns:a16="http://schemas.microsoft.com/office/drawing/2014/main" id="{BB88C640-00D5-4CD7-BA8A-2EF599754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355875723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55F50FD8-3501-4E4B-AF13-9C483D693964}"/>
              </a:ext>
            </a:extLst>
          </p:cNvPr>
          <p:cNvSpPr/>
          <p:nvPr>
            <p:custDataLst>
              <p:tags r:id="rId1"/>
            </p:custDataLst>
          </p:nvPr>
        </p:nvSpPr>
        <p:spPr>
          <a:xfrm>
            <a:off x="2550827" y="434555"/>
            <a:ext cx="9428816" cy="584775"/>
          </a:xfrm>
          <a:prstGeom prst="rect">
            <a:avLst/>
          </a:prstGeom>
          <a:noFill/>
        </p:spPr>
        <p:txBody>
          <a:bodyPr wrap="square">
            <a:spAutoFit/>
          </a:bodyPr>
          <a:lstStyle/>
          <a:p>
            <a:r>
              <a:rPr lang="zh-CN" altLang="en-US" sz="3200" dirty="0">
                <a:solidFill>
                  <a:srgbClr val="C00000"/>
                </a:solidFill>
                <a:latin typeface="思源黑体 CN Bold" panose="020B0800000000000000" pitchFamily="34" charset="-122"/>
                <a:ea typeface="思源黑体 CN Bold" panose="020B0800000000000000" pitchFamily="34" charset="-122"/>
              </a:rPr>
              <a:t>下阶段工作思路及措施</a:t>
            </a:r>
          </a:p>
        </p:txBody>
      </p:sp>
      <p:sp>
        <p:nvSpPr>
          <p:cNvPr id="4" name="圆角矩形 3">
            <a:extLst>
              <a:ext uri="{FF2B5EF4-FFF2-40B4-BE49-F238E27FC236}">
                <a16:creationId xmlns:a16="http://schemas.microsoft.com/office/drawing/2014/main" id="{86B3ADE0-A201-BF46-B75C-1B439E56A574}"/>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第三章</a:t>
            </a:r>
          </a:p>
        </p:txBody>
      </p:sp>
      <p:grpSp>
        <p:nvGrpSpPr>
          <p:cNvPr id="17" name="组合 16">
            <a:extLst>
              <a:ext uri="{FF2B5EF4-FFF2-40B4-BE49-F238E27FC236}">
                <a16:creationId xmlns:a16="http://schemas.microsoft.com/office/drawing/2014/main" id="{4C0481EF-32D5-5649-BAB7-523016B34389}"/>
              </a:ext>
            </a:extLst>
          </p:cNvPr>
          <p:cNvGrpSpPr/>
          <p:nvPr/>
        </p:nvGrpSpPr>
        <p:grpSpPr>
          <a:xfrm>
            <a:off x="959196" y="1776746"/>
            <a:ext cx="4544693" cy="2323319"/>
            <a:chOff x="959196" y="1776746"/>
            <a:chExt cx="4544693" cy="2323319"/>
          </a:xfrm>
        </p:grpSpPr>
        <p:sp>
          <p:nvSpPr>
            <p:cNvPr id="5" name="PA-10223">
              <a:extLst>
                <a:ext uri="{FF2B5EF4-FFF2-40B4-BE49-F238E27FC236}">
                  <a16:creationId xmlns:a16="http://schemas.microsoft.com/office/drawing/2014/main" id="{47F4685B-CC59-EA44-A18B-0A55BA3BB1B0}"/>
                </a:ext>
              </a:extLst>
            </p:cNvPr>
            <p:cNvSpPr/>
            <p:nvPr>
              <p:custDataLst>
                <p:tags r:id="rId5"/>
              </p:custDataLst>
            </p:nvPr>
          </p:nvSpPr>
          <p:spPr>
            <a:xfrm>
              <a:off x="1155404" y="2621460"/>
              <a:ext cx="4152276" cy="792396"/>
            </a:xfrm>
            <a:prstGeom prst="rect">
              <a:avLst/>
            </a:prstGeom>
          </p:spPr>
          <p:txBody>
            <a:bodyPr wrap="square">
              <a:spAutoFit/>
            </a:bodyPr>
            <a:lstStyle/>
            <a:p>
              <a:pPr algn="ct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认真贯彻中央和省、市关于十九大精神学习的部署要求</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加大学习宣传力度</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sp>
          <p:nvSpPr>
            <p:cNvPr id="6" name="圆角矩形 5">
              <a:extLst>
                <a:ext uri="{FF2B5EF4-FFF2-40B4-BE49-F238E27FC236}">
                  <a16:creationId xmlns:a16="http://schemas.microsoft.com/office/drawing/2014/main" id="{27379CCE-64A3-0349-AAD5-30752F0CE5F4}"/>
                </a:ext>
              </a:extLst>
            </p:cNvPr>
            <p:cNvSpPr/>
            <p:nvPr/>
          </p:nvSpPr>
          <p:spPr>
            <a:xfrm>
              <a:off x="959196" y="2140746"/>
              <a:ext cx="4544693" cy="1959319"/>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grpSp>
          <p:nvGrpSpPr>
            <p:cNvPr id="7" name="组合 6">
              <a:extLst>
                <a:ext uri="{FF2B5EF4-FFF2-40B4-BE49-F238E27FC236}">
                  <a16:creationId xmlns:a16="http://schemas.microsoft.com/office/drawing/2014/main" id="{54ADAB88-F473-1044-8936-F28760632838}"/>
                </a:ext>
              </a:extLst>
            </p:cNvPr>
            <p:cNvGrpSpPr/>
            <p:nvPr/>
          </p:nvGrpSpPr>
          <p:grpSpPr>
            <a:xfrm>
              <a:off x="1818856" y="1776746"/>
              <a:ext cx="2825373" cy="646177"/>
              <a:chOff x="3452602" y="3212989"/>
              <a:chExt cx="5092283" cy="646177"/>
            </a:xfrm>
          </p:grpSpPr>
          <p:sp>
            <p:nvSpPr>
              <p:cNvPr id="8" name="圆角矩形 7">
                <a:extLst>
                  <a:ext uri="{FF2B5EF4-FFF2-40B4-BE49-F238E27FC236}">
                    <a16:creationId xmlns:a16="http://schemas.microsoft.com/office/drawing/2014/main" id="{EF380030-96A1-A546-BA09-A302C6282651}"/>
                  </a:ext>
                </a:extLst>
              </p:cNvPr>
              <p:cNvSpPr/>
              <p:nvPr/>
            </p:nvSpPr>
            <p:spPr>
              <a:xfrm>
                <a:off x="3452602" y="3212989"/>
                <a:ext cx="5092283" cy="646177"/>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9" name="PA-10223">
                <a:extLst>
                  <a:ext uri="{FF2B5EF4-FFF2-40B4-BE49-F238E27FC236}">
                    <a16:creationId xmlns:a16="http://schemas.microsoft.com/office/drawing/2014/main" id="{44DE9F33-CA67-C348-9A47-B3A3F5F4B6FC}"/>
                  </a:ext>
                </a:extLst>
              </p:cNvPr>
              <p:cNvSpPr/>
              <p:nvPr>
                <p:custDataLst>
                  <p:tags r:id="rId6"/>
                </p:custDataLst>
              </p:nvPr>
            </p:nvSpPr>
            <p:spPr>
              <a:xfrm>
                <a:off x="3452602" y="3305244"/>
                <a:ext cx="5092281" cy="461665"/>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关键词：贯彻</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grpSp>
      <p:grpSp>
        <p:nvGrpSpPr>
          <p:cNvPr id="18" name="组合 17">
            <a:extLst>
              <a:ext uri="{FF2B5EF4-FFF2-40B4-BE49-F238E27FC236}">
                <a16:creationId xmlns:a16="http://schemas.microsoft.com/office/drawing/2014/main" id="{A1BB5990-62B6-244E-8C5D-7ADBBF5357C1}"/>
              </a:ext>
            </a:extLst>
          </p:cNvPr>
          <p:cNvGrpSpPr/>
          <p:nvPr/>
        </p:nvGrpSpPr>
        <p:grpSpPr>
          <a:xfrm>
            <a:off x="6096000" y="1776746"/>
            <a:ext cx="4544693" cy="2323319"/>
            <a:chOff x="6096000" y="1776746"/>
            <a:chExt cx="4544693" cy="2323319"/>
          </a:xfrm>
        </p:grpSpPr>
        <p:sp>
          <p:nvSpPr>
            <p:cNvPr id="10" name="PA-10223">
              <a:extLst>
                <a:ext uri="{FF2B5EF4-FFF2-40B4-BE49-F238E27FC236}">
                  <a16:creationId xmlns:a16="http://schemas.microsoft.com/office/drawing/2014/main" id="{ECE738AD-2069-FB47-9C9F-8BE339B821F6}"/>
                </a:ext>
              </a:extLst>
            </p:cNvPr>
            <p:cNvSpPr/>
            <p:nvPr>
              <p:custDataLst>
                <p:tags r:id="rId3"/>
              </p:custDataLst>
            </p:nvPr>
          </p:nvSpPr>
          <p:spPr>
            <a:xfrm>
              <a:off x="6292208" y="2621460"/>
              <a:ext cx="4152276" cy="1161728"/>
            </a:xfrm>
            <a:prstGeom prst="rect">
              <a:avLst/>
            </a:prstGeom>
          </p:spPr>
          <p:txBody>
            <a:bodyPr wrap="square">
              <a:spAutoFit/>
            </a:bodyPr>
            <a:lstStyle/>
            <a:p>
              <a:pPr algn="ct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把”两学一做常态化制度化”纳入党支部“三会一课”</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推广</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党课我来讲”“先锋课堂”等经验和做法</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sp>
          <p:nvSpPr>
            <p:cNvPr id="11" name="圆角矩形 10">
              <a:extLst>
                <a:ext uri="{FF2B5EF4-FFF2-40B4-BE49-F238E27FC236}">
                  <a16:creationId xmlns:a16="http://schemas.microsoft.com/office/drawing/2014/main" id="{F4768EF7-FEDC-544F-A5F7-6A24FF60AEFA}"/>
                </a:ext>
              </a:extLst>
            </p:cNvPr>
            <p:cNvSpPr/>
            <p:nvPr/>
          </p:nvSpPr>
          <p:spPr>
            <a:xfrm>
              <a:off x="6096000" y="2140746"/>
              <a:ext cx="4544693" cy="1959319"/>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grpSp>
          <p:nvGrpSpPr>
            <p:cNvPr id="12" name="组合 11">
              <a:extLst>
                <a:ext uri="{FF2B5EF4-FFF2-40B4-BE49-F238E27FC236}">
                  <a16:creationId xmlns:a16="http://schemas.microsoft.com/office/drawing/2014/main" id="{8D379FB9-AE42-C142-9A7B-CF041E9A7B00}"/>
                </a:ext>
              </a:extLst>
            </p:cNvPr>
            <p:cNvGrpSpPr/>
            <p:nvPr/>
          </p:nvGrpSpPr>
          <p:grpSpPr>
            <a:xfrm>
              <a:off x="6955660" y="1776746"/>
              <a:ext cx="2825373" cy="646177"/>
              <a:chOff x="3452602" y="3212989"/>
              <a:chExt cx="5092283" cy="646177"/>
            </a:xfrm>
          </p:grpSpPr>
          <p:sp>
            <p:nvSpPr>
              <p:cNvPr id="13" name="圆角矩形 12">
                <a:extLst>
                  <a:ext uri="{FF2B5EF4-FFF2-40B4-BE49-F238E27FC236}">
                    <a16:creationId xmlns:a16="http://schemas.microsoft.com/office/drawing/2014/main" id="{66EEAFE8-A089-D64B-A03A-7140674CC5C4}"/>
                  </a:ext>
                </a:extLst>
              </p:cNvPr>
              <p:cNvSpPr/>
              <p:nvPr/>
            </p:nvSpPr>
            <p:spPr>
              <a:xfrm>
                <a:off x="3452602" y="3212989"/>
                <a:ext cx="5092283" cy="646177"/>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4" name="PA-10223">
                <a:extLst>
                  <a:ext uri="{FF2B5EF4-FFF2-40B4-BE49-F238E27FC236}">
                    <a16:creationId xmlns:a16="http://schemas.microsoft.com/office/drawing/2014/main" id="{7565EF1C-5DFA-6944-AD1F-31E2DAEF624A}"/>
                  </a:ext>
                </a:extLst>
              </p:cNvPr>
              <p:cNvSpPr/>
              <p:nvPr>
                <p:custDataLst>
                  <p:tags r:id="rId4"/>
                </p:custDataLst>
              </p:nvPr>
            </p:nvSpPr>
            <p:spPr>
              <a:xfrm>
                <a:off x="3452602" y="3305244"/>
                <a:ext cx="5092281" cy="461665"/>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关键词：创新</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grpSp>
      <p:sp>
        <p:nvSpPr>
          <p:cNvPr id="16" name="PA-10223">
            <a:extLst>
              <a:ext uri="{FF2B5EF4-FFF2-40B4-BE49-F238E27FC236}">
                <a16:creationId xmlns:a16="http://schemas.microsoft.com/office/drawing/2014/main" id="{C5576D4B-CB27-EB48-9175-92C887A6DBCC}"/>
              </a:ext>
            </a:extLst>
          </p:cNvPr>
          <p:cNvSpPr/>
          <p:nvPr>
            <p:custDataLst>
              <p:tags r:id="rId2"/>
            </p:custDataLst>
          </p:nvPr>
        </p:nvSpPr>
        <p:spPr>
          <a:xfrm>
            <a:off x="959195" y="4452040"/>
            <a:ext cx="9681497" cy="1696362"/>
          </a:xfrm>
          <a:prstGeom prst="rect">
            <a:avLst/>
          </a:prstGeom>
        </p:spPr>
        <p:txBody>
          <a:bodyPr wrap="square">
            <a:spAutoFit/>
          </a:bodyPr>
          <a:lstStyle/>
          <a:p>
            <a:pPr algn="ctr">
              <a:lnSpc>
                <a:spcPct val="150000"/>
              </a:lnSpc>
            </a:pPr>
            <a:r>
              <a:rPr lang="zh-CN" altLang="en-US" sz="2400" dirty="0">
                <a:solidFill>
                  <a:srgbClr val="C00000"/>
                </a:solidFill>
                <a:latin typeface="思源黑体 CN Medium" panose="020B0600000000000000" pitchFamily="34" charset="-122"/>
                <a:ea typeface="思源黑体 CN Medium" panose="020B0600000000000000" pitchFamily="34" charset="-122"/>
              </a:rPr>
              <a:t>通过多种形式的教育活动</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进一步调动广大党员干部参与学习教育的积极性和主动性</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增强学习教育的灵活性和实效性。引导党员按“四个合格”要求做合格党员。</a:t>
            </a:r>
          </a:p>
        </p:txBody>
      </p:sp>
      <p:pic>
        <p:nvPicPr>
          <p:cNvPr id="2" name="图片 1">
            <a:extLst>
              <a:ext uri="{FF2B5EF4-FFF2-40B4-BE49-F238E27FC236}">
                <a16:creationId xmlns:a16="http://schemas.microsoft.com/office/drawing/2014/main" id="{B6237712-FCE6-43C5-A3B1-7CB8B93F7A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73191591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B5B561C0-4438-E841-9E10-3577242A783F}"/>
              </a:ext>
            </a:extLst>
          </p:cNvPr>
          <p:cNvSpPr/>
          <p:nvPr>
            <p:custDataLst>
              <p:tags r:id="rId1"/>
            </p:custDataLst>
          </p:nvPr>
        </p:nvSpPr>
        <p:spPr>
          <a:xfrm>
            <a:off x="2550827" y="434555"/>
            <a:ext cx="9428816" cy="584775"/>
          </a:xfrm>
          <a:prstGeom prst="rect">
            <a:avLst/>
          </a:prstGeom>
          <a:noFill/>
        </p:spPr>
        <p:txBody>
          <a:bodyPr wrap="square">
            <a:spAutoFit/>
          </a:bodyPr>
          <a:lstStyle/>
          <a:p>
            <a:r>
              <a:rPr lang="zh-CN" altLang="en-US" sz="3200" dirty="0">
                <a:solidFill>
                  <a:srgbClr val="C00000"/>
                </a:solidFill>
                <a:latin typeface="思源黑体 CN Bold" panose="020B0800000000000000" pitchFamily="34" charset="-122"/>
                <a:ea typeface="思源黑体 CN Bold" panose="020B0800000000000000" pitchFamily="34" charset="-122"/>
              </a:rPr>
              <a:t>下阶段工作思路及措施</a:t>
            </a:r>
          </a:p>
        </p:txBody>
      </p:sp>
      <p:sp>
        <p:nvSpPr>
          <p:cNvPr id="4" name="圆角矩形 3">
            <a:extLst>
              <a:ext uri="{FF2B5EF4-FFF2-40B4-BE49-F238E27FC236}">
                <a16:creationId xmlns:a16="http://schemas.microsoft.com/office/drawing/2014/main" id="{6DA54432-86DF-744C-99A2-867D5A4FD674}"/>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第三章</a:t>
            </a:r>
          </a:p>
        </p:txBody>
      </p:sp>
      <p:sp>
        <p:nvSpPr>
          <p:cNvPr id="7" name="PA-10223">
            <a:extLst>
              <a:ext uri="{FF2B5EF4-FFF2-40B4-BE49-F238E27FC236}">
                <a16:creationId xmlns:a16="http://schemas.microsoft.com/office/drawing/2014/main" id="{202AE448-8E88-DF41-A509-A38AE7C16AA7}"/>
              </a:ext>
            </a:extLst>
          </p:cNvPr>
          <p:cNvSpPr/>
          <p:nvPr>
            <p:custDataLst>
              <p:tags r:id="rId2"/>
            </p:custDataLst>
          </p:nvPr>
        </p:nvSpPr>
        <p:spPr>
          <a:xfrm>
            <a:off x="4912704" y="2934661"/>
            <a:ext cx="6857999" cy="2804357"/>
          </a:xfrm>
          <a:prstGeom prst="rect">
            <a:avLst/>
          </a:prstGeom>
        </p:spPr>
        <p:txBody>
          <a:bodyPr wrap="square">
            <a:spAutoFit/>
          </a:bodyPr>
          <a:lstStyle/>
          <a:p>
            <a:pPr>
              <a:lnSpc>
                <a:spcPct val="150000"/>
              </a:lnSpc>
            </a:pPr>
            <a:r>
              <a:rPr lang="zh-CN" altLang="en-US" sz="2400" dirty="0">
                <a:solidFill>
                  <a:srgbClr val="C00000"/>
                </a:solidFill>
                <a:latin typeface="思源黑体 CN Medium" panose="020B0600000000000000" pitchFamily="34" charset="-122"/>
                <a:ea typeface="思源黑体 CN Medium" panose="020B0600000000000000" pitchFamily="34" charset="-122"/>
              </a:rPr>
              <a:t>紧紧围绕中心、服务大局</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在继续做好</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集善工程’系列助项目的基础上</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全力推进托养服务中心建设</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切实做到“两手抓、两不误、两促进”进一步激发广大党员奋发进取、</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干事创业的精神为</a:t>
            </a:r>
            <a:r>
              <a:rPr lang="en-US" altLang="zh-CN" sz="2400" dirty="0">
                <a:solidFill>
                  <a:srgbClr val="C00000"/>
                </a:solidFill>
                <a:latin typeface="思源黑体 CN Medium" panose="020B0600000000000000" pitchFamily="34" charset="-122"/>
                <a:ea typeface="思源黑体 CN Medium" panose="020B0600000000000000" pitchFamily="34" charset="-122"/>
              </a:rPr>
              <a:t>XXXX</a:t>
            </a:r>
            <a:r>
              <a:rPr lang="zh-CN" altLang="en-US" sz="2400" dirty="0">
                <a:solidFill>
                  <a:srgbClr val="C00000"/>
                </a:solidFill>
                <a:latin typeface="思源黑体 CN Medium" panose="020B0600000000000000" pitchFamily="34" charset="-122"/>
                <a:ea typeface="思源黑体 CN Medium" panose="020B0600000000000000" pitchFamily="34" charset="-122"/>
              </a:rPr>
              <a:t>事业发展提供坚强组织保证。</a:t>
            </a:r>
          </a:p>
        </p:txBody>
      </p:sp>
      <p:grpSp>
        <p:nvGrpSpPr>
          <p:cNvPr id="8" name="组合 7">
            <a:extLst>
              <a:ext uri="{FF2B5EF4-FFF2-40B4-BE49-F238E27FC236}">
                <a16:creationId xmlns:a16="http://schemas.microsoft.com/office/drawing/2014/main" id="{8AF24A03-B80F-0E48-9882-806DDFEDB72C}"/>
              </a:ext>
            </a:extLst>
          </p:cNvPr>
          <p:cNvGrpSpPr/>
          <p:nvPr/>
        </p:nvGrpSpPr>
        <p:grpSpPr>
          <a:xfrm>
            <a:off x="1101521" y="1536256"/>
            <a:ext cx="10221307" cy="923252"/>
            <a:chOff x="3452602" y="3212989"/>
            <a:chExt cx="5092283" cy="646177"/>
          </a:xfrm>
        </p:grpSpPr>
        <p:sp>
          <p:nvSpPr>
            <p:cNvPr id="9" name="圆角矩形 8">
              <a:extLst>
                <a:ext uri="{FF2B5EF4-FFF2-40B4-BE49-F238E27FC236}">
                  <a16:creationId xmlns:a16="http://schemas.microsoft.com/office/drawing/2014/main" id="{A9337CBB-5AC5-734E-8AD9-6ECB9E14F191}"/>
                </a:ext>
              </a:extLst>
            </p:cNvPr>
            <p:cNvSpPr/>
            <p:nvPr/>
          </p:nvSpPr>
          <p:spPr>
            <a:xfrm>
              <a:off x="3452602" y="3212989"/>
              <a:ext cx="5092283" cy="646177"/>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800">
                <a:solidFill>
                  <a:schemeClr val="bg1"/>
                </a:solidFill>
                <a:latin typeface="思源黑体 CN Medium" panose="020B0600000000000000" pitchFamily="34" charset="-122"/>
                <a:ea typeface="思源黑体 CN Medium" panose="020B0600000000000000" pitchFamily="34" charset="-122"/>
              </a:endParaRPr>
            </a:p>
          </p:txBody>
        </p:sp>
        <p:sp>
          <p:nvSpPr>
            <p:cNvPr id="10" name="PA-10223">
              <a:extLst>
                <a:ext uri="{FF2B5EF4-FFF2-40B4-BE49-F238E27FC236}">
                  <a16:creationId xmlns:a16="http://schemas.microsoft.com/office/drawing/2014/main" id="{8F36F36B-2BE4-9146-AB1A-0D63C6D8865F}"/>
                </a:ext>
              </a:extLst>
            </p:cNvPr>
            <p:cNvSpPr/>
            <p:nvPr>
              <p:custDataLst>
                <p:tags r:id="rId3"/>
              </p:custDataLst>
            </p:nvPr>
          </p:nvSpPr>
          <p:spPr>
            <a:xfrm>
              <a:off x="3452602" y="3305244"/>
              <a:ext cx="5092281" cy="452362"/>
            </a:xfrm>
            <a:prstGeom prst="rect">
              <a:avLst/>
            </a:prstGeom>
          </p:spPr>
          <p:txBody>
            <a:bodyPr wrap="square">
              <a:spAutoFit/>
            </a:bodyPr>
            <a:lstStyle/>
            <a:p>
              <a:pPr algn="ctr"/>
              <a:r>
                <a:rPr lang="zh-CN" altLang="en-US" sz="3600" dirty="0">
                  <a:solidFill>
                    <a:schemeClr val="bg1"/>
                  </a:solidFill>
                  <a:latin typeface="思源黑体 CN Medium" panose="020B0600000000000000" pitchFamily="34" charset="-122"/>
                  <a:ea typeface="思源黑体 CN Medium" panose="020B0600000000000000" pitchFamily="34" charset="-122"/>
                </a:rPr>
                <a:t>将党建工作和业务工作同等重视</a:t>
              </a:r>
              <a:r>
                <a:rPr lang="en-US" altLang="zh-CN" sz="3600" dirty="0">
                  <a:solidFill>
                    <a:schemeClr val="bg1"/>
                  </a:solidFill>
                  <a:latin typeface="思源黑体 CN Medium" panose="020B0600000000000000" pitchFamily="34" charset="-122"/>
                  <a:ea typeface="思源黑体 CN Medium" panose="020B0600000000000000" pitchFamily="34" charset="-122"/>
                </a:rPr>
                <a:t>,</a:t>
              </a:r>
              <a:r>
                <a:rPr lang="zh-CN" altLang="en-US" sz="3600" dirty="0">
                  <a:solidFill>
                    <a:schemeClr val="bg1"/>
                  </a:solidFill>
                  <a:latin typeface="思源黑体 CN Medium" panose="020B0600000000000000" pitchFamily="34" charset="-122"/>
                  <a:ea typeface="思源黑体 CN Medium" panose="020B0600000000000000" pitchFamily="34" charset="-122"/>
                </a:rPr>
                <a:t>融合发展</a:t>
              </a:r>
              <a:endParaRPr lang="zh-CN" altLang="en-US" sz="4000" dirty="0">
                <a:solidFill>
                  <a:schemeClr val="bg1"/>
                </a:solidFill>
                <a:latin typeface="思源黑体 CN Medium" panose="020B0600000000000000" pitchFamily="34" charset="-122"/>
                <a:ea typeface="思源黑体 CN Medium" panose="020B0600000000000000" pitchFamily="34" charset="-122"/>
              </a:endParaRPr>
            </a:p>
          </p:txBody>
        </p:sp>
      </p:grpSp>
      <p:pic>
        <p:nvPicPr>
          <p:cNvPr id="5" name="图片 4">
            <a:extLst>
              <a:ext uri="{FF2B5EF4-FFF2-40B4-BE49-F238E27FC236}">
                <a16:creationId xmlns:a16="http://schemas.microsoft.com/office/drawing/2014/main" id="{2EA4FC98-F490-4880-A2E7-A303521ACD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173" y="1118982"/>
            <a:ext cx="6858000" cy="6858000"/>
          </a:xfrm>
          <a:prstGeom prst="rect">
            <a:avLst/>
          </a:prstGeom>
        </p:spPr>
      </p:pic>
      <p:pic>
        <p:nvPicPr>
          <p:cNvPr id="2" name="图片 1">
            <a:extLst>
              <a:ext uri="{FF2B5EF4-FFF2-40B4-BE49-F238E27FC236}">
                <a16:creationId xmlns:a16="http://schemas.microsoft.com/office/drawing/2014/main" id="{E38705B2-7E04-4E3B-9906-3521358514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258766305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a:extLst>
              <a:ext uri="{FF2B5EF4-FFF2-40B4-BE49-F238E27FC236}">
                <a16:creationId xmlns:a16="http://schemas.microsoft.com/office/drawing/2014/main" id="{72CB4D41-6FDE-CA43-9067-3525C43175DD}"/>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结语</a:t>
            </a:r>
          </a:p>
        </p:txBody>
      </p:sp>
      <p:sp>
        <p:nvSpPr>
          <p:cNvPr id="5" name="PA-10223">
            <a:extLst>
              <a:ext uri="{FF2B5EF4-FFF2-40B4-BE49-F238E27FC236}">
                <a16:creationId xmlns:a16="http://schemas.microsoft.com/office/drawing/2014/main" id="{025AC51B-CC2A-9A48-A3E0-5173BAB017B5}"/>
              </a:ext>
            </a:extLst>
          </p:cNvPr>
          <p:cNvSpPr/>
          <p:nvPr>
            <p:custDataLst>
              <p:tags r:id="rId1"/>
            </p:custDataLst>
          </p:nvPr>
        </p:nvSpPr>
        <p:spPr>
          <a:xfrm>
            <a:off x="957072" y="2782969"/>
            <a:ext cx="10277855" cy="2804357"/>
          </a:xfrm>
          <a:prstGeom prst="rect">
            <a:avLst/>
          </a:prstGeom>
        </p:spPr>
        <p:txBody>
          <a:bodyPr wrap="square">
            <a:spAutoFit/>
          </a:bodyPr>
          <a:lstStyle/>
          <a:p>
            <a:pPr algn="ctr">
              <a:lnSpc>
                <a:spcPct val="150000"/>
              </a:lnSpc>
            </a:pPr>
            <a:r>
              <a:rPr lang="zh-CN" altLang="en-US" sz="2400" dirty="0">
                <a:solidFill>
                  <a:srgbClr val="C00000"/>
                </a:solidFill>
                <a:latin typeface="思源黑体 CN Medium" panose="020B0600000000000000" pitchFamily="34" charset="-122"/>
                <a:ea typeface="思源黑体 CN Medium" panose="020B0600000000000000" pitchFamily="34" charset="-122"/>
              </a:rPr>
              <a:t>我们党和国家历史上具有特殊重要意义的一年</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十九大的召开为我们党建工作指明了新的方向</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我们将严格按照十九大的指示</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全面落实各项工作</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坚守理想信念、努力进取</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在政治上严格要求、在业务，上不断求精</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在思想上不断净化</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提升党建工作水平</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切实发挥党的基层组织战斗堡垒作用</a:t>
            </a:r>
            <a:r>
              <a:rPr lang="en-US" altLang="zh-CN" sz="2400" dirty="0">
                <a:solidFill>
                  <a:srgbClr val="C00000"/>
                </a:solidFill>
                <a:latin typeface="思源黑体 CN Medium" panose="020B0600000000000000" pitchFamily="34" charset="-122"/>
                <a:ea typeface="思源黑体 CN Medium" panose="020B0600000000000000" pitchFamily="34" charset="-122"/>
              </a:rPr>
              <a:t>,</a:t>
            </a:r>
            <a:r>
              <a:rPr lang="zh-CN" altLang="en-US" sz="2400" dirty="0">
                <a:solidFill>
                  <a:srgbClr val="C00000"/>
                </a:solidFill>
                <a:latin typeface="思源黑体 CN Medium" panose="020B0600000000000000" pitchFamily="34" charset="-122"/>
                <a:ea typeface="思源黑体 CN Medium" panose="020B0600000000000000" pitchFamily="34" charset="-122"/>
              </a:rPr>
              <a:t>为组织发展提供坚强的政治保障。</a:t>
            </a:r>
          </a:p>
        </p:txBody>
      </p:sp>
      <p:sp>
        <p:nvSpPr>
          <p:cNvPr id="6" name="圆角矩形 5">
            <a:extLst>
              <a:ext uri="{FF2B5EF4-FFF2-40B4-BE49-F238E27FC236}">
                <a16:creationId xmlns:a16="http://schemas.microsoft.com/office/drawing/2014/main" id="{484D81D6-C701-F34E-8946-B36CE7DD968A}"/>
              </a:ext>
            </a:extLst>
          </p:cNvPr>
          <p:cNvSpPr/>
          <p:nvPr/>
        </p:nvSpPr>
        <p:spPr>
          <a:xfrm>
            <a:off x="647859" y="1628132"/>
            <a:ext cx="10896281" cy="4425196"/>
          </a:xfrm>
          <a:prstGeom prst="roundRect">
            <a:avLst>
              <a:gd name="adj" fmla="val 3604"/>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grpSp>
        <p:nvGrpSpPr>
          <p:cNvPr id="7" name="组合 6">
            <a:extLst>
              <a:ext uri="{FF2B5EF4-FFF2-40B4-BE49-F238E27FC236}">
                <a16:creationId xmlns:a16="http://schemas.microsoft.com/office/drawing/2014/main" id="{EBC2CA3F-826C-8442-B3AD-15261C5E401F}"/>
              </a:ext>
            </a:extLst>
          </p:cNvPr>
          <p:cNvGrpSpPr/>
          <p:nvPr/>
        </p:nvGrpSpPr>
        <p:grpSpPr>
          <a:xfrm>
            <a:off x="2918356" y="1305042"/>
            <a:ext cx="6355287" cy="646177"/>
            <a:chOff x="3452602" y="3212989"/>
            <a:chExt cx="5092283" cy="646177"/>
          </a:xfrm>
        </p:grpSpPr>
        <p:sp>
          <p:nvSpPr>
            <p:cNvPr id="8" name="圆角矩形 7">
              <a:extLst>
                <a:ext uri="{FF2B5EF4-FFF2-40B4-BE49-F238E27FC236}">
                  <a16:creationId xmlns:a16="http://schemas.microsoft.com/office/drawing/2014/main" id="{13A58FAE-4C4E-BC4C-BD45-BD878B6F4553}"/>
                </a:ext>
              </a:extLst>
            </p:cNvPr>
            <p:cNvSpPr/>
            <p:nvPr/>
          </p:nvSpPr>
          <p:spPr>
            <a:xfrm>
              <a:off x="3452602" y="3212989"/>
              <a:ext cx="5092283" cy="646177"/>
            </a:xfrm>
            <a:prstGeom prst="roundRect">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Bold" panose="020B0800000000000000" pitchFamily="34" charset="-122"/>
                <a:ea typeface="思源黑体 CN Bold" panose="020B0800000000000000" pitchFamily="34" charset="-122"/>
              </a:endParaRPr>
            </a:p>
          </p:txBody>
        </p:sp>
        <p:sp>
          <p:nvSpPr>
            <p:cNvPr id="9" name="PA-10223">
              <a:extLst>
                <a:ext uri="{FF2B5EF4-FFF2-40B4-BE49-F238E27FC236}">
                  <a16:creationId xmlns:a16="http://schemas.microsoft.com/office/drawing/2014/main" id="{5625C60E-0013-AD41-959C-DC8D5EE18053}"/>
                </a:ext>
              </a:extLst>
            </p:cNvPr>
            <p:cNvSpPr/>
            <p:nvPr>
              <p:custDataLst>
                <p:tags r:id="rId2"/>
              </p:custDataLst>
            </p:nvPr>
          </p:nvSpPr>
          <p:spPr>
            <a:xfrm>
              <a:off x="3452602" y="3305244"/>
              <a:ext cx="5092281" cy="461665"/>
            </a:xfrm>
            <a:prstGeom prst="rect">
              <a:avLst/>
            </a:prstGeom>
          </p:spPr>
          <p:txBody>
            <a:bodyPr wrap="square">
              <a:spAutoFit/>
            </a:bodyP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不忘初心 牢记使命</a:t>
              </a:r>
              <a:endParaRPr lang="zh-CN" altLang="en-US" sz="2800" dirty="0">
                <a:solidFill>
                  <a:schemeClr val="bg1"/>
                </a:solidFill>
                <a:latin typeface="思源黑体 CN Bold" panose="020B0800000000000000" pitchFamily="34" charset="-122"/>
                <a:ea typeface="思源黑体 CN Bold" panose="020B0800000000000000" pitchFamily="34" charset="-122"/>
              </a:endParaRPr>
            </a:p>
          </p:txBody>
        </p:sp>
      </p:grpSp>
      <p:pic>
        <p:nvPicPr>
          <p:cNvPr id="12" name="图片 11">
            <a:extLst>
              <a:ext uri="{FF2B5EF4-FFF2-40B4-BE49-F238E27FC236}">
                <a16:creationId xmlns:a16="http://schemas.microsoft.com/office/drawing/2014/main" id="{3A22FF98-854A-4C43-AC49-9FAE994842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0383" y="2159181"/>
            <a:ext cx="7571232" cy="600777"/>
          </a:xfrm>
          <a:prstGeom prst="rect">
            <a:avLst/>
          </a:prstGeom>
        </p:spPr>
      </p:pic>
      <p:pic>
        <p:nvPicPr>
          <p:cNvPr id="2" name="图片 1">
            <a:extLst>
              <a:ext uri="{FF2B5EF4-FFF2-40B4-BE49-F238E27FC236}">
                <a16:creationId xmlns:a16="http://schemas.microsoft.com/office/drawing/2014/main" id="{3FC91DD6-9A51-4312-81F6-22FAD8190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88983860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D78A8CEE-1D90-0449-8C86-0B57472141CC}"/>
              </a:ext>
            </a:extLst>
          </p:cNvPr>
          <p:cNvSpPr/>
          <p:nvPr>
            <p:custDataLst>
              <p:tags r:id="rId1"/>
            </p:custDataLst>
          </p:nvPr>
        </p:nvSpPr>
        <p:spPr>
          <a:xfrm>
            <a:off x="1381592" y="2767280"/>
            <a:ext cx="9428816" cy="1323439"/>
          </a:xfrm>
          <a:prstGeom prst="rect">
            <a:avLst/>
          </a:prstGeom>
          <a:noFill/>
        </p:spPr>
        <p:txBody>
          <a:bodyPr wrap="square">
            <a:spAutoFit/>
          </a:bodyPr>
          <a:lstStyle/>
          <a:p>
            <a:pPr algn="ctr"/>
            <a:r>
              <a:rPr lang="zh-CN" altLang="en-US" sz="8000" b="1" dirty="0">
                <a:solidFill>
                  <a:srgbClr val="C00000"/>
                </a:solidFill>
                <a:latin typeface="思源黑体 CN Bold" panose="020B0800000000000000" pitchFamily="34" charset="-122"/>
                <a:ea typeface="思源黑体 CN Bold" panose="020B0800000000000000" pitchFamily="34" charset="-122"/>
              </a:rPr>
              <a:t>谢谢您的观看</a:t>
            </a:r>
          </a:p>
        </p:txBody>
      </p:sp>
      <p:grpSp>
        <p:nvGrpSpPr>
          <p:cNvPr id="7" name="组合 6">
            <a:extLst>
              <a:ext uri="{FF2B5EF4-FFF2-40B4-BE49-F238E27FC236}">
                <a16:creationId xmlns:a16="http://schemas.microsoft.com/office/drawing/2014/main" id="{E774C3EE-07F6-E54F-A70F-9304A7AB951B}"/>
              </a:ext>
            </a:extLst>
          </p:cNvPr>
          <p:cNvGrpSpPr/>
          <p:nvPr/>
        </p:nvGrpSpPr>
        <p:grpSpPr>
          <a:xfrm>
            <a:off x="1409120" y="2136214"/>
            <a:ext cx="9373760" cy="523220"/>
            <a:chOff x="1409120" y="1474495"/>
            <a:chExt cx="9373760" cy="523220"/>
          </a:xfrm>
        </p:grpSpPr>
        <p:sp>
          <p:nvSpPr>
            <p:cNvPr id="8" name="PA-10223">
              <a:extLst>
                <a:ext uri="{FF2B5EF4-FFF2-40B4-BE49-F238E27FC236}">
                  <a16:creationId xmlns:a16="http://schemas.microsoft.com/office/drawing/2014/main" id="{E683C0F7-8E8B-FA4F-B2E4-428517DDCA01}"/>
                </a:ext>
              </a:extLst>
            </p:cNvPr>
            <p:cNvSpPr/>
            <p:nvPr>
              <p:custDataLst>
                <p:tags r:id="rId2"/>
              </p:custDataLst>
            </p:nvPr>
          </p:nvSpPr>
          <p:spPr>
            <a:xfrm>
              <a:off x="1409120" y="1474495"/>
              <a:ext cx="9373760" cy="523220"/>
            </a:xfrm>
            <a:prstGeom prst="rect">
              <a:avLst/>
            </a:prstGeom>
          </p:spPr>
          <p:txBody>
            <a:bodyPr wrap="square">
              <a:spAutoFit/>
            </a:bodyPr>
            <a:lstStyle/>
            <a:p>
              <a:pPr algn="ctr"/>
              <a:r>
                <a:rPr lang="zh-CN" altLang="en-US" sz="2800" dirty="0">
                  <a:solidFill>
                    <a:srgbClr val="C00000"/>
                  </a:solidFill>
                  <a:latin typeface="思源黑体 CN Bold" panose="020B0800000000000000" pitchFamily="34" charset="-122"/>
                  <a:ea typeface="思源黑体 CN Bold" panose="020B0800000000000000" pitchFamily="34" charset="-122"/>
                </a:rPr>
                <a:t>基层党委党支部</a:t>
              </a:r>
              <a:endParaRPr lang="zh-CN" altLang="en-US" sz="3200" dirty="0">
                <a:solidFill>
                  <a:srgbClr val="C00000"/>
                </a:solidFill>
                <a:latin typeface="思源黑体 CN Bold" panose="020B0800000000000000" pitchFamily="34" charset="-122"/>
                <a:ea typeface="思源黑体 CN Bold" panose="020B0800000000000000" pitchFamily="34" charset="-122"/>
              </a:endParaRPr>
            </a:p>
          </p:txBody>
        </p:sp>
        <p:cxnSp>
          <p:nvCxnSpPr>
            <p:cNvPr id="9" name="直线连接符 8">
              <a:extLst>
                <a:ext uri="{FF2B5EF4-FFF2-40B4-BE49-F238E27FC236}">
                  <a16:creationId xmlns:a16="http://schemas.microsoft.com/office/drawing/2014/main" id="{DFA488DE-CD80-B74E-B58B-902D29C2C23A}"/>
                </a:ext>
              </a:extLst>
            </p:cNvPr>
            <p:cNvCxnSpPr/>
            <p:nvPr/>
          </p:nvCxnSpPr>
          <p:spPr>
            <a:xfrm flipH="1">
              <a:off x="2773180" y="1782435"/>
              <a:ext cx="178383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线连接符 9">
              <a:extLst>
                <a:ext uri="{FF2B5EF4-FFF2-40B4-BE49-F238E27FC236}">
                  <a16:creationId xmlns:a16="http://schemas.microsoft.com/office/drawing/2014/main" id="{F22AED39-45FB-9640-8561-44938A8AB604}"/>
                </a:ext>
              </a:extLst>
            </p:cNvPr>
            <p:cNvCxnSpPr/>
            <p:nvPr/>
          </p:nvCxnSpPr>
          <p:spPr>
            <a:xfrm flipH="1">
              <a:off x="7580026" y="1782435"/>
              <a:ext cx="178383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 name="图片 10">
            <a:extLst>
              <a:ext uri="{FF2B5EF4-FFF2-40B4-BE49-F238E27FC236}">
                <a16:creationId xmlns:a16="http://schemas.microsoft.com/office/drawing/2014/main" id="{73D9026E-B91A-1B43-901E-257FFACA7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9543" y="699222"/>
            <a:ext cx="1592913" cy="1340870"/>
          </a:xfrm>
          <a:prstGeom prst="rect">
            <a:avLst/>
          </a:prstGeom>
        </p:spPr>
      </p:pic>
      <p:sp>
        <p:nvSpPr>
          <p:cNvPr id="12" name="文本框 11">
            <a:extLst>
              <a:ext uri="{FF2B5EF4-FFF2-40B4-BE49-F238E27FC236}">
                <a16:creationId xmlns:a16="http://schemas.microsoft.com/office/drawing/2014/main" id="{FC17DC96-5F56-4C2A-B033-716F2697A1B8}"/>
              </a:ext>
            </a:extLst>
          </p:cNvPr>
          <p:cNvSpPr txBox="1"/>
          <p:nvPr/>
        </p:nvSpPr>
        <p:spPr>
          <a:xfrm>
            <a:off x="5299543" y="4441621"/>
            <a:ext cx="2194616" cy="369332"/>
          </a:xfrm>
          <a:prstGeom prst="rect">
            <a:avLst/>
          </a:prstGeom>
          <a:noFill/>
        </p:spPr>
        <p:txBody>
          <a:bodyPr wrap="square" rtlCol="0">
            <a:spAutoFit/>
          </a:bodyPr>
          <a:lstStyle/>
          <a:p>
            <a:r>
              <a:rPr lang="zh-CN" altLang="en-US" dirty="0">
                <a:solidFill>
                  <a:srgbClr val="C00000"/>
                </a:solidFill>
                <a:latin typeface="思源黑体 CN Medium" panose="020B0600000000000000" pitchFamily="34" charset="-122"/>
                <a:ea typeface="思源黑体 CN Medium" panose="020B0600000000000000" pitchFamily="34" charset="-122"/>
              </a:rPr>
              <a:t>汇报人：</a:t>
            </a:r>
            <a:r>
              <a:rPr lang="en-US" altLang="zh-CN" dirty="0">
                <a:solidFill>
                  <a:srgbClr val="C00000"/>
                </a:solidFill>
                <a:latin typeface="思源黑体 CN Medium" panose="020B0600000000000000" pitchFamily="34" charset="-122"/>
                <a:ea typeface="思源黑体 CN Medium" panose="020B0600000000000000" pitchFamily="34" charset="-122"/>
              </a:rPr>
              <a:t>XXXXX         </a:t>
            </a:r>
            <a:endParaRPr lang="zh-CN" altLang="en-US" dirty="0">
              <a:solidFill>
                <a:srgbClr val="C00000"/>
              </a:solidFill>
              <a:latin typeface="思源黑体 CN Medium" panose="020B0600000000000000" pitchFamily="34" charset="-122"/>
              <a:ea typeface="思源黑体 CN Medium" panose="020B0600000000000000" pitchFamily="34" charset="-122"/>
            </a:endParaRPr>
          </a:p>
        </p:txBody>
      </p:sp>
      <p:pic>
        <p:nvPicPr>
          <p:cNvPr id="2" name="图片 1">
            <a:extLst>
              <a:ext uri="{FF2B5EF4-FFF2-40B4-BE49-F238E27FC236}">
                <a16:creationId xmlns:a16="http://schemas.microsoft.com/office/drawing/2014/main" id="{E5B1F93B-364D-454B-B4B7-13527198B9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60" y="63592"/>
            <a:ext cx="3193774" cy="556118"/>
          </a:xfrm>
          <a:prstGeom prst="rect">
            <a:avLst/>
          </a:prstGeom>
        </p:spPr>
      </p:pic>
    </p:spTree>
    <p:extLst>
      <p:ext uri="{BB962C8B-B14F-4D97-AF65-F5344CB8AC3E}">
        <p14:creationId xmlns:p14="http://schemas.microsoft.com/office/powerpoint/2010/main" val="231273506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344F73C-D2B7-5C4B-90BC-5E7876302C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108527" cy="6858000"/>
          </a:xfrm>
          <a:prstGeom prst="rect">
            <a:avLst/>
          </a:prstGeom>
        </p:spPr>
      </p:pic>
      <p:pic>
        <p:nvPicPr>
          <p:cNvPr id="5" name="图片 4">
            <a:extLst>
              <a:ext uri="{FF2B5EF4-FFF2-40B4-BE49-F238E27FC236}">
                <a16:creationId xmlns:a16="http://schemas.microsoft.com/office/drawing/2014/main" id="{6E42E157-9020-7747-B65B-ED7855547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1287" y="420624"/>
            <a:ext cx="2006600" cy="1689100"/>
          </a:xfrm>
          <a:prstGeom prst="rect">
            <a:avLst/>
          </a:prstGeom>
        </p:spPr>
      </p:pic>
      <p:sp>
        <p:nvSpPr>
          <p:cNvPr id="6" name="PA-10223">
            <a:extLst>
              <a:ext uri="{FF2B5EF4-FFF2-40B4-BE49-F238E27FC236}">
                <a16:creationId xmlns:a16="http://schemas.microsoft.com/office/drawing/2014/main" id="{C134179E-1020-1C40-A9D7-B6ED2657B5EB}"/>
              </a:ext>
            </a:extLst>
          </p:cNvPr>
          <p:cNvSpPr/>
          <p:nvPr>
            <p:custDataLst>
              <p:tags r:id="rId1"/>
            </p:custDataLst>
          </p:nvPr>
        </p:nvSpPr>
        <p:spPr>
          <a:xfrm>
            <a:off x="5257887" y="1118252"/>
            <a:ext cx="3764194" cy="707886"/>
          </a:xfrm>
          <a:prstGeom prst="rect">
            <a:avLst/>
          </a:prstGeom>
        </p:spPr>
        <p:txBody>
          <a:bodyPr wrap="square">
            <a:spAutoFit/>
          </a:bodyPr>
          <a:lstStyle/>
          <a:p>
            <a:r>
              <a:rPr lang="zh-CN" altLang="en-US" sz="4000" dirty="0">
                <a:solidFill>
                  <a:srgbClr val="C00000"/>
                </a:solidFill>
                <a:latin typeface="思源黑体 CN Bold" panose="020B0800000000000000" pitchFamily="34" charset="-122"/>
                <a:ea typeface="思源黑体 CN Bold" panose="020B0800000000000000" pitchFamily="34" charset="-122"/>
              </a:rPr>
              <a:t>目 录</a:t>
            </a:r>
          </a:p>
        </p:txBody>
      </p:sp>
      <p:cxnSp>
        <p:nvCxnSpPr>
          <p:cNvPr id="7" name="直线连接符 6">
            <a:extLst>
              <a:ext uri="{FF2B5EF4-FFF2-40B4-BE49-F238E27FC236}">
                <a16:creationId xmlns:a16="http://schemas.microsoft.com/office/drawing/2014/main" id="{C40258DD-0D44-6941-90FD-C342E0EB71A0}"/>
              </a:ext>
            </a:extLst>
          </p:cNvPr>
          <p:cNvCxnSpPr>
            <a:cxnSpLocks/>
          </p:cNvCxnSpPr>
          <p:nvPr/>
        </p:nvCxnSpPr>
        <p:spPr>
          <a:xfrm>
            <a:off x="5257887" y="2109724"/>
            <a:ext cx="7909473" cy="0"/>
          </a:xfrm>
          <a:prstGeom prst="line">
            <a:avLst/>
          </a:prstGeom>
          <a:ln>
            <a:solidFill>
              <a:srgbClr val="C0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76DE1B08-BF84-8A4D-BF2F-0486A74E032B}"/>
              </a:ext>
            </a:extLst>
          </p:cNvPr>
          <p:cNvGrpSpPr/>
          <p:nvPr/>
        </p:nvGrpSpPr>
        <p:grpSpPr>
          <a:xfrm>
            <a:off x="4108527" y="2735962"/>
            <a:ext cx="7301683" cy="693038"/>
            <a:chOff x="3477652" y="1357700"/>
            <a:chExt cx="7301683" cy="693038"/>
          </a:xfrm>
        </p:grpSpPr>
        <p:sp>
          <p:nvSpPr>
            <p:cNvPr id="9" name="圆角矩形 8">
              <a:extLst>
                <a:ext uri="{FF2B5EF4-FFF2-40B4-BE49-F238E27FC236}">
                  <a16:creationId xmlns:a16="http://schemas.microsoft.com/office/drawing/2014/main" id="{3F4D68A7-C5FD-014F-B902-8993383ED7E4}"/>
                </a:ext>
              </a:extLst>
            </p:cNvPr>
            <p:cNvSpPr/>
            <p:nvPr/>
          </p:nvSpPr>
          <p:spPr>
            <a:xfrm>
              <a:off x="5810946" y="1357700"/>
              <a:ext cx="4968389" cy="693038"/>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C00000"/>
                  </a:solidFill>
                  <a:latin typeface="思源黑体 CN Bold" panose="020B0800000000000000" pitchFamily="34" charset="-122"/>
                  <a:ea typeface="思源黑体 CN Bold" panose="020B0800000000000000" pitchFamily="34" charset="-122"/>
                </a:rPr>
                <a:t>2019</a:t>
              </a:r>
              <a:r>
                <a:rPr lang="zh-CN" altLang="en-US" sz="2400"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10" name="圆角矩形 9">
              <a:extLst>
                <a:ext uri="{FF2B5EF4-FFF2-40B4-BE49-F238E27FC236}">
                  <a16:creationId xmlns:a16="http://schemas.microsoft.com/office/drawing/2014/main" id="{E408959C-159C-3543-BD84-13D5C35B0A95}"/>
                </a:ext>
              </a:extLst>
            </p:cNvPr>
            <p:cNvSpPr/>
            <p:nvPr/>
          </p:nvSpPr>
          <p:spPr>
            <a:xfrm>
              <a:off x="3477652" y="1357700"/>
              <a:ext cx="2063471" cy="693038"/>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grpSp>
      <p:grpSp>
        <p:nvGrpSpPr>
          <p:cNvPr id="11" name="组合 10">
            <a:extLst>
              <a:ext uri="{FF2B5EF4-FFF2-40B4-BE49-F238E27FC236}">
                <a16:creationId xmlns:a16="http://schemas.microsoft.com/office/drawing/2014/main" id="{FAC2F81A-FACC-6846-91CD-F0C206718AEA}"/>
              </a:ext>
            </a:extLst>
          </p:cNvPr>
          <p:cNvGrpSpPr/>
          <p:nvPr/>
        </p:nvGrpSpPr>
        <p:grpSpPr>
          <a:xfrm>
            <a:off x="4096335" y="3789490"/>
            <a:ext cx="7301683" cy="693038"/>
            <a:chOff x="3477652" y="1357700"/>
            <a:chExt cx="7301683" cy="693038"/>
          </a:xfrm>
        </p:grpSpPr>
        <p:sp>
          <p:nvSpPr>
            <p:cNvPr id="12" name="圆角矩形 11">
              <a:extLst>
                <a:ext uri="{FF2B5EF4-FFF2-40B4-BE49-F238E27FC236}">
                  <a16:creationId xmlns:a16="http://schemas.microsoft.com/office/drawing/2014/main" id="{300CF6DB-BAD1-6744-B88C-10A85D5D0C2D}"/>
                </a:ext>
              </a:extLst>
            </p:cNvPr>
            <p:cNvSpPr/>
            <p:nvPr/>
          </p:nvSpPr>
          <p:spPr>
            <a:xfrm>
              <a:off x="5810946" y="1357700"/>
              <a:ext cx="4968389" cy="693038"/>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C00000"/>
                  </a:solidFill>
                  <a:latin typeface="思源黑体 CN Bold" panose="020B0800000000000000" pitchFamily="34" charset="-122"/>
                  <a:ea typeface="思源黑体 CN Bold" panose="020B0800000000000000" pitchFamily="34" charset="-122"/>
                </a:rPr>
                <a:t>存在的问题及形势分析</a:t>
              </a:r>
            </a:p>
          </p:txBody>
        </p:sp>
        <p:sp>
          <p:nvSpPr>
            <p:cNvPr id="13" name="圆角矩形 12">
              <a:extLst>
                <a:ext uri="{FF2B5EF4-FFF2-40B4-BE49-F238E27FC236}">
                  <a16:creationId xmlns:a16="http://schemas.microsoft.com/office/drawing/2014/main" id="{085FC796-E906-1948-A758-23579970DD87}"/>
                </a:ext>
              </a:extLst>
            </p:cNvPr>
            <p:cNvSpPr/>
            <p:nvPr/>
          </p:nvSpPr>
          <p:spPr>
            <a:xfrm>
              <a:off x="3477652" y="1357700"/>
              <a:ext cx="2063471" cy="693038"/>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第二章</a:t>
              </a:r>
            </a:p>
          </p:txBody>
        </p:sp>
      </p:grpSp>
      <p:grpSp>
        <p:nvGrpSpPr>
          <p:cNvPr id="14" name="组合 13">
            <a:extLst>
              <a:ext uri="{FF2B5EF4-FFF2-40B4-BE49-F238E27FC236}">
                <a16:creationId xmlns:a16="http://schemas.microsoft.com/office/drawing/2014/main" id="{E7DCBBF8-5A5C-8F46-89CA-3BD68DF225D1}"/>
              </a:ext>
            </a:extLst>
          </p:cNvPr>
          <p:cNvGrpSpPr/>
          <p:nvPr/>
        </p:nvGrpSpPr>
        <p:grpSpPr>
          <a:xfrm>
            <a:off x="4096335" y="4843018"/>
            <a:ext cx="7301683" cy="693038"/>
            <a:chOff x="3477652" y="1357700"/>
            <a:chExt cx="7301683" cy="693038"/>
          </a:xfrm>
        </p:grpSpPr>
        <p:sp>
          <p:nvSpPr>
            <p:cNvPr id="15" name="圆角矩形 14">
              <a:extLst>
                <a:ext uri="{FF2B5EF4-FFF2-40B4-BE49-F238E27FC236}">
                  <a16:creationId xmlns:a16="http://schemas.microsoft.com/office/drawing/2014/main" id="{CFDCD66D-94C3-4040-B85E-537DB295D582}"/>
                </a:ext>
              </a:extLst>
            </p:cNvPr>
            <p:cNvSpPr/>
            <p:nvPr/>
          </p:nvSpPr>
          <p:spPr>
            <a:xfrm>
              <a:off x="5810946" y="1357700"/>
              <a:ext cx="4968389" cy="693038"/>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C00000"/>
                  </a:solidFill>
                  <a:latin typeface="思源黑体 CN Bold" panose="020B0800000000000000" pitchFamily="34" charset="-122"/>
                  <a:ea typeface="思源黑体 CN Bold" panose="020B0800000000000000" pitchFamily="34" charset="-122"/>
                </a:rPr>
                <a:t>下阶段工作思路及措施</a:t>
              </a:r>
            </a:p>
          </p:txBody>
        </p:sp>
        <p:sp>
          <p:nvSpPr>
            <p:cNvPr id="16" name="圆角矩形 15">
              <a:extLst>
                <a:ext uri="{FF2B5EF4-FFF2-40B4-BE49-F238E27FC236}">
                  <a16:creationId xmlns:a16="http://schemas.microsoft.com/office/drawing/2014/main" id="{7799E10C-15CC-4B43-809E-2F0730E14CFD}"/>
                </a:ext>
              </a:extLst>
            </p:cNvPr>
            <p:cNvSpPr/>
            <p:nvPr/>
          </p:nvSpPr>
          <p:spPr>
            <a:xfrm>
              <a:off x="3477652" y="1357700"/>
              <a:ext cx="2063471" cy="693038"/>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第三章</a:t>
              </a:r>
            </a:p>
          </p:txBody>
        </p:sp>
      </p:grpSp>
      <p:pic>
        <p:nvPicPr>
          <p:cNvPr id="2" name="图片 1">
            <a:extLst>
              <a:ext uri="{FF2B5EF4-FFF2-40B4-BE49-F238E27FC236}">
                <a16:creationId xmlns:a16="http://schemas.microsoft.com/office/drawing/2014/main" id="{8FC315D6-AB20-42D8-B1D8-1C5E5740E7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263413511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1+#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E8A15A7B-D5A7-9F45-A802-5963C334197C}"/>
              </a:ext>
            </a:extLst>
          </p:cNvPr>
          <p:cNvSpPr/>
          <p:nvPr>
            <p:custDataLst>
              <p:tags r:id="rId1"/>
            </p:custDataLst>
          </p:nvPr>
        </p:nvSpPr>
        <p:spPr>
          <a:xfrm>
            <a:off x="2614118" y="2781902"/>
            <a:ext cx="9428816" cy="1107996"/>
          </a:xfrm>
          <a:prstGeom prst="rect">
            <a:avLst/>
          </a:prstGeom>
          <a:noFill/>
        </p:spPr>
        <p:txBody>
          <a:bodyPr wrap="square">
            <a:spAutoFit/>
          </a:bodyPr>
          <a:lstStyle/>
          <a:p>
            <a:r>
              <a:rPr lang="en-US" altLang="zh-CN" sz="6600" b="1" dirty="0">
                <a:solidFill>
                  <a:srgbClr val="C00000"/>
                </a:solidFill>
                <a:latin typeface="思源黑体 CN Bold" panose="020B0800000000000000" pitchFamily="34" charset="-122"/>
                <a:ea typeface="思源黑体 CN Bold" panose="020B0800000000000000" pitchFamily="34" charset="-122"/>
              </a:rPr>
              <a:t>2019</a:t>
            </a:r>
            <a:r>
              <a:rPr lang="zh-CN" altLang="en-US" sz="6600" b="1" dirty="0">
                <a:solidFill>
                  <a:srgbClr val="C00000"/>
                </a:solidFill>
                <a:latin typeface="思源黑体 CN Bold" panose="020B0800000000000000" pitchFamily="34" charset="-122"/>
                <a:ea typeface="思源黑体 CN Bold" panose="020B0800000000000000" pitchFamily="34" charset="-122"/>
              </a:rPr>
              <a:t>工作开展情况</a:t>
            </a:r>
          </a:p>
        </p:txBody>
      </p:sp>
      <p:pic>
        <p:nvPicPr>
          <p:cNvPr id="6" name="图片 5">
            <a:extLst>
              <a:ext uri="{FF2B5EF4-FFF2-40B4-BE49-F238E27FC236}">
                <a16:creationId xmlns:a16="http://schemas.microsoft.com/office/drawing/2014/main" id="{42D8213D-CADB-44D7-B04E-EF969B870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2" y="43667"/>
            <a:ext cx="3193774" cy="556118"/>
          </a:xfrm>
          <a:prstGeom prst="rect">
            <a:avLst/>
          </a:prstGeom>
        </p:spPr>
      </p:pic>
    </p:spTree>
    <p:extLst>
      <p:ext uri="{BB962C8B-B14F-4D97-AF65-F5344CB8AC3E}">
        <p14:creationId xmlns:p14="http://schemas.microsoft.com/office/powerpoint/2010/main" val="316092256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678A7E32-0C1B-7F44-958F-E3B8FF387157}"/>
              </a:ext>
            </a:extLst>
          </p:cNvPr>
          <p:cNvSpPr/>
          <p:nvPr>
            <p:custDataLst>
              <p:tags r:id="rId1"/>
            </p:custDataLst>
          </p:nvPr>
        </p:nvSpPr>
        <p:spPr>
          <a:xfrm>
            <a:off x="2550827" y="434555"/>
            <a:ext cx="9428816" cy="584775"/>
          </a:xfrm>
          <a:prstGeom prst="rect">
            <a:avLst/>
          </a:prstGeom>
          <a:noFill/>
        </p:spPr>
        <p:txBody>
          <a:bodyPr wrap="square">
            <a:spAutoFit/>
          </a:bodyPr>
          <a:lstStyle/>
          <a:p>
            <a:r>
              <a:rPr lang="en-US" altLang="zh-CN" sz="3200" b="1" dirty="0">
                <a:solidFill>
                  <a:srgbClr val="C00000"/>
                </a:solidFill>
                <a:latin typeface="思源黑体 CN Bold" panose="020B0800000000000000" pitchFamily="34" charset="-122"/>
                <a:ea typeface="思源黑体 CN Bold" panose="020B0800000000000000" pitchFamily="34" charset="-122"/>
              </a:rPr>
              <a:t>2019</a:t>
            </a:r>
            <a:r>
              <a:rPr lang="zh-CN" altLang="en-US" sz="3200" b="1"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4" name="圆角矩形 3">
            <a:extLst>
              <a:ext uri="{FF2B5EF4-FFF2-40B4-BE49-F238E27FC236}">
                <a16:creationId xmlns:a16="http://schemas.microsoft.com/office/drawing/2014/main" id="{9E199D89-5B4F-5544-8275-104F01CB68A7}"/>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sp>
        <p:nvSpPr>
          <p:cNvPr id="22" name="PA-10223">
            <a:extLst>
              <a:ext uri="{FF2B5EF4-FFF2-40B4-BE49-F238E27FC236}">
                <a16:creationId xmlns:a16="http://schemas.microsoft.com/office/drawing/2014/main" id="{1B0CA92B-783A-3D4B-B320-1C62CD1FD1EE}"/>
              </a:ext>
            </a:extLst>
          </p:cNvPr>
          <p:cNvSpPr/>
          <p:nvPr>
            <p:custDataLst>
              <p:tags r:id="rId2"/>
            </p:custDataLst>
          </p:nvPr>
        </p:nvSpPr>
        <p:spPr>
          <a:xfrm>
            <a:off x="2093627" y="4908078"/>
            <a:ext cx="8129665" cy="792396"/>
          </a:xfrm>
          <a:prstGeom prst="rect">
            <a:avLst/>
          </a:prstGeom>
        </p:spPr>
        <p:txBody>
          <a:bodyPr wrap="square">
            <a:spAutoFit/>
          </a:bodyPr>
          <a:lstStyle/>
          <a:p>
            <a:pPr algn="ct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本单位共有职工</a:t>
            </a:r>
            <a:r>
              <a:rPr lang="en-US" altLang="zh-CN" sz="1600" dirty="0">
                <a:solidFill>
                  <a:srgbClr val="C00000"/>
                </a:solidFill>
                <a:latin typeface="思源黑体 CN Medium" panose="020B0600000000000000" pitchFamily="34" charset="-122"/>
                <a:ea typeface="思源黑体 CN Medium" panose="020B0600000000000000" pitchFamily="34" charset="-122"/>
              </a:rPr>
              <a:t>XXX</a:t>
            </a:r>
            <a:r>
              <a:rPr lang="zh-CN" altLang="en-US" sz="1600" dirty="0">
                <a:solidFill>
                  <a:srgbClr val="C00000"/>
                </a:solidFill>
                <a:latin typeface="思源黑体 CN Medium" panose="020B0600000000000000" pitchFamily="34" charset="-122"/>
                <a:ea typeface="思源黑体 CN Medium" panose="020B0600000000000000" pitchFamily="34" charset="-122"/>
              </a:rPr>
              <a:t>人</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其中党员</a:t>
            </a:r>
            <a:r>
              <a:rPr lang="en-US" altLang="zh-CN" sz="1600" dirty="0">
                <a:solidFill>
                  <a:srgbClr val="C00000"/>
                </a:solidFill>
                <a:latin typeface="思源黑体 CN Medium" panose="020B0600000000000000" pitchFamily="34" charset="-122"/>
                <a:ea typeface="思源黑体 CN Medium" panose="020B0600000000000000" pitchFamily="34" charset="-122"/>
              </a:rPr>
              <a:t>XX</a:t>
            </a:r>
            <a:r>
              <a:rPr lang="zh-CN" altLang="en-US" sz="1600" dirty="0">
                <a:solidFill>
                  <a:srgbClr val="C00000"/>
                </a:solidFill>
                <a:latin typeface="思源黑体 CN Medium" panose="020B0600000000000000" pitchFamily="34" charset="-122"/>
                <a:ea typeface="思源黑体 CN Medium" panose="020B0600000000000000" pitchFamily="34" charset="-122"/>
              </a:rPr>
              <a:t>人</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入党积极分子</a:t>
            </a:r>
            <a:r>
              <a:rPr lang="en-US" altLang="zh-CN" sz="1600" dirty="0">
                <a:solidFill>
                  <a:srgbClr val="C00000"/>
                </a:solidFill>
                <a:latin typeface="思源黑体 CN Medium" panose="020B0600000000000000" pitchFamily="34" charset="-122"/>
                <a:ea typeface="思源黑体 CN Medium" panose="020B0600000000000000" pitchFamily="34" charset="-122"/>
              </a:rPr>
              <a:t>X</a:t>
            </a:r>
            <a:r>
              <a:rPr lang="zh-CN" altLang="en-US" sz="1600" dirty="0">
                <a:solidFill>
                  <a:srgbClr val="C00000"/>
                </a:solidFill>
                <a:latin typeface="思源黑体 CN Medium" panose="020B0600000000000000" pitchFamily="34" charset="-122"/>
                <a:ea typeface="思源黑体 CN Medium" panose="020B0600000000000000" pitchFamily="34" charset="-122"/>
              </a:rPr>
              <a:t>人</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预备党员</a:t>
            </a:r>
            <a:r>
              <a:rPr lang="en-US" altLang="zh-CN" sz="1600" dirty="0">
                <a:solidFill>
                  <a:srgbClr val="C00000"/>
                </a:solidFill>
                <a:latin typeface="思源黑体 CN Medium" panose="020B0600000000000000" pitchFamily="34" charset="-122"/>
                <a:ea typeface="思源黑体 CN Medium" panose="020B0600000000000000" pitchFamily="34" charset="-122"/>
              </a:rPr>
              <a:t>X</a:t>
            </a:r>
            <a:r>
              <a:rPr lang="zh-CN" altLang="en-US" sz="1600" dirty="0">
                <a:solidFill>
                  <a:srgbClr val="C00000"/>
                </a:solidFill>
                <a:latin typeface="思源黑体 CN Medium" panose="020B0600000000000000" pitchFamily="34" charset="-122"/>
                <a:ea typeface="思源黑体 CN Medium" panose="020B0600000000000000" pitchFamily="34" charset="-122"/>
              </a:rPr>
              <a:t>人，新入党同志</a:t>
            </a:r>
            <a:endParaRPr lang="en-US" altLang="zh-CN" sz="1600" dirty="0">
              <a:solidFill>
                <a:srgbClr val="C00000"/>
              </a:solidFill>
              <a:latin typeface="思源黑体 CN Medium" panose="020B0600000000000000" pitchFamily="34" charset="-122"/>
              <a:ea typeface="思源黑体 CN Medium" panose="020B0600000000000000" pitchFamily="34" charset="-122"/>
            </a:endParaRPr>
          </a:p>
          <a:p>
            <a:pPr algn="ctr">
              <a:lnSpc>
                <a:spcPct val="150000"/>
              </a:lnSpc>
            </a:pPr>
            <a:r>
              <a:rPr lang="en-US" altLang="zh-CN" sz="1600" dirty="0">
                <a:solidFill>
                  <a:srgbClr val="C00000"/>
                </a:solidFill>
                <a:latin typeface="思源黑体 CN Medium" panose="020B0600000000000000" pitchFamily="34" charset="-122"/>
                <a:ea typeface="思源黑体 CN Medium" panose="020B0600000000000000" pitchFamily="34" charset="-122"/>
              </a:rPr>
              <a:t>X</a:t>
            </a:r>
            <a:r>
              <a:rPr lang="zh-CN" altLang="en-US" sz="1600" dirty="0">
                <a:solidFill>
                  <a:srgbClr val="C00000"/>
                </a:solidFill>
                <a:latin typeface="思源黑体 CN Medium" panose="020B0600000000000000" pitchFamily="34" charset="-122"/>
                <a:ea typeface="思源黑体 CN Medium" panose="020B0600000000000000" pitchFamily="34" charset="-122"/>
              </a:rPr>
              <a:t>人</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党员占到职工总人数的</a:t>
            </a:r>
            <a:r>
              <a:rPr lang="en-US" altLang="zh-CN" sz="1600" dirty="0">
                <a:solidFill>
                  <a:srgbClr val="C00000"/>
                </a:solidFill>
                <a:latin typeface="思源黑体 CN Medium" panose="020B0600000000000000" pitchFamily="34" charset="-122"/>
                <a:ea typeface="思源黑体 CN Medium" panose="020B0600000000000000" pitchFamily="34" charset="-122"/>
              </a:rPr>
              <a:t>XX.X% ,</a:t>
            </a:r>
            <a:r>
              <a:rPr lang="zh-CN" altLang="en-US" sz="1600" dirty="0">
                <a:solidFill>
                  <a:srgbClr val="C00000"/>
                </a:solidFill>
                <a:latin typeface="思源黑体 CN Medium" panose="020B0600000000000000" pitchFamily="34" charset="-122"/>
                <a:ea typeface="思源黑体 CN Medium" panose="020B0600000000000000" pitchFamily="34" charset="-122"/>
              </a:rPr>
              <a:t>比去年同期增长</a:t>
            </a:r>
            <a:r>
              <a:rPr lang="en-US" altLang="zh-CN" sz="1600" dirty="0">
                <a:solidFill>
                  <a:srgbClr val="C00000"/>
                </a:solidFill>
                <a:latin typeface="思源黑体 CN Medium" panose="020B0600000000000000" pitchFamily="34" charset="-122"/>
                <a:ea typeface="思源黑体 CN Medium" panose="020B0600000000000000" pitchFamily="34" charset="-122"/>
              </a:rPr>
              <a:t>XX%</a:t>
            </a:r>
            <a:r>
              <a:rPr lang="zh-CN" altLang="en-US" sz="1600" dirty="0">
                <a:solidFill>
                  <a:srgbClr val="C00000"/>
                </a:solidFill>
                <a:latin typeface="思源黑体 CN Medium" panose="020B0600000000000000" pitchFamily="34" charset="-122"/>
                <a:ea typeface="思源黑体 CN Medium" panose="020B0600000000000000" pitchFamily="34" charset="-122"/>
              </a:rPr>
              <a:t>。</a:t>
            </a:r>
          </a:p>
        </p:txBody>
      </p:sp>
      <p:grpSp>
        <p:nvGrpSpPr>
          <p:cNvPr id="2" name="组合 1">
            <a:extLst>
              <a:ext uri="{FF2B5EF4-FFF2-40B4-BE49-F238E27FC236}">
                <a16:creationId xmlns:a16="http://schemas.microsoft.com/office/drawing/2014/main" id="{B9EB853C-F06F-004A-819D-E4DC7603DE08}"/>
              </a:ext>
            </a:extLst>
          </p:cNvPr>
          <p:cNvGrpSpPr/>
          <p:nvPr/>
        </p:nvGrpSpPr>
        <p:grpSpPr>
          <a:xfrm>
            <a:off x="1300598" y="2008682"/>
            <a:ext cx="2248526" cy="2533338"/>
            <a:chOff x="1300598" y="2008682"/>
            <a:chExt cx="2248526" cy="2533338"/>
          </a:xfrm>
        </p:grpSpPr>
        <p:sp>
          <p:nvSpPr>
            <p:cNvPr id="5" name="矩形 4">
              <a:extLst>
                <a:ext uri="{FF2B5EF4-FFF2-40B4-BE49-F238E27FC236}">
                  <a16:creationId xmlns:a16="http://schemas.microsoft.com/office/drawing/2014/main" id="{4E6A5703-98F9-7E4C-BB75-33EF30DC15D3}"/>
                </a:ext>
              </a:extLst>
            </p:cNvPr>
            <p:cNvSpPr/>
            <p:nvPr/>
          </p:nvSpPr>
          <p:spPr>
            <a:xfrm>
              <a:off x="1300599" y="3147934"/>
              <a:ext cx="2248525" cy="139408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pitchFamily="34" charset="-122"/>
                <a:ea typeface="思源黑体 CN Medium" panose="020B0600000000000000" pitchFamily="34" charset="-122"/>
              </a:endParaRPr>
            </a:p>
          </p:txBody>
        </p:sp>
        <p:pic>
          <p:nvPicPr>
            <p:cNvPr id="7" name="图形 6" descr="用户">
              <a:extLst>
                <a:ext uri="{FF2B5EF4-FFF2-40B4-BE49-F238E27FC236}">
                  <a16:creationId xmlns:a16="http://schemas.microsoft.com/office/drawing/2014/main" id="{FC0AE5EC-796D-F64B-9FAC-F2B1276079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92646" y="2196056"/>
              <a:ext cx="914400" cy="914400"/>
            </a:xfrm>
            <a:prstGeom prst="rect">
              <a:avLst/>
            </a:prstGeom>
          </p:spPr>
        </p:pic>
        <p:sp>
          <p:nvSpPr>
            <p:cNvPr id="12" name="矩形 11">
              <a:extLst>
                <a:ext uri="{FF2B5EF4-FFF2-40B4-BE49-F238E27FC236}">
                  <a16:creationId xmlns:a16="http://schemas.microsoft.com/office/drawing/2014/main" id="{D5ED12EB-8278-984A-A9C2-174D2EEAABB3}"/>
                </a:ext>
              </a:extLst>
            </p:cNvPr>
            <p:cNvSpPr/>
            <p:nvPr/>
          </p:nvSpPr>
          <p:spPr>
            <a:xfrm>
              <a:off x="1300598" y="2008682"/>
              <a:ext cx="2248525" cy="25333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pitchFamily="34" charset="-122"/>
                <a:ea typeface="思源黑体 CN Medium" panose="020B0600000000000000" pitchFamily="34" charset="-122"/>
              </a:endParaRPr>
            </a:p>
          </p:txBody>
        </p:sp>
        <p:sp>
          <p:nvSpPr>
            <p:cNvPr id="13" name="PA-10223">
              <a:extLst>
                <a:ext uri="{FF2B5EF4-FFF2-40B4-BE49-F238E27FC236}">
                  <a16:creationId xmlns:a16="http://schemas.microsoft.com/office/drawing/2014/main" id="{647A647D-CDFC-E941-81D4-FEE9AE3042FA}"/>
                </a:ext>
              </a:extLst>
            </p:cNvPr>
            <p:cNvSpPr/>
            <p:nvPr>
              <p:custDataLst>
                <p:tags r:id="rId7"/>
              </p:custDataLst>
            </p:nvPr>
          </p:nvSpPr>
          <p:spPr>
            <a:xfrm>
              <a:off x="1300598" y="3405835"/>
              <a:ext cx="2248525" cy="423065"/>
            </a:xfrm>
            <a:prstGeom prst="rect">
              <a:avLst/>
            </a:prstGeom>
          </p:spPr>
          <p:txBody>
            <a:bodyPr wrap="square">
              <a:spAutoFit/>
            </a:bodyPr>
            <a:lstStyle/>
            <a:p>
              <a:pPr algn="ctr">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rPr>
                <a:t>职工总计</a:t>
              </a:r>
            </a:p>
          </p:txBody>
        </p:sp>
        <p:sp>
          <p:nvSpPr>
            <p:cNvPr id="23" name="PA-10223">
              <a:extLst>
                <a:ext uri="{FF2B5EF4-FFF2-40B4-BE49-F238E27FC236}">
                  <a16:creationId xmlns:a16="http://schemas.microsoft.com/office/drawing/2014/main" id="{8DF839C0-72E8-2149-A00E-0E0357DB3E3B}"/>
                </a:ext>
              </a:extLst>
            </p:cNvPr>
            <p:cNvSpPr/>
            <p:nvPr>
              <p:custDataLst>
                <p:tags r:id="rId8"/>
              </p:custDataLst>
            </p:nvPr>
          </p:nvSpPr>
          <p:spPr>
            <a:xfrm>
              <a:off x="1300598" y="3850917"/>
              <a:ext cx="2248525" cy="461665"/>
            </a:xfrm>
            <a:prstGeom prst="rect">
              <a:avLst/>
            </a:prstGeom>
          </p:spPr>
          <p:txBody>
            <a:bodyPr wrap="square">
              <a:spAutoFit/>
            </a:bodyPr>
            <a:lstStyle/>
            <a:p>
              <a:pPr algn="ctr"/>
              <a:r>
                <a:rPr lang="en-US" altLang="zh-CN" sz="2400" dirty="0">
                  <a:solidFill>
                    <a:schemeClr val="bg1"/>
                  </a:solidFill>
                  <a:latin typeface="思源黑体 CN Medium" panose="020B0600000000000000" pitchFamily="34" charset="-122"/>
                  <a:ea typeface="思源黑体 CN Medium" panose="020B0600000000000000" pitchFamily="34" charset="-122"/>
                </a:rPr>
                <a:t>XXXX</a:t>
              </a:r>
              <a:r>
                <a:rPr lang="zh-CN" altLang="en-US" sz="2400" dirty="0">
                  <a:solidFill>
                    <a:schemeClr val="bg1"/>
                  </a:solidFill>
                  <a:latin typeface="思源黑体 CN Medium" panose="020B0600000000000000" pitchFamily="34" charset="-122"/>
                  <a:ea typeface="思源黑体 CN Medium" panose="020B0600000000000000" pitchFamily="34" charset="-122"/>
                </a:rPr>
                <a:t>人</a:t>
              </a:r>
            </a:p>
          </p:txBody>
        </p:sp>
      </p:grpSp>
      <p:grpSp>
        <p:nvGrpSpPr>
          <p:cNvPr id="6" name="组合 5">
            <a:extLst>
              <a:ext uri="{FF2B5EF4-FFF2-40B4-BE49-F238E27FC236}">
                <a16:creationId xmlns:a16="http://schemas.microsoft.com/office/drawing/2014/main" id="{E3B54520-6295-0347-89A6-8FF53900EABC}"/>
              </a:ext>
            </a:extLst>
          </p:cNvPr>
          <p:cNvGrpSpPr/>
          <p:nvPr/>
        </p:nvGrpSpPr>
        <p:grpSpPr>
          <a:xfrm>
            <a:off x="4971737" y="2008682"/>
            <a:ext cx="2248526" cy="2533338"/>
            <a:chOff x="4971737" y="2008682"/>
            <a:chExt cx="2248526" cy="2533338"/>
          </a:xfrm>
        </p:grpSpPr>
        <p:pic>
          <p:nvPicPr>
            <p:cNvPr id="9" name="图形 8" descr="男人群">
              <a:extLst>
                <a:ext uri="{FF2B5EF4-FFF2-40B4-BE49-F238E27FC236}">
                  <a16:creationId xmlns:a16="http://schemas.microsoft.com/office/drawing/2014/main" id="{E733E488-E6DC-644C-BD2B-8F4E8A9868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63785" y="2158578"/>
              <a:ext cx="914400" cy="914400"/>
            </a:xfrm>
            <a:prstGeom prst="rect">
              <a:avLst/>
            </a:prstGeom>
          </p:spPr>
        </p:pic>
        <p:sp>
          <p:nvSpPr>
            <p:cNvPr id="14" name="矩形 13">
              <a:extLst>
                <a:ext uri="{FF2B5EF4-FFF2-40B4-BE49-F238E27FC236}">
                  <a16:creationId xmlns:a16="http://schemas.microsoft.com/office/drawing/2014/main" id="{73E535E1-E34C-1547-929F-7BA93E5BEA13}"/>
                </a:ext>
              </a:extLst>
            </p:cNvPr>
            <p:cNvSpPr/>
            <p:nvPr/>
          </p:nvSpPr>
          <p:spPr>
            <a:xfrm>
              <a:off x="4971738" y="3147934"/>
              <a:ext cx="2248525" cy="139408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pitchFamily="34" charset="-122"/>
                <a:ea typeface="思源黑体 CN Medium" panose="020B0600000000000000" pitchFamily="34" charset="-122"/>
              </a:endParaRPr>
            </a:p>
          </p:txBody>
        </p:sp>
        <p:sp>
          <p:nvSpPr>
            <p:cNvPr id="16" name="矩形 15">
              <a:extLst>
                <a:ext uri="{FF2B5EF4-FFF2-40B4-BE49-F238E27FC236}">
                  <a16:creationId xmlns:a16="http://schemas.microsoft.com/office/drawing/2014/main" id="{299D6940-7DAC-8A47-8116-3934F669E526}"/>
                </a:ext>
              </a:extLst>
            </p:cNvPr>
            <p:cNvSpPr/>
            <p:nvPr/>
          </p:nvSpPr>
          <p:spPr>
            <a:xfrm>
              <a:off x="4971737" y="2008682"/>
              <a:ext cx="2248525" cy="25333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pitchFamily="34" charset="-122"/>
                <a:ea typeface="思源黑体 CN Medium" panose="020B0600000000000000" pitchFamily="34" charset="-122"/>
              </a:endParaRPr>
            </a:p>
          </p:txBody>
        </p:sp>
        <p:sp>
          <p:nvSpPr>
            <p:cNvPr id="17" name="PA-10223">
              <a:extLst>
                <a:ext uri="{FF2B5EF4-FFF2-40B4-BE49-F238E27FC236}">
                  <a16:creationId xmlns:a16="http://schemas.microsoft.com/office/drawing/2014/main" id="{FA9B0543-29EE-1646-897F-F3E80460ED07}"/>
                </a:ext>
              </a:extLst>
            </p:cNvPr>
            <p:cNvSpPr/>
            <p:nvPr>
              <p:custDataLst>
                <p:tags r:id="rId5"/>
              </p:custDataLst>
            </p:nvPr>
          </p:nvSpPr>
          <p:spPr>
            <a:xfrm>
              <a:off x="4971737" y="3405835"/>
              <a:ext cx="2248525" cy="423065"/>
            </a:xfrm>
            <a:prstGeom prst="rect">
              <a:avLst/>
            </a:prstGeom>
          </p:spPr>
          <p:txBody>
            <a:bodyPr wrap="square">
              <a:spAutoFit/>
            </a:bodyPr>
            <a:lstStyle/>
            <a:p>
              <a:pPr algn="ctr">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rPr>
                <a:t>党员总计</a:t>
              </a:r>
              <a:endParaRPr lang="en-US" altLang="zh-CN" sz="1600" dirty="0">
                <a:solidFill>
                  <a:schemeClr val="bg1"/>
                </a:solidFill>
                <a:latin typeface="思源黑体 CN Medium" panose="020B0600000000000000" pitchFamily="34" charset="-122"/>
                <a:ea typeface="思源黑体 CN Medium" panose="020B0600000000000000" pitchFamily="34" charset="-122"/>
              </a:endParaRPr>
            </a:p>
          </p:txBody>
        </p:sp>
        <p:sp>
          <p:nvSpPr>
            <p:cNvPr id="24" name="PA-10223">
              <a:extLst>
                <a:ext uri="{FF2B5EF4-FFF2-40B4-BE49-F238E27FC236}">
                  <a16:creationId xmlns:a16="http://schemas.microsoft.com/office/drawing/2014/main" id="{99041FB7-49C9-8242-BFA6-5042DBE57D94}"/>
                </a:ext>
              </a:extLst>
            </p:cNvPr>
            <p:cNvSpPr/>
            <p:nvPr>
              <p:custDataLst>
                <p:tags r:id="rId6"/>
              </p:custDataLst>
            </p:nvPr>
          </p:nvSpPr>
          <p:spPr>
            <a:xfrm>
              <a:off x="4971737" y="3850917"/>
              <a:ext cx="2248525" cy="461665"/>
            </a:xfrm>
            <a:prstGeom prst="rect">
              <a:avLst/>
            </a:prstGeom>
          </p:spPr>
          <p:txBody>
            <a:bodyPr wrap="square">
              <a:spAutoFit/>
            </a:bodyPr>
            <a:lstStyle/>
            <a:p>
              <a:pPr algn="ctr"/>
              <a:r>
                <a:rPr lang="en-US" altLang="zh-CN" sz="2400" dirty="0">
                  <a:solidFill>
                    <a:schemeClr val="bg1"/>
                  </a:solidFill>
                  <a:latin typeface="思源黑体 CN Medium" panose="020B0600000000000000" pitchFamily="34" charset="-122"/>
                  <a:ea typeface="思源黑体 CN Medium" panose="020B0600000000000000" pitchFamily="34" charset="-122"/>
                </a:rPr>
                <a:t>XX</a:t>
              </a:r>
              <a:r>
                <a:rPr lang="zh-CN" altLang="en-US" sz="2400" dirty="0">
                  <a:solidFill>
                    <a:schemeClr val="bg1"/>
                  </a:solidFill>
                  <a:latin typeface="思源黑体 CN Medium" panose="020B0600000000000000" pitchFamily="34" charset="-122"/>
                  <a:ea typeface="思源黑体 CN Medium" panose="020B0600000000000000" pitchFamily="34" charset="-122"/>
                </a:rPr>
                <a:t>人</a:t>
              </a:r>
            </a:p>
          </p:txBody>
        </p:sp>
      </p:grpSp>
      <p:grpSp>
        <p:nvGrpSpPr>
          <p:cNvPr id="8" name="组合 7">
            <a:extLst>
              <a:ext uri="{FF2B5EF4-FFF2-40B4-BE49-F238E27FC236}">
                <a16:creationId xmlns:a16="http://schemas.microsoft.com/office/drawing/2014/main" id="{66585986-2B84-DA4F-88C6-2069D26CA0BE}"/>
              </a:ext>
            </a:extLst>
          </p:cNvPr>
          <p:cNvGrpSpPr/>
          <p:nvPr/>
        </p:nvGrpSpPr>
        <p:grpSpPr>
          <a:xfrm>
            <a:off x="8642878" y="2022474"/>
            <a:ext cx="2248526" cy="2533338"/>
            <a:chOff x="8642878" y="2022474"/>
            <a:chExt cx="2248526" cy="2533338"/>
          </a:xfrm>
        </p:grpSpPr>
        <p:pic>
          <p:nvPicPr>
            <p:cNvPr id="11" name="图形 10" descr="用户">
              <a:extLst>
                <a:ext uri="{FF2B5EF4-FFF2-40B4-BE49-F238E27FC236}">
                  <a16:creationId xmlns:a16="http://schemas.microsoft.com/office/drawing/2014/main" id="{11E65B3B-F42B-954C-9227-BF66E43BF86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34926" y="2134900"/>
              <a:ext cx="914400" cy="914400"/>
            </a:xfrm>
            <a:prstGeom prst="rect">
              <a:avLst/>
            </a:prstGeom>
          </p:spPr>
        </p:pic>
        <p:sp>
          <p:nvSpPr>
            <p:cNvPr id="19" name="矩形 18">
              <a:extLst>
                <a:ext uri="{FF2B5EF4-FFF2-40B4-BE49-F238E27FC236}">
                  <a16:creationId xmlns:a16="http://schemas.microsoft.com/office/drawing/2014/main" id="{32354564-21A8-C549-A560-C6288F944C4D}"/>
                </a:ext>
              </a:extLst>
            </p:cNvPr>
            <p:cNvSpPr/>
            <p:nvPr/>
          </p:nvSpPr>
          <p:spPr>
            <a:xfrm>
              <a:off x="8642879" y="3161726"/>
              <a:ext cx="2248525" cy="139408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pitchFamily="34" charset="-122"/>
                <a:ea typeface="思源黑体 CN Medium" panose="020B0600000000000000" pitchFamily="34" charset="-122"/>
              </a:endParaRPr>
            </a:p>
          </p:txBody>
        </p:sp>
        <p:sp>
          <p:nvSpPr>
            <p:cNvPr id="20" name="矩形 19">
              <a:extLst>
                <a:ext uri="{FF2B5EF4-FFF2-40B4-BE49-F238E27FC236}">
                  <a16:creationId xmlns:a16="http://schemas.microsoft.com/office/drawing/2014/main" id="{33E4DC80-C828-4340-B49F-BC3E20FF1518}"/>
                </a:ext>
              </a:extLst>
            </p:cNvPr>
            <p:cNvSpPr/>
            <p:nvPr/>
          </p:nvSpPr>
          <p:spPr>
            <a:xfrm>
              <a:off x="8642878" y="2022474"/>
              <a:ext cx="2248525" cy="25333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pitchFamily="34" charset="-122"/>
                <a:ea typeface="思源黑体 CN Medium" panose="020B0600000000000000" pitchFamily="34" charset="-122"/>
              </a:endParaRPr>
            </a:p>
          </p:txBody>
        </p:sp>
        <p:sp>
          <p:nvSpPr>
            <p:cNvPr id="21" name="PA-10223">
              <a:extLst>
                <a:ext uri="{FF2B5EF4-FFF2-40B4-BE49-F238E27FC236}">
                  <a16:creationId xmlns:a16="http://schemas.microsoft.com/office/drawing/2014/main" id="{2573A147-67BD-9B47-9956-B167B3DC0FF5}"/>
                </a:ext>
              </a:extLst>
            </p:cNvPr>
            <p:cNvSpPr/>
            <p:nvPr>
              <p:custDataLst>
                <p:tags r:id="rId3"/>
              </p:custDataLst>
            </p:nvPr>
          </p:nvSpPr>
          <p:spPr>
            <a:xfrm>
              <a:off x="8642878" y="3419627"/>
              <a:ext cx="2248525" cy="423065"/>
            </a:xfrm>
            <a:prstGeom prst="rect">
              <a:avLst/>
            </a:prstGeom>
          </p:spPr>
          <p:txBody>
            <a:bodyPr wrap="square">
              <a:spAutoFit/>
            </a:bodyPr>
            <a:lstStyle/>
            <a:p>
              <a:pPr algn="ctr">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rPr>
                <a:t>入党积极分子</a:t>
              </a:r>
              <a:endParaRPr lang="en-US" altLang="zh-CN" sz="1600" dirty="0">
                <a:solidFill>
                  <a:schemeClr val="bg1"/>
                </a:solidFill>
                <a:latin typeface="思源黑体 CN Medium" panose="020B0600000000000000" pitchFamily="34" charset="-122"/>
                <a:ea typeface="思源黑体 CN Medium" panose="020B0600000000000000" pitchFamily="34" charset="-122"/>
              </a:endParaRPr>
            </a:p>
          </p:txBody>
        </p:sp>
        <p:sp>
          <p:nvSpPr>
            <p:cNvPr id="25" name="PA-10223">
              <a:extLst>
                <a:ext uri="{FF2B5EF4-FFF2-40B4-BE49-F238E27FC236}">
                  <a16:creationId xmlns:a16="http://schemas.microsoft.com/office/drawing/2014/main" id="{55FB6DCF-7F6B-FE4A-AF2B-174F5FE9B5BE}"/>
                </a:ext>
              </a:extLst>
            </p:cNvPr>
            <p:cNvSpPr/>
            <p:nvPr>
              <p:custDataLst>
                <p:tags r:id="rId4"/>
              </p:custDataLst>
            </p:nvPr>
          </p:nvSpPr>
          <p:spPr>
            <a:xfrm>
              <a:off x="8642878" y="3864709"/>
              <a:ext cx="2248525" cy="461665"/>
            </a:xfrm>
            <a:prstGeom prst="rect">
              <a:avLst/>
            </a:prstGeom>
          </p:spPr>
          <p:txBody>
            <a:bodyPr wrap="square">
              <a:spAutoFit/>
            </a:bodyPr>
            <a:lstStyle/>
            <a:p>
              <a:pPr algn="ctr"/>
              <a:r>
                <a:rPr lang="en-US" altLang="zh-CN" sz="2400" dirty="0">
                  <a:solidFill>
                    <a:schemeClr val="bg1"/>
                  </a:solidFill>
                  <a:latin typeface="思源黑体 CN Medium" panose="020B0600000000000000" pitchFamily="34" charset="-122"/>
                  <a:ea typeface="思源黑体 CN Medium" panose="020B0600000000000000" pitchFamily="34" charset="-122"/>
                </a:rPr>
                <a:t>X</a:t>
              </a:r>
              <a:r>
                <a:rPr lang="zh-CN" altLang="en-US" sz="2400" dirty="0">
                  <a:solidFill>
                    <a:schemeClr val="bg1"/>
                  </a:solidFill>
                  <a:latin typeface="思源黑体 CN Medium" panose="020B0600000000000000" pitchFamily="34" charset="-122"/>
                  <a:ea typeface="思源黑体 CN Medium" panose="020B0600000000000000" pitchFamily="34" charset="-122"/>
                </a:rPr>
                <a:t>人</a:t>
              </a:r>
            </a:p>
          </p:txBody>
        </p:sp>
      </p:grpSp>
      <p:pic>
        <p:nvPicPr>
          <p:cNvPr id="10" name="图片 9">
            <a:extLst>
              <a:ext uri="{FF2B5EF4-FFF2-40B4-BE49-F238E27FC236}">
                <a16:creationId xmlns:a16="http://schemas.microsoft.com/office/drawing/2014/main" id="{03D19C58-4B89-4664-9761-8054DEF2C5B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200385507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AFBFA437-C0A5-6445-A8AF-632B251E3C65}"/>
              </a:ext>
            </a:extLst>
          </p:cNvPr>
          <p:cNvSpPr/>
          <p:nvPr>
            <p:custDataLst>
              <p:tags r:id="rId1"/>
            </p:custDataLst>
          </p:nvPr>
        </p:nvSpPr>
        <p:spPr>
          <a:xfrm>
            <a:off x="2550827" y="434555"/>
            <a:ext cx="9428816" cy="584775"/>
          </a:xfrm>
          <a:prstGeom prst="rect">
            <a:avLst/>
          </a:prstGeom>
          <a:noFill/>
        </p:spPr>
        <p:txBody>
          <a:bodyPr wrap="square">
            <a:spAutoFit/>
          </a:bodyPr>
          <a:lstStyle/>
          <a:p>
            <a:r>
              <a:rPr lang="en-US" altLang="zh-CN" sz="3200" b="1" dirty="0">
                <a:solidFill>
                  <a:srgbClr val="C00000"/>
                </a:solidFill>
                <a:latin typeface="思源黑体 CN Bold" panose="020B0800000000000000" pitchFamily="34" charset="-122"/>
                <a:ea typeface="思源黑体 CN Bold" panose="020B0800000000000000" pitchFamily="34" charset="-122"/>
              </a:rPr>
              <a:t>2019</a:t>
            </a:r>
            <a:r>
              <a:rPr lang="zh-CN" altLang="en-US" sz="3200" b="1"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4" name="圆角矩形 3">
            <a:extLst>
              <a:ext uri="{FF2B5EF4-FFF2-40B4-BE49-F238E27FC236}">
                <a16:creationId xmlns:a16="http://schemas.microsoft.com/office/drawing/2014/main" id="{2E0C91A1-53A0-3D4D-994C-FE631BE7FCB1}"/>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grpSp>
        <p:nvGrpSpPr>
          <p:cNvPr id="5" name="组合 4">
            <a:extLst>
              <a:ext uri="{FF2B5EF4-FFF2-40B4-BE49-F238E27FC236}">
                <a16:creationId xmlns:a16="http://schemas.microsoft.com/office/drawing/2014/main" id="{FE94C141-F123-DF45-BE79-BED69B0A946B}"/>
              </a:ext>
            </a:extLst>
          </p:cNvPr>
          <p:cNvGrpSpPr/>
          <p:nvPr/>
        </p:nvGrpSpPr>
        <p:grpSpPr>
          <a:xfrm>
            <a:off x="969908" y="1901076"/>
            <a:ext cx="3161837" cy="646177"/>
            <a:chOff x="3452602" y="3212989"/>
            <a:chExt cx="5092283" cy="646177"/>
          </a:xfrm>
        </p:grpSpPr>
        <p:sp>
          <p:nvSpPr>
            <p:cNvPr id="6" name="PA-10223">
              <a:extLst>
                <a:ext uri="{FF2B5EF4-FFF2-40B4-BE49-F238E27FC236}">
                  <a16:creationId xmlns:a16="http://schemas.microsoft.com/office/drawing/2014/main" id="{A42AE8D1-0711-0640-ABDC-729AE178423A}"/>
                </a:ext>
              </a:extLst>
            </p:cNvPr>
            <p:cNvSpPr/>
            <p:nvPr>
              <p:custDataLst>
                <p:tags r:id="rId3"/>
              </p:custDataLst>
            </p:nvPr>
          </p:nvSpPr>
          <p:spPr>
            <a:xfrm>
              <a:off x="3452602" y="3336022"/>
              <a:ext cx="5092281" cy="461665"/>
            </a:xfrm>
            <a:prstGeom prst="rect">
              <a:avLst/>
            </a:prstGeom>
          </p:spPr>
          <p:txBody>
            <a:bodyPr wrap="square">
              <a:spAutoFit/>
            </a:bodyPr>
            <a:lstStyle/>
            <a:p>
              <a:pPr algn="ctr"/>
              <a:r>
                <a:rPr lang="zh-CN" altLang="en-US" sz="2400" dirty="0">
                  <a:solidFill>
                    <a:srgbClr val="C00000"/>
                  </a:solidFill>
                  <a:latin typeface="思源黑体 CN Medium" panose="020B0600000000000000" pitchFamily="34" charset="-122"/>
                  <a:ea typeface="思源黑体 CN Medium" panose="020B0600000000000000" pitchFamily="34" charset="-122"/>
                </a:rPr>
                <a:t>党组织不断完善</a:t>
              </a:r>
              <a:endParaRPr lang="zh-CN" altLang="en-US" sz="2800" dirty="0">
                <a:solidFill>
                  <a:srgbClr val="C00000"/>
                </a:solidFill>
                <a:latin typeface="思源黑体 CN Medium" panose="020B0600000000000000" pitchFamily="34" charset="-122"/>
                <a:ea typeface="思源黑体 CN Medium" panose="020B0600000000000000" pitchFamily="34" charset="-122"/>
              </a:endParaRPr>
            </a:p>
          </p:txBody>
        </p:sp>
        <p:sp>
          <p:nvSpPr>
            <p:cNvPr id="7" name="圆角矩形 6">
              <a:extLst>
                <a:ext uri="{FF2B5EF4-FFF2-40B4-BE49-F238E27FC236}">
                  <a16:creationId xmlns:a16="http://schemas.microsoft.com/office/drawing/2014/main" id="{5B945BEC-7369-7648-A9F8-1DB00434C636}"/>
                </a:ext>
              </a:extLst>
            </p:cNvPr>
            <p:cNvSpPr/>
            <p:nvPr/>
          </p:nvSpPr>
          <p:spPr>
            <a:xfrm>
              <a:off x="3452602" y="3212989"/>
              <a:ext cx="5092283" cy="64617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思源黑体 CN Medium" panose="020B0600000000000000" pitchFamily="34" charset="-122"/>
                <a:ea typeface="思源黑体 CN Medium" panose="020B0600000000000000" pitchFamily="34" charset="-122"/>
              </a:endParaRPr>
            </a:p>
          </p:txBody>
        </p:sp>
      </p:grpSp>
      <p:sp>
        <p:nvSpPr>
          <p:cNvPr id="8" name="PA-10223">
            <a:extLst>
              <a:ext uri="{FF2B5EF4-FFF2-40B4-BE49-F238E27FC236}">
                <a16:creationId xmlns:a16="http://schemas.microsoft.com/office/drawing/2014/main" id="{D1E905F5-3750-5340-B471-092F01653A84}"/>
              </a:ext>
            </a:extLst>
          </p:cNvPr>
          <p:cNvSpPr/>
          <p:nvPr>
            <p:custDataLst>
              <p:tags r:id="rId2"/>
            </p:custDataLst>
          </p:nvPr>
        </p:nvSpPr>
        <p:spPr>
          <a:xfrm>
            <a:off x="969909" y="2925677"/>
            <a:ext cx="6150420" cy="1705403"/>
          </a:xfrm>
          <a:prstGeom prst="rect">
            <a:avLst/>
          </a:prstGeom>
        </p:spPr>
        <p:txBody>
          <a:bodyPr wrap="square">
            <a:spAutoFit/>
          </a:bodyPr>
          <a:lstStyle/>
          <a:p>
            <a:pPr>
              <a:lnSpc>
                <a:spcPct val="150000"/>
              </a:lnSpc>
            </a:pPr>
            <a:r>
              <a:rPr lang="zh-CN" altLang="en-US" dirty="0">
                <a:solidFill>
                  <a:srgbClr val="C00000"/>
                </a:solidFill>
                <a:latin typeface="思源黑体 CN Medium" panose="020B0600000000000000" pitchFamily="34" charset="-122"/>
                <a:ea typeface="思源黑体 CN Medium" panose="020B0600000000000000" pitchFamily="34" charset="-122"/>
              </a:rPr>
              <a:t>党的基层组织是党全部工作和战斗力的基础</a:t>
            </a:r>
            <a:r>
              <a:rPr lang="en-US" altLang="zh-CN" dirty="0">
                <a:solidFill>
                  <a:srgbClr val="C00000"/>
                </a:solidFill>
                <a:latin typeface="思源黑体 CN Medium" panose="020B0600000000000000" pitchFamily="34" charset="-122"/>
                <a:ea typeface="思源黑体 CN Medium" panose="020B0600000000000000" pitchFamily="34" charset="-122"/>
              </a:rPr>
              <a:t>,</a:t>
            </a:r>
            <a:r>
              <a:rPr lang="zh-CN" altLang="en-US" dirty="0">
                <a:solidFill>
                  <a:srgbClr val="C00000"/>
                </a:solidFill>
                <a:latin typeface="思源黑体 CN Medium" panose="020B0600000000000000" pitchFamily="34" charset="-122"/>
                <a:ea typeface="思源黑体 CN Medium" panose="020B0600000000000000" pitchFamily="34" charset="-122"/>
              </a:rPr>
              <a:t>是团结带领群众贯彻党的理论和路线方针政策、落实党的任务的战斗堡垒</a:t>
            </a:r>
            <a:r>
              <a:rPr lang="en-US" altLang="zh-CN" dirty="0">
                <a:solidFill>
                  <a:srgbClr val="C00000"/>
                </a:solidFill>
                <a:latin typeface="思源黑体 CN Medium" panose="020B0600000000000000" pitchFamily="34" charset="-122"/>
                <a:ea typeface="思源黑体 CN Medium" panose="020B0600000000000000" pitchFamily="34" charset="-122"/>
              </a:rPr>
              <a:t>,</a:t>
            </a:r>
            <a:r>
              <a:rPr lang="zh-CN" altLang="en-US" dirty="0">
                <a:solidFill>
                  <a:srgbClr val="C00000"/>
                </a:solidFill>
                <a:latin typeface="思源黑体 CN Medium" panose="020B0600000000000000" pitchFamily="34" charset="-122"/>
                <a:ea typeface="思源黑体 CN Medium" panose="020B0600000000000000" pitchFamily="34" charset="-122"/>
              </a:rPr>
              <a:t>长期以来在推动发展、服务群众、凝聚人心、促进和谐中发挥了重要作用。</a:t>
            </a:r>
            <a:r>
              <a:rPr lang="en-US" altLang="zh-CN" dirty="0">
                <a:solidFill>
                  <a:srgbClr val="C00000"/>
                </a:solidFill>
                <a:latin typeface="思源黑体 CN Medium" panose="020B0600000000000000" pitchFamily="34" charset="-122"/>
                <a:ea typeface="思源黑体 CN Medium" panose="020B0600000000000000" pitchFamily="34" charset="-122"/>
              </a:rPr>
              <a:t>…………………………</a:t>
            </a:r>
            <a:endParaRPr lang="zh-CN" altLang="en-US" dirty="0">
              <a:solidFill>
                <a:srgbClr val="C00000"/>
              </a:solidFill>
              <a:latin typeface="思源黑体 CN Medium" panose="020B0600000000000000" pitchFamily="34" charset="-122"/>
              <a:ea typeface="思源黑体 CN Medium" panose="020B0600000000000000" pitchFamily="34" charset="-122"/>
            </a:endParaRPr>
          </a:p>
        </p:txBody>
      </p:sp>
      <p:pic>
        <p:nvPicPr>
          <p:cNvPr id="9" name="图片 8">
            <a:extLst>
              <a:ext uri="{FF2B5EF4-FFF2-40B4-BE49-F238E27FC236}">
                <a16:creationId xmlns:a16="http://schemas.microsoft.com/office/drawing/2014/main" id="{5CDBB2D6-3673-439C-9589-3BC1FD7537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5235" y="0"/>
            <a:ext cx="4922683" cy="6858000"/>
          </a:xfrm>
          <a:prstGeom prst="rect">
            <a:avLst/>
          </a:prstGeom>
        </p:spPr>
      </p:pic>
    </p:spTree>
    <p:extLst>
      <p:ext uri="{BB962C8B-B14F-4D97-AF65-F5344CB8AC3E}">
        <p14:creationId xmlns:p14="http://schemas.microsoft.com/office/powerpoint/2010/main" val="143564267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1966A5C3-2F07-B040-8922-19E52BA06361}"/>
              </a:ext>
            </a:extLst>
          </p:cNvPr>
          <p:cNvSpPr/>
          <p:nvPr>
            <p:custDataLst>
              <p:tags r:id="rId1"/>
            </p:custDataLst>
          </p:nvPr>
        </p:nvSpPr>
        <p:spPr>
          <a:xfrm>
            <a:off x="2550827" y="434555"/>
            <a:ext cx="9428816" cy="584775"/>
          </a:xfrm>
          <a:prstGeom prst="rect">
            <a:avLst/>
          </a:prstGeom>
          <a:noFill/>
        </p:spPr>
        <p:txBody>
          <a:bodyPr wrap="square">
            <a:spAutoFit/>
          </a:bodyPr>
          <a:lstStyle/>
          <a:p>
            <a:r>
              <a:rPr lang="en-US" altLang="zh-CN" sz="3200" b="1" dirty="0">
                <a:solidFill>
                  <a:srgbClr val="C00000"/>
                </a:solidFill>
                <a:latin typeface="思源黑体 CN Bold" panose="020B0800000000000000" pitchFamily="34" charset="-122"/>
                <a:ea typeface="思源黑体 CN Bold" panose="020B0800000000000000" pitchFamily="34" charset="-122"/>
              </a:rPr>
              <a:t>2019</a:t>
            </a:r>
            <a:r>
              <a:rPr lang="zh-CN" altLang="en-US" sz="3200" b="1"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4" name="圆角矩形 3">
            <a:extLst>
              <a:ext uri="{FF2B5EF4-FFF2-40B4-BE49-F238E27FC236}">
                <a16:creationId xmlns:a16="http://schemas.microsoft.com/office/drawing/2014/main" id="{C6910504-B4AC-A646-A3E2-7577E1443D4D}"/>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sp>
        <p:nvSpPr>
          <p:cNvPr id="5" name="矩形 4">
            <a:extLst>
              <a:ext uri="{FF2B5EF4-FFF2-40B4-BE49-F238E27FC236}">
                <a16:creationId xmlns:a16="http://schemas.microsoft.com/office/drawing/2014/main" id="{2CB3B239-6586-704C-ADBF-C67EF2B9D462}"/>
              </a:ext>
            </a:extLst>
          </p:cNvPr>
          <p:cNvSpPr/>
          <p:nvPr/>
        </p:nvSpPr>
        <p:spPr>
          <a:xfrm>
            <a:off x="854439" y="1798819"/>
            <a:ext cx="10328223" cy="46246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思源黑体 CN Medium" panose="020B0600000000000000" pitchFamily="34" charset="-122"/>
              <a:ea typeface="思源黑体 CN Medium" panose="020B0600000000000000" pitchFamily="34" charset="-122"/>
            </a:endParaRPr>
          </a:p>
        </p:txBody>
      </p:sp>
      <p:grpSp>
        <p:nvGrpSpPr>
          <p:cNvPr id="10" name="组合 9">
            <a:extLst>
              <a:ext uri="{FF2B5EF4-FFF2-40B4-BE49-F238E27FC236}">
                <a16:creationId xmlns:a16="http://schemas.microsoft.com/office/drawing/2014/main" id="{E69E065B-7E08-F842-9342-06ED1F5A9996}"/>
              </a:ext>
            </a:extLst>
          </p:cNvPr>
          <p:cNvGrpSpPr/>
          <p:nvPr/>
        </p:nvGrpSpPr>
        <p:grpSpPr>
          <a:xfrm>
            <a:off x="4437631" y="1475731"/>
            <a:ext cx="3161837" cy="646177"/>
            <a:chOff x="3452602" y="3212989"/>
            <a:chExt cx="5092283" cy="646177"/>
          </a:xfrm>
        </p:grpSpPr>
        <p:sp>
          <p:nvSpPr>
            <p:cNvPr id="11" name="圆角矩形 10">
              <a:extLst>
                <a:ext uri="{FF2B5EF4-FFF2-40B4-BE49-F238E27FC236}">
                  <a16:creationId xmlns:a16="http://schemas.microsoft.com/office/drawing/2014/main" id="{7E04B2EB-C3FF-3E49-A68D-5BC34CB71A89}"/>
                </a:ext>
              </a:extLst>
            </p:cNvPr>
            <p:cNvSpPr/>
            <p:nvPr/>
          </p:nvSpPr>
          <p:spPr>
            <a:xfrm>
              <a:off x="3452602" y="3212989"/>
              <a:ext cx="5092283" cy="64617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2" name="PA-10223">
              <a:extLst>
                <a:ext uri="{FF2B5EF4-FFF2-40B4-BE49-F238E27FC236}">
                  <a16:creationId xmlns:a16="http://schemas.microsoft.com/office/drawing/2014/main" id="{596F3E97-2537-2B42-A01C-13F9D343A883}"/>
                </a:ext>
              </a:extLst>
            </p:cNvPr>
            <p:cNvSpPr/>
            <p:nvPr>
              <p:custDataLst>
                <p:tags r:id="rId9"/>
              </p:custDataLst>
            </p:nvPr>
          </p:nvSpPr>
          <p:spPr>
            <a:xfrm>
              <a:off x="3452602" y="3336022"/>
              <a:ext cx="5092281" cy="461665"/>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党组织不断完善</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13" name="PA-10223">
            <a:extLst>
              <a:ext uri="{FF2B5EF4-FFF2-40B4-BE49-F238E27FC236}">
                <a16:creationId xmlns:a16="http://schemas.microsoft.com/office/drawing/2014/main" id="{A246005C-AA32-C242-AC12-5798347980ED}"/>
              </a:ext>
            </a:extLst>
          </p:cNvPr>
          <p:cNvSpPr/>
          <p:nvPr>
            <p:custDataLst>
              <p:tags r:id="rId2"/>
            </p:custDataLst>
          </p:nvPr>
        </p:nvSpPr>
        <p:spPr>
          <a:xfrm>
            <a:off x="2093627" y="2356325"/>
            <a:ext cx="8129665" cy="338554"/>
          </a:xfrm>
          <a:prstGeom prst="rect">
            <a:avLst/>
          </a:prstGeom>
        </p:spPr>
        <p:txBody>
          <a:bodyPr wrap="square">
            <a:spAutoFit/>
          </a:bodyPr>
          <a:lstStyle/>
          <a:p>
            <a:pPr algn="ctr"/>
            <a:r>
              <a:rPr lang="zh-CN" altLang="en-US" sz="1600" dirty="0">
                <a:solidFill>
                  <a:srgbClr val="C00000"/>
                </a:solidFill>
                <a:latin typeface="思源黑体 CN Medium" panose="020B0600000000000000" pitchFamily="34" charset="-122"/>
                <a:ea typeface="思源黑体 CN Medium" panose="020B0600000000000000" pitchFamily="34" charset="-122"/>
              </a:rPr>
              <a:t>平格按照党要管党、从平治党的要求</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全面落突抓党建主体责任。</a:t>
            </a:r>
          </a:p>
        </p:txBody>
      </p:sp>
      <p:cxnSp>
        <p:nvCxnSpPr>
          <p:cNvPr id="14" name="直线连接符 13">
            <a:extLst>
              <a:ext uri="{FF2B5EF4-FFF2-40B4-BE49-F238E27FC236}">
                <a16:creationId xmlns:a16="http://schemas.microsoft.com/office/drawing/2014/main" id="{D3DD8A05-F04E-CE40-A526-C1B76A032EF5}"/>
              </a:ext>
            </a:extLst>
          </p:cNvPr>
          <p:cNvCxnSpPr>
            <a:cxnSpLocks/>
          </p:cNvCxnSpPr>
          <p:nvPr/>
        </p:nvCxnSpPr>
        <p:spPr>
          <a:xfrm>
            <a:off x="1030661" y="2949174"/>
            <a:ext cx="9837208" cy="0"/>
          </a:xfrm>
          <a:prstGeom prst="line">
            <a:avLst/>
          </a:prstGeom>
          <a:ln>
            <a:solidFill>
              <a:srgbClr val="C00000"/>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 name="组合 15">
            <a:extLst>
              <a:ext uri="{FF2B5EF4-FFF2-40B4-BE49-F238E27FC236}">
                <a16:creationId xmlns:a16="http://schemas.microsoft.com/office/drawing/2014/main" id="{E361AD6A-5CCC-524E-9CF0-4E4EE18DCD4E}"/>
              </a:ext>
            </a:extLst>
          </p:cNvPr>
          <p:cNvGrpSpPr/>
          <p:nvPr/>
        </p:nvGrpSpPr>
        <p:grpSpPr>
          <a:xfrm>
            <a:off x="1183355" y="3278704"/>
            <a:ext cx="3161837" cy="969417"/>
            <a:chOff x="3452602" y="3212989"/>
            <a:chExt cx="5092283" cy="969417"/>
          </a:xfrm>
          <a:noFill/>
        </p:grpSpPr>
        <p:sp>
          <p:nvSpPr>
            <p:cNvPr id="17" name="圆角矩形 16">
              <a:extLst>
                <a:ext uri="{FF2B5EF4-FFF2-40B4-BE49-F238E27FC236}">
                  <a16:creationId xmlns:a16="http://schemas.microsoft.com/office/drawing/2014/main" id="{354DC86A-764F-C045-A0F9-82D6677A76BF}"/>
                </a:ext>
              </a:extLst>
            </p:cNvPr>
            <p:cNvSpPr/>
            <p:nvPr/>
          </p:nvSpPr>
          <p:spPr>
            <a:xfrm>
              <a:off x="3452602" y="3212989"/>
              <a:ext cx="5092283" cy="969417"/>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8" name="PA-10223">
              <a:extLst>
                <a:ext uri="{FF2B5EF4-FFF2-40B4-BE49-F238E27FC236}">
                  <a16:creationId xmlns:a16="http://schemas.microsoft.com/office/drawing/2014/main" id="{2969694C-4512-2448-8877-793747EB61FC}"/>
                </a:ext>
              </a:extLst>
            </p:cNvPr>
            <p:cNvSpPr/>
            <p:nvPr>
              <p:custDataLst>
                <p:tags r:id="rId8"/>
              </p:custDataLst>
            </p:nvPr>
          </p:nvSpPr>
          <p:spPr>
            <a:xfrm>
              <a:off x="3452602" y="3374532"/>
              <a:ext cx="5092281" cy="646331"/>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党支部书记落实抓党建</a:t>
              </a:r>
              <a:endParaRPr lang="en-US" altLang="zh-CN" dirty="0">
                <a:solidFill>
                  <a:srgbClr val="BA1219"/>
                </a:solidFill>
                <a:latin typeface="思源黑体 CN Medium" panose="020B0600000000000000" pitchFamily="34" charset="-122"/>
                <a:ea typeface="思源黑体 CN Medium" panose="020B0600000000000000" pitchFamily="34" charset="-122"/>
              </a:endParaRPr>
            </a:p>
            <a:p>
              <a:pPr algn="ctr"/>
              <a:r>
                <a:rPr lang="zh-CN" altLang="en-US" dirty="0">
                  <a:solidFill>
                    <a:srgbClr val="BA1219"/>
                  </a:solidFill>
                  <a:latin typeface="思源黑体 CN Medium" panose="020B0600000000000000" pitchFamily="34" charset="-122"/>
                  <a:ea typeface="思源黑体 CN Medium" panose="020B0600000000000000" pitchFamily="34" charset="-122"/>
                </a:rPr>
                <a:t>“第一人”的责任</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19" name="PA-10223">
            <a:extLst>
              <a:ext uri="{FF2B5EF4-FFF2-40B4-BE49-F238E27FC236}">
                <a16:creationId xmlns:a16="http://schemas.microsoft.com/office/drawing/2014/main" id="{02304A5C-67BE-864E-904D-CAF4DB84E072}"/>
              </a:ext>
            </a:extLst>
          </p:cNvPr>
          <p:cNvSpPr/>
          <p:nvPr>
            <p:custDataLst>
              <p:tags r:id="rId3"/>
            </p:custDataLst>
          </p:nvPr>
        </p:nvSpPr>
        <p:spPr>
          <a:xfrm>
            <a:off x="4600022" y="3395985"/>
            <a:ext cx="5998890"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坚持每月召开一次党建工作专题会议</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党建工作亲自部署、党建问题亲自研究、党建事项亲自督办。</a:t>
            </a:r>
          </a:p>
        </p:txBody>
      </p:sp>
      <p:grpSp>
        <p:nvGrpSpPr>
          <p:cNvPr id="20" name="组合 19">
            <a:extLst>
              <a:ext uri="{FF2B5EF4-FFF2-40B4-BE49-F238E27FC236}">
                <a16:creationId xmlns:a16="http://schemas.microsoft.com/office/drawing/2014/main" id="{8079F575-85E7-DB43-B488-10C456B719DE}"/>
              </a:ext>
            </a:extLst>
          </p:cNvPr>
          <p:cNvGrpSpPr/>
          <p:nvPr/>
        </p:nvGrpSpPr>
        <p:grpSpPr>
          <a:xfrm>
            <a:off x="1183355" y="4431186"/>
            <a:ext cx="3161837" cy="769442"/>
            <a:chOff x="3452602" y="3212990"/>
            <a:chExt cx="5092283" cy="769442"/>
          </a:xfrm>
          <a:noFill/>
        </p:grpSpPr>
        <p:sp>
          <p:nvSpPr>
            <p:cNvPr id="21" name="圆角矩形 20">
              <a:extLst>
                <a:ext uri="{FF2B5EF4-FFF2-40B4-BE49-F238E27FC236}">
                  <a16:creationId xmlns:a16="http://schemas.microsoft.com/office/drawing/2014/main" id="{C915AEDB-9772-A941-97F7-BB8FEFB06960}"/>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2" name="PA-10223">
              <a:extLst>
                <a:ext uri="{FF2B5EF4-FFF2-40B4-BE49-F238E27FC236}">
                  <a16:creationId xmlns:a16="http://schemas.microsoft.com/office/drawing/2014/main" id="{F0D09194-388C-994E-AB75-64BB3CB48085}"/>
                </a:ext>
              </a:extLst>
            </p:cNvPr>
            <p:cNvSpPr/>
            <p:nvPr>
              <p:custDataLst>
                <p:tags r:id="rId7"/>
              </p:custDataLst>
            </p:nvPr>
          </p:nvSpPr>
          <p:spPr>
            <a:xfrm>
              <a:off x="3452602" y="3413045"/>
              <a:ext cx="5092281" cy="369332"/>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实行党建工作目标管理</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23" name="PA-10223">
            <a:extLst>
              <a:ext uri="{FF2B5EF4-FFF2-40B4-BE49-F238E27FC236}">
                <a16:creationId xmlns:a16="http://schemas.microsoft.com/office/drawing/2014/main" id="{1C261DF9-76B8-2443-AEA1-8A302AED11ED}"/>
              </a:ext>
            </a:extLst>
          </p:cNvPr>
          <p:cNvSpPr/>
          <p:nvPr>
            <p:custDataLst>
              <p:tags r:id="rId4"/>
            </p:custDataLst>
          </p:nvPr>
        </p:nvSpPr>
        <p:spPr>
          <a:xfrm>
            <a:off x="4600022" y="4392673"/>
            <a:ext cx="5998890"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与</a:t>
            </a:r>
            <a:r>
              <a:rPr lang="en-US" altLang="zh-CN" sz="1600" dirty="0">
                <a:solidFill>
                  <a:srgbClr val="C00000"/>
                </a:solidFill>
                <a:latin typeface="思源黑体 CN Medium" panose="020B0600000000000000" pitchFamily="34" charset="-122"/>
                <a:ea typeface="思源黑体 CN Medium" panose="020B0600000000000000" pitchFamily="34" charset="-122"/>
              </a:rPr>
              <a:t>XX</a:t>
            </a:r>
            <a:r>
              <a:rPr lang="zh-CN" altLang="en-US" sz="1600" dirty="0">
                <a:solidFill>
                  <a:srgbClr val="C00000"/>
                </a:solidFill>
                <a:latin typeface="思源黑体 CN Medium" panose="020B0600000000000000" pitchFamily="34" charset="-122"/>
                <a:ea typeface="思源黑体 CN Medium" panose="020B0600000000000000" pitchFamily="34" charset="-122"/>
              </a:rPr>
              <a:t>名党员全部签订</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党员目标管理责任书</a:t>
            </a:r>
            <a:r>
              <a:rPr lang="en-US" altLang="zh-CN" sz="1600" dirty="0">
                <a:solidFill>
                  <a:srgbClr val="C00000"/>
                </a:solidFill>
                <a:latin typeface="思源黑体 CN Medium" panose="020B0600000000000000" pitchFamily="34" charset="-122"/>
                <a:ea typeface="思源黑体 CN Medium" panose="020B0600000000000000" pitchFamily="34" charset="-122"/>
              </a:rPr>
              <a:t>》, </a:t>
            </a:r>
            <a:r>
              <a:rPr lang="zh-CN" altLang="en-US" sz="1600" dirty="0">
                <a:solidFill>
                  <a:srgbClr val="C00000"/>
                </a:solidFill>
                <a:latin typeface="思源黑体 CN Medium" panose="020B0600000000000000" pitchFamily="34" charset="-122"/>
                <a:ea typeface="思源黑体 CN Medium" panose="020B0600000000000000" pitchFamily="34" charset="-122"/>
              </a:rPr>
              <a:t>明确了考核指标</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把“软任务”变成“硬指标”</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endParaRPr lang="zh-CN" altLang="en-US" sz="1600" dirty="0">
              <a:solidFill>
                <a:srgbClr val="C00000"/>
              </a:solidFill>
              <a:latin typeface="思源黑体 CN Medium" panose="020B0600000000000000" pitchFamily="34" charset="-122"/>
              <a:ea typeface="思源黑体 CN Medium" panose="020B0600000000000000" pitchFamily="34" charset="-122"/>
            </a:endParaRPr>
          </a:p>
        </p:txBody>
      </p:sp>
      <p:grpSp>
        <p:nvGrpSpPr>
          <p:cNvPr id="24" name="组合 23">
            <a:extLst>
              <a:ext uri="{FF2B5EF4-FFF2-40B4-BE49-F238E27FC236}">
                <a16:creationId xmlns:a16="http://schemas.microsoft.com/office/drawing/2014/main" id="{210184B0-0521-1145-8341-883AD2348322}"/>
              </a:ext>
            </a:extLst>
          </p:cNvPr>
          <p:cNvGrpSpPr/>
          <p:nvPr/>
        </p:nvGrpSpPr>
        <p:grpSpPr>
          <a:xfrm>
            <a:off x="1183354" y="5426120"/>
            <a:ext cx="3161837" cy="769442"/>
            <a:chOff x="3452602" y="3212990"/>
            <a:chExt cx="5092283" cy="769442"/>
          </a:xfrm>
          <a:noFill/>
        </p:grpSpPr>
        <p:sp>
          <p:nvSpPr>
            <p:cNvPr id="25" name="圆角矩形 24">
              <a:extLst>
                <a:ext uri="{FF2B5EF4-FFF2-40B4-BE49-F238E27FC236}">
                  <a16:creationId xmlns:a16="http://schemas.microsoft.com/office/drawing/2014/main" id="{53127F90-600E-C443-B7FA-E8A94A0C65DC}"/>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6" name="PA-10223">
              <a:extLst>
                <a:ext uri="{FF2B5EF4-FFF2-40B4-BE49-F238E27FC236}">
                  <a16:creationId xmlns:a16="http://schemas.microsoft.com/office/drawing/2014/main" id="{68E8350C-20C4-D34F-8DAC-B1268BBC7D50}"/>
                </a:ext>
              </a:extLst>
            </p:cNvPr>
            <p:cNvSpPr/>
            <p:nvPr>
              <p:custDataLst>
                <p:tags r:id="rId6"/>
              </p:custDataLst>
            </p:nvPr>
          </p:nvSpPr>
          <p:spPr>
            <a:xfrm>
              <a:off x="3452602" y="3413045"/>
              <a:ext cx="5092281" cy="369332"/>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制定了党建工作安排和计划</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27" name="PA-10223">
            <a:extLst>
              <a:ext uri="{FF2B5EF4-FFF2-40B4-BE49-F238E27FC236}">
                <a16:creationId xmlns:a16="http://schemas.microsoft.com/office/drawing/2014/main" id="{92FD8EFA-4652-D14F-A03B-21798DBBC7E7}"/>
              </a:ext>
            </a:extLst>
          </p:cNvPr>
          <p:cNvSpPr/>
          <p:nvPr>
            <p:custDataLst>
              <p:tags r:id="rId5"/>
            </p:custDataLst>
          </p:nvPr>
        </p:nvSpPr>
        <p:spPr>
          <a:xfrm>
            <a:off x="4600021" y="5387607"/>
            <a:ext cx="5998890"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制定了</a:t>
            </a:r>
            <a:r>
              <a:rPr lang="en-US" altLang="zh-CN" sz="1600" dirty="0">
                <a:solidFill>
                  <a:srgbClr val="C00000"/>
                </a:solidFill>
                <a:latin typeface="思源黑体 CN Medium" panose="020B0600000000000000" pitchFamily="34" charset="-122"/>
                <a:ea typeface="思源黑体 CN Medium" panose="020B0600000000000000" pitchFamily="34" charset="-122"/>
              </a:rPr>
              <a:t>《2018</a:t>
            </a:r>
            <a:r>
              <a:rPr lang="zh-CN" altLang="en-US" sz="1600" dirty="0">
                <a:solidFill>
                  <a:srgbClr val="C00000"/>
                </a:solidFill>
                <a:latin typeface="思源黑体 CN Medium" panose="020B0600000000000000" pitchFamily="34" charset="-122"/>
                <a:ea typeface="思源黑体 CN Medium" panose="020B0600000000000000" pitchFamily="34" charset="-122"/>
              </a:rPr>
              <a:t>年党建工作安排</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和一二季度</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党建工作计划</a:t>
            </a:r>
            <a:r>
              <a:rPr lang="en-US" altLang="zh-CN" sz="1600" dirty="0">
                <a:solidFill>
                  <a:srgbClr val="C00000"/>
                </a:solidFill>
                <a:latin typeface="思源黑体 CN Medium" panose="020B0600000000000000" pitchFamily="34" charset="-122"/>
                <a:ea typeface="思源黑体 CN Medium" panose="020B0600000000000000" pitchFamily="34" charset="-122"/>
              </a:rPr>
              <a:t>》, </a:t>
            </a:r>
            <a:r>
              <a:rPr lang="zh-CN" altLang="en-US" sz="1600" dirty="0">
                <a:solidFill>
                  <a:srgbClr val="C00000"/>
                </a:solidFill>
                <a:latin typeface="思源黑体 CN Medium" panose="020B0600000000000000" pitchFamily="34" charset="-122"/>
                <a:ea typeface="思源黑体 CN Medium" panose="020B0600000000000000" pitchFamily="34" charset="-122"/>
              </a:rPr>
              <a:t>明确了重点、细化了任务。</a:t>
            </a:r>
          </a:p>
        </p:txBody>
      </p:sp>
      <p:pic>
        <p:nvPicPr>
          <p:cNvPr id="2" name="图片 1">
            <a:extLst>
              <a:ext uri="{FF2B5EF4-FFF2-40B4-BE49-F238E27FC236}">
                <a16:creationId xmlns:a16="http://schemas.microsoft.com/office/drawing/2014/main" id="{678596FF-0CCD-44C5-B26D-F3BE102952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419946400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dissolv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dissolv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dissolve">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3" grpId="0"/>
      <p:bldP spid="19" grpId="0"/>
      <p:bldP spid="23"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6B5F1A04-28EC-E544-8E8B-46667BC6A4B3}"/>
              </a:ext>
            </a:extLst>
          </p:cNvPr>
          <p:cNvSpPr/>
          <p:nvPr>
            <p:custDataLst>
              <p:tags r:id="rId1"/>
            </p:custDataLst>
          </p:nvPr>
        </p:nvSpPr>
        <p:spPr>
          <a:xfrm>
            <a:off x="2550827" y="434555"/>
            <a:ext cx="9428816" cy="584775"/>
          </a:xfrm>
          <a:prstGeom prst="rect">
            <a:avLst/>
          </a:prstGeom>
          <a:noFill/>
        </p:spPr>
        <p:txBody>
          <a:bodyPr wrap="square">
            <a:spAutoFit/>
          </a:bodyPr>
          <a:lstStyle/>
          <a:p>
            <a:r>
              <a:rPr lang="en-US" altLang="zh-CN" sz="3200" b="1" dirty="0">
                <a:solidFill>
                  <a:srgbClr val="C00000"/>
                </a:solidFill>
                <a:latin typeface="思源黑体 CN Bold" panose="020B0800000000000000" pitchFamily="34" charset="-122"/>
                <a:ea typeface="思源黑体 CN Bold" panose="020B0800000000000000" pitchFamily="34" charset="-122"/>
              </a:rPr>
              <a:t>2019</a:t>
            </a:r>
            <a:r>
              <a:rPr lang="zh-CN" altLang="en-US" sz="3200" b="1"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4" name="圆角矩形 3">
            <a:extLst>
              <a:ext uri="{FF2B5EF4-FFF2-40B4-BE49-F238E27FC236}">
                <a16:creationId xmlns:a16="http://schemas.microsoft.com/office/drawing/2014/main" id="{7BB82FDF-C5AA-284D-BEB5-1347095B3765}"/>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grpSp>
        <p:nvGrpSpPr>
          <p:cNvPr id="5" name="组合 4">
            <a:extLst>
              <a:ext uri="{FF2B5EF4-FFF2-40B4-BE49-F238E27FC236}">
                <a16:creationId xmlns:a16="http://schemas.microsoft.com/office/drawing/2014/main" id="{B8CD3B8F-7B1E-614D-8F5E-30741940D989}"/>
              </a:ext>
            </a:extLst>
          </p:cNvPr>
          <p:cNvGrpSpPr/>
          <p:nvPr/>
        </p:nvGrpSpPr>
        <p:grpSpPr>
          <a:xfrm>
            <a:off x="421293" y="3613665"/>
            <a:ext cx="3341238" cy="1159977"/>
            <a:chOff x="3452602" y="3212989"/>
            <a:chExt cx="5092283" cy="1159977"/>
          </a:xfrm>
        </p:grpSpPr>
        <p:sp>
          <p:nvSpPr>
            <p:cNvPr id="6" name="圆角矩形 5">
              <a:extLst>
                <a:ext uri="{FF2B5EF4-FFF2-40B4-BE49-F238E27FC236}">
                  <a16:creationId xmlns:a16="http://schemas.microsoft.com/office/drawing/2014/main" id="{BD3D6B24-24C3-BC41-B566-D0D46B7532D7}"/>
                </a:ext>
              </a:extLst>
            </p:cNvPr>
            <p:cNvSpPr/>
            <p:nvPr/>
          </p:nvSpPr>
          <p:spPr>
            <a:xfrm>
              <a:off x="3452602" y="3212989"/>
              <a:ext cx="5092283" cy="115997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7" name="PA-10223">
              <a:extLst>
                <a:ext uri="{FF2B5EF4-FFF2-40B4-BE49-F238E27FC236}">
                  <a16:creationId xmlns:a16="http://schemas.microsoft.com/office/drawing/2014/main" id="{AA0D762E-872A-C344-B6FD-7C0750E09470}"/>
                </a:ext>
              </a:extLst>
            </p:cNvPr>
            <p:cNvSpPr/>
            <p:nvPr>
              <p:custDataLst>
                <p:tags r:id="rId11"/>
              </p:custDataLst>
            </p:nvPr>
          </p:nvSpPr>
          <p:spPr>
            <a:xfrm>
              <a:off x="3452602" y="3397329"/>
              <a:ext cx="5092281" cy="830997"/>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切实的不断加强班子</a:t>
              </a:r>
              <a:endParaRPr lang="en-US" altLang="zh-CN"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滋生建设</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8" name="PA-10223">
            <a:extLst>
              <a:ext uri="{FF2B5EF4-FFF2-40B4-BE49-F238E27FC236}">
                <a16:creationId xmlns:a16="http://schemas.microsoft.com/office/drawing/2014/main" id="{4565D9C9-BA9A-8142-BFE0-F7953A8483AC}"/>
              </a:ext>
            </a:extLst>
          </p:cNvPr>
          <p:cNvSpPr/>
          <p:nvPr>
            <p:custDataLst>
              <p:tags r:id="rId2"/>
            </p:custDataLst>
          </p:nvPr>
        </p:nvSpPr>
        <p:spPr>
          <a:xfrm>
            <a:off x="421293" y="4958308"/>
            <a:ext cx="3193830" cy="1161728"/>
          </a:xfrm>
          <a:prstGeom prst="rect">
            <a:avLst/>
          </a:prstGeom>
        </p:spPr>
        <p:txBody>
          <a:bodyPr wrap="square">
            <a:spAutoFit/>
          </a:bodyPr>
          <a:lstStyle/>
          <a:p>
            <a:pPr algn="ct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充分发挥党支部的领导核心作用</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更多体现在谋长远、掌大局、设规矩、抓监督上。</a:t>
            </a:r>
          </a:p>
        </p:txBody>
      </p:sp>
      <p:grpSp>
        <p:nvGrpSpPr>
          <p:cNvPr id="15" name="组合 14">
            <a:extLst>
              <a:ext uri="{FF2B5EF4-FFF2-40B4-BE49-F238E27FC236}">
                <a16:creationId xmlns:a16="http://schemas.microsoft.com/office/drawing/2014/main" id="{B8439942-A801-0145-A3FC-C890B92B0078}"/>
              </a:ext>
            </a:extLst>
          </p:cNvPr>
          <p:cNvGrpSpPr/>
          <p:nvPr/>
        </p:nvGrpSpPr>
        <p:grpSpPr>
          <a:xfrm>
            <a:off x="4313104" y="1868835"/>
            <a:ext cx="1814678" cy="769442"/>
            <a:chOff x="3452602" y="3212990"/>
            <a:chExt cx="5092283" cy="769442"/>
          </a:xfrm>
          <a:noFill/>
        </p:grpSpPr>
        <p:sp>
          <p:nvSpPr>
            <p:cNvPr id="16" name="圆角矩形 15">
              <a:extLst>
                <a:ext uri="{FF2B5EF4-FFF2-40B4-BE49-F238E27FC236}">
                  <a16:creationId xmlns:a16="http://schemas.microsoft.com/office/drawing/2014/main" id="{691717BC-43EC-9B4D-8B13-9BF02C0FF749}"/>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7" name="PA-10223">
              <a:extLst>
                <a:ext uri="{FF2B5EF4-FFF2-40B4-BE49-F238E27FC236}">
                  <a16:creationId xmlns:a16="http://schemas.microsoft.com/office/drawing/2014/main" id="{A755964F-6093-6545-845A-8C1650A23E21}"/>
                </a:ext>
              </a:extLst>
            </p:cNvPr>
            <p:cNvSpPr/>
            <p:nvPr>
              <p:custDataLst>
                <p:tags r:id="rId10"/>
              </p:custDataLst>
            </p:nvPr>
          </p:nvSpPr>
          <p:spPr>
            <a:xfrm>
              <a:off x="3452602" y="3413045"/>
              <a:ext cx="5092281" cy="369332"/>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理论武装</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18" name="PA-10223">
            <a:extLst>
              <a:ext uri="{FF2B5EF4-FFF2-40B4-BE49-F238E27FC236}">
                <a16:creationId xmlns:a16="http://schemas.microsoft.com/office/drawing/2014/main" id="{C3D83714-A010-9741-BCC4-ABD4B55F473E}"/>
              </a:ext>
            </a:extLst>
          </p:cNvPr>
          <p:cNvSpPr/>
          <p:nvPr>
            <p:custDataLst>
              <p:tags r:id="rId3"/>
            </p:custDataLst>
          </p:nvPr>
        </p:nvSpPr>
        <p:spPr>
          <a:xfrm>
            <a:off x="6226303" y="1868836"/>
            <a:ext cx="5544404"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坚持把理论武装作为首要任务</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教育广大党员干部讲政治、懂规矩</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在思想上、行动上同县委保持高度一致。</a:t>
            </a:r>
          </a:p>
        </p:txBody>
      </p:sp>
      <p:grpSp>
        <p:nvGrpSpPr>
          <p:cNvPr id="19" name="组合 18">
            <a:extLst>
              <a:ext uri="{FF2B5EF4-FFF2-40B4-BE49-F238E27FC236}">
                <a16:creationId xmlns:a16="http://schemas.microsoft.com/office/drawing/2014/main" id="{5C899F7A-7BC9-3141-90BA-299B07C30671}"/>
              </a:ext>
            </a:extLst>
          </p:cNvPr>
          <p:cNvGrpSpPr/>
          <p:nvPr/>
        </p:nvGrpSpPr>
        <p:grpSpPr>
          <a:xfrm>
            <a:off x="4313104" y="3044278"/>
            <a:ext cx="1814678" cy="769442"/>
            <a:chOff x="3452602" y="3212990"/>
            <a:chExt cx="5092283" cy="769442"/>
          </a:xfrm>
          <a:noFill/>
        </p:grpSpPr>
        <p:sp>
          <p:nvSpPr>
            <p:cNvPr id="20" name="圆角矩形 19">
              <a:extLst>
                <a:ext uri="{FF2B5EF4-FFF2-40B4-BE49-F238E27FC236}">
                  <a16:creationId xmlns:a16="http://schemas.microsoft.com/office/drawing/2014/main" id="{EB13BC65-6A89-0846-99B9-5C63DF15A492}"/>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1" name="PA-10223">
              <a:extLst>
                <a:ext uri="{FF2B5EF4-FFF2-40B4-BE49-F238E27FC236}">
                  <a16:creationId xmlns:a16="http://schemas.microsoft.com/office/drawing/2014/main" id="{C65D6ABA-FEAC-DC4C-9C20-3676F51751EF}"/>
                </a:ext>
              </a:extLst>
            </p:cNvPr>
            <p:cNvSpPr/>
            <p:nvPr>
              <p:custDataLst>
                <p:tags r:id="rId9"/>
              </p:custDataLst>
            </p:nvPr>
          </p:nvSpPr>
          <p:spPr>
            <a:xfrm>
              <a:off x="3452602" y="3413045"/>
              <a:ext cx="5092281" cy="369332"/>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民主决策</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22" name="PA-10223">
            <a:extLst>
              <a:ext uri="{FF2B5EF4-FFF2-40B4-BE49-F238E27FC236}">
                <a16:creationId xmlns:a16="http://schemas.microsoft.com/office/drawing/2014/main" id="{14EB6F82-AB3C-7C45-92F0-19A3965B1220}"/>
              </a:ext>
            </a:extLst>
          </p:cNvPr>
          <p:cNvSpPr/>
          <p:nvPr>
            <p:custDataLst>
              <p:tags r:id="rId4"/>
            </p:custDataLst>
          </p:nvPr>
        </p:nvSpPr>
        <p:spPr>
          <a:xfrm>
            <a:off x="6226303" y="3044279"/>
            <a:ext cx="5544404"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严格落实重大事项和重要活动请示报告制度</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重大问题决策都由领导班子集体讨论决策。</a:t>
            </a:r>
          </a:p>
        </p:txBody>
      </p:sp>
      <p:grpSp>
        <p:nvGrpSpPr>
          <p:cNvPr id="23" name="组合 22">
            <a:extLst>
              <a:ext uri="{FF2B5EF4-FFF2-40B4-BE49-F238E27FC236}">
                <a16:creationId xmlns:a16="http://schemas.microsoft.com/office/drawing/2014/main" id="{9884A2CF-880A-4F41-AF2C-AA922A094EE6}"/>
              </a:ext>
            </a:extLst>
          </p:cNvPr>
          <p:cNvGrpSpPr/>
          <p:nvPr/>
        </p:nvGrpSpPr>
        <p:grpSpPr>
          <a:xfrm>
            <a:off x="4313104" y="4183052"/>
            <a:ext cx="1814678" cy="769442"/>
            <a:chOff x="3452602" y="3212990"/>
            <a:chExt cx="5092283" cy="769442"/>
          </a:xfrm>
          <a:noFill/>
        </p:grpSpPr>
        <p:sp>
          <p:nvSpPr>
            <p:cNvPr id="24" name="圆角矩形 23">
              <a:extLst>
                <a:ext uri="{FF2B5EF4-FFF2-40B4-BE49-F238E27FC236}">
                  <a16:creationId xmlns:a16="http://schemas.microsoft.com/office/drawing/2014/main" id="{B51A963F-51B5-E04E-A713-94EB9745717D}"/>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5" name="PA-10223">
              <a:extLst>
                <a:ext uri="{FF2B5EF4-FFF2-40B4-BE49-F238E27FC236}">
                  <a16:creationId xmlns:a16="http://schemas.microsoft.com/office/drawing/2014/main" id="{87E84E03-5CAD-2648-B1B9-B13C96356967}"/>
                </a:ext>
              </a:extLst>
            </p:cNvPr>
            <p:cNvSpPr/>
            <p:nvPr>
              <p:custDataLst>
                <p:tags r:id="rId8"/>
              </p:custDataLst>
            </p:nvPr>
          </p:nvSpPr>
          <p:spPr>
            <a:xfrm>
              <a:off x="3452602" y="3413045"/>
              <a:ext cx="5092281" cy="369332"/>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列会制度</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26" name="PA-10223">
            <a:extLst>
              <a:ext uri="{FF2B5EF4-FFF2-40B4-BE49-F238E27FC236}">
                <a16:creationId xmlns:a16="http://schemas.microsoft.com/office/drawing/2014/main" id="{2977443B-1579-664D-B8E1-153B287DA052}"/>
              </a:ext>
            </a:extLst>
          </p:cNvPr>
          <p:cNvSpPr/>
          <p:nvPr>
            <p:custDataLst>
              <p:tags r:id="rId5"/>
            </p:custDataLst>
          </p:nvPr>
        </p:nvSpPr>
        <p:spPr>
          <a:xfrm>
            <a:off x="6226303" y="4183053"/>
            <a:ext cx="5544404"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坚持每月召开一次开领导碰头会和每周一次工作例会制度</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确保决策的科学化、民主化和规范化。</a:t>
            </a:r>
          </a:p>
        </p:txBody>
      </p:sp>
      <p:grpSp>
        <p:nvGrpSpPr>
          <p:cNvPr id="27" name="组合 26">
            <a:extLst>
              <a:ext uri="{FF2B5EF4-FFF2-40B4-BE49-F238E27FC236}">
                <a16:creationId xmlns:a16="http://schemas.microsoft.com/office/drawing/2014/main" id="{6A38547F-38EE-6A4D-BB83-FE55A6505A7B}"/>
              </a:ext>
            </a:extLst>
          </p:cNvPr>
          <p:cNvGrpSpPr/>
          <p:nvPr/>
        </p:nvGrpSpPr>
        <p:grpSpPr>
          <a:xfrm>
            <a:off x="4313104" y="5358495"/>
            <a:ext cx="1814678" cy="769442"/>
            <a:chOff x="3452602" y="3212990"/>
            <a:chExt cx="5092283" cy="769442"/>
          </a:xfrm>
          <a:noFill/>
        </p:grpSpPr>
        <p:sp>
          <p:nvSpPr>
            <p:cNvPr id="28" name="圆角矩形 27">
              <a:extLst>
                <a:ext uri="{FF2B5EF4-FFF2-40B4-BE49-F238E27FC236}">
                  <a16:creationId xmlns:a16="http://schemas.microsoft.com/office/drawing/2014/main" id="{A792896B-3901-264D-9D51-41869A423451}"/>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9" name="PA-10223">
              <a:extLst>
                <a:ext uri="{FF2B5EF4-FFF2-40B4-BE49-F238E27FC236}">
                  <a16:creationId xmlns:a16="http://schemas.microsoft.com/office/drawing/2014/main" id="{0C4CAD14-D8A9-FD43-9D93-7E6211B41268}"/>
                </a:ext>
              </a:extLst>
            </p:cNvPr>
            <p:cNvSpPr/>
            <p:nvPr>
              <p:custDataLst>
                <p:tags r:id="rId7"/>
              </p:custDataLst>
            </p:nvPr>
          </p:nvSpPr>
          <p:spPr>
            <a:xfrm>
              <a:off x="3452602" y="3413045"/>
              <a:ext cx="5092281" cy="369332"/>
            </a:xfrm>
            <a:prstGeom prst="rect">
              <a:avLst/>
            </a:prstGeom>
            <a:grpFill/>
          </p:spPr>
          <p:txBody>
            <a:bodyPr wrap="square">
              <a:spAutoFit/>
            </a:bodyPr>
            <a:lstStyle/>
            <a:p>
              <a:pPr algn="ctr"/>
              <a:r>
                <a:rPr lang="zh-CN" altLang="en-US" dirty="0">
                  <a:solidFill>
                    <a:srgbClr val="BA1219"/>
                  </a:solidFill>
                  <a:latin typeface="思源黑体 CN Medium" panose="020B0600000000000000" pitchFamily="34" charset="-122"/>
                  <a:ea typeface="思源黑体 CN Medium" panose="020B0600000000000000" pitchFamily="34" charset="-122"/>
                </a:rPr>
                <a:t>狠抓落实</a:t>
              </a:r>
              <a:endParaRPr lang="zh-CN" altLang="en-US" sz="2000" dirty="0">
                <a:solidFill>
                  <a:srgbClr val="BA1219"/>
                </a:solidFill>
                <a:latin typeface="思源黑体 CN Medium" panose="020B0600000000000000" pitchFamily="34" charset="-122"/>
                <a:ea typeface="思源黑体 CN Medium" panose="020B0600000000000000" pitchFamily="34" charset="-122"/>
              </a:endParaRPr>
            </a:p>
          </p:txBody>
        </p:sp>
      </p:grpSp>
      <p:sp>
        <p:nvSpPr>
          <p:cNvPr id="30" name="PA-10223">
            <a:extLst>
              <a:ext uri="{FF2B5EF4-FFF2-40B4-BE49-F238E27FC236}">
                <a16:creationId xmlns:a16="http://schemas.microsoft.com/office/drawing/2014/main" id="{43F4F515-3A11-3248-8422-0B9F80F0C402}"/>
              </a:ext>
            </a:extLst>
          </p:cNvPr>
          <p:cNvSpPr/>
          <p:nvPr>
            <p:custDataLst>
              <p:tags r:id="rId6"/>
            </p:custDataLst>
          </p:nvPr>
        </p:nvSpPr>
        <p:spPr>
          <a:xfrm>
            <a:off x="6226303" y="5358496"/>
            <a:ext cx="5544404" cy="792396"/>
          </a:xfrm>
          <a:prstGeom prst="rect">
            <a:avLst/>
          </a:prstGeom>
        </p:spPr>
        <p:txBody>
          <a:bodyPr wrap="square">
            <a:spAutoFit/>
          </a:bodyPr>
          <a:lstStyle/>
          <a:p>
            <a:pPr>
              <a:lnSpc>
                <a:spcPct val="150000"/>
              </a:lnSpc>
            </a:pPr>
            <a:r>
              <a:rPr lang="zh-CN" altLang="en-US" sz="1600" dirty="0">
                <a:solidFill>
                  <a:srgbClr val="C00000"/>
                </a:solidFill>
                <a:latin typeface="思源黑体 CN Medium" panose="020B0600000000000000" pitchFamily="34" charset="-122"/>
                <a:ea typeface="思源黑体 CN Medium" panose="020B0600000000000000" pitchFamily="34" charset="-122"/>
              </a:rPr>
              <a:t>全力抓好项目发展</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积极参与</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主动服务</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强化协调</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大力配合</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保证政令畅通</a:t>
            </a:r>
            <a:r>
              <a:rPr lang="en-US" altLang="zh-CN" sz="1600" dirty="0">
                <a:solidFill>
                  <a:srgbClr val="C00000"/>
                </a:solidFill>
                <a:latin typeface="思源黑体 CN Medium" panose="020B0600000000000000" pitchFamily="34" charset="-122"/>
                <a:ea typeface="思源黑体 CN Medium" panose="020B0600000000000000" pitchFamily="34" charset="-122"/>
              </a:rPr>
              <a:t>,</a:t>
            </a:r>
            <a:r>
              <a:rPr lang="zh-CN" altLang="en-US" sz="1600" dirty="0">
                <a:solidFill>
                  <a:srgbClr val="C00000"/>
                </a:solidFill>
                <a:latin typeface="思源黑体 CN Medium" panose="020B0600000000000000" pitchFamily="34" charset="-122"/>
                <a:ea typeface="思源黑体 CN Medium" panose="020B0600000000000000" pitchFamily="34" charset="-122"/>
              </a:rPr>
              <a:t>确保各项方针政策贯彻落实。</a:t>
            </a:r>
          </a:p>
        </p:txBody>
      </p:sp>
      <p:pic>
        <p:nvPicPr>
          <p:cNvPr id="32" name="图片 31">
            <a:extLst>
              <a:ext uri="{FF2B5EF4-FFF2-40B4-BE49-F238E27FC236}">
                <a16:creationId xmlns:a16="http://schemas.microsoft.com/office/drawing/2014/main" id="{1CFE9328-1C48-5042-AAA4-C7D1C3F9BC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1828" y="1482018"/>
            <a:ext cx="2984500" cy="2438400"/>
          </a:xfrm>
          <a:prstGeom prst="rect">
            <a:avLst/>
          </a:prstGeom>
        </p:spPr>
      </p:pic>
      <p:pic>
        <p:nvPicPr>
          <p:cNvPr id="2" name="图片 1">
            <a:extLst>
              <a:ext uri="{FF2B5EF4-FFF2-40B4-BE49-F238E27FC236}">
                <a16:creationId xmlns:a16="http://schemas.microsoft.com/office/drawing/2014/main" id="{91A48C7E-B4E5-43E2-BA26-8DDE865E75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239827716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dissolv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ssolv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dissolv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dissolv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dissolv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dissolve">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p:bldP spid="18" grpId="0"/>
      <p:bldP spid="22" grpId="0"/>
      <p:bldP spid="26"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10223">
            <a:extLst>
              <a:ext uri="{FF2B5EF4-FFF2-40B4-BE49-F238E27FC236}">
                <a16:creationId xmlns:a16="http://schemas.microsoft.com/office/drawing/2014/main" id="{524EA13D-9895-994D-A143-BE2B03F6E5D4}"/>
              </a:ext>
            </a:extLst>
          </p:cNvPr>
          <p:cNvSpPr/>
          <p:nvPr>
            <p:custDataLst>
              <p:tags r:id="rId1"/>
            </p:custDataLst>
          </p:nvPr>
        </p:nvSpPr>
        <p:spPr>
          <a:xfrm>
            <a:off x="2550827" y="434555"/>
            <a:ext cx="9428816" cy="584775"/>
          </a:xfrm>
          <a:prstGeom prst="rect">
            <a:avLst/>
          </a:prstGeom>
          <a:noFill/>
        </p:spPr>
        <p:txBody>
          <a:bodyPr wrap="square">
            <a:spAutoFit/>
          </a:bodyPr>
          <a:lstStyle/>
          <a:p>
            <a:r>
              <a:rPr lang="en-US" altLang="zh-CN" sz="3200" b="1" dirty="0">
                <a:solidFill>
                  <a:srgbClr val="C00000"/>
                </a:solidFill>
                <a:latin typeface="思源黑体 CN Bold" panose="020B0800000000000000" pitchFamily="34" charset="-122"/>
                <a:ea typeface="思源黑体 CN Bold" panose="020B0800000000000000" pitchFamily="34" charset="-122"/>
              </a:rPr>
              <a:t>2019</a:t>
            </a:r>
            <a:r>
              <a:rPr lang="zh-CN" altLang="en-US" sz="3200" b="1" dirty="0">
                <a:solidFill>
                  <a:srgbClr val="C00000"/>
                </a:solidFill>
                <a:latin typeface="思源黑体 CN Bold" panose="020B0800000000000000" pitchFamily="34" charset="-122"/>
                <a:ea typeface="思源黑体 CN Bold" panose="020B0800000000000000" pitchFamily="34" charset="-122"/>
              </a:rPr>
              <a:t>工作开展情况</a:t>
            </a:r>
          </a:p>
        </p:txBody>
      </p:sp>
      <p:sp>
        <p:nvSpPr>
          <p:cNvPr id="4" name="圆角矩形 3">
            <a:extLst>
              <a:ext uri="{FF2B5EF4-FFF2-40B4-BE49-F238E27FC236}">
                <a16:creationId xmlns:a16="http://schemas.microsoft.com/office/drawing/2014/main" id="{ED78B901-B1BB-754A-8113-ADFDDF249DE9}"/>
              </a:ext>
            </a:extLst>
          </p:cNvPr>
          <p:cNvSpPr/>
          <p:nvPr/>
        </p:nvSpPr>
        <p:spPr>
          <a:xfrm>
            <a:off x="421293" y="453151"/>
            <a:ext cx="1992123" cy="56617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思源黑体 CN Bold" panose="020B0800000000000000" pitchFamily="34" charset="-122"/>
                <a:ea typeface="思源黑体 CN Bold" panose="020B0800000000000000" pitchFamily="34" charset="-122"/>
              </a:rPr>
              <a:t>第一章</a:t>
            </a:r>
          </a:p>
        </p:txBody>
      </p:sp>
      <p:grpSp>
        <p:nvGrpSpPr>
          <p:cNvPr id="5" name="组合 4">
            <a:extLst>
              <a:ext uri="{FF2B5EF4-FFF2-40B4-BE49-F238E27FC236}">
                <a16:creationId xmlns:a16="http://schemas.microsoft.com/office/drawing/2014/main" id="{891E0DAA-7E38-D24B-90CA-BB0DBD2B291C}"/>
              </a:ext>
            </a:extLst>
          </p:cNvPr>
          <p:cNvGrpSpPr/>
          <p:nvPr/>
        </p:nvGrpSpPr>
        <p:grpSpPr>
          <a:xfrm>
            <a:off x="3703113" y="1475731"/>
            <a:ext cx="4331615" cy="646177"/>
            <a:chOff x="3452602" y="3212989"/>
            <a:chExt cx="5092283" cy="646177"/>
          </a:xfrm>
        </p:grpSpPr>
        <p:sp>
          <p:nvSpPr>
            <p:cNvPr id="6" name="圆角矩形 5">
              <a:extLst>
                <a:ext uri="{FF2B5EF4-FFF2-40B4-BE49-F238E27FC236}">
                  <a16:creationId xmlns:a16="http://schemas.microsoft.com/office/drawing/2014/main" id="{D5B666E6-88E4-4244-955A-CDDD23B586FF}"/>
                </a:ext>
              </a:extLst>
            </p:cNvPr>
            <p:cNvSpPr/>
            <p:nvPr/>
          </p:nvSpPr>
          <p:spPr>
            <a:xfrm>
              <a:off x="3452602" y="3212989"/>
              <a:ext cx="5092283" cy="64617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7" name="PA-10223">
              <a:extLst>
                <a:ext uri="{FF2B5EF4-FFF2-40B4-BE49-F238E27FC236}">
                  <a16:creationId xmlns:a16="http://schemas.microsoft.com/office/drawing/2014/main" id="{356B8EAB-1F90-9F4D-AA27-2688A8BC26C3}"/>
                </a:ext>
              </a:extLst>
            </p:cNvPr>
            <p:cNvSpPr/>
            <p:nvPr>
              <p:custDataLst>
                <p:tags r:id="rId7"/>
              </p:custDataLst>
            </p:nvPr>
          </p:nvSpPr>
          <p:spPr>
            <a:xfrm>
              <a:off x="3452602" y="3305244"/>
              <a:ext cx="5092281" cy="461665"/>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从严抓好干部队伍建设</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9" name="组合 8">
            <a:extLst>
              <a:ext uri="{FF2B5EF4-FFF2-40B4-BE49-F238E27FC236}">
                <a16:creationId xmlns:a16="http://schemas.microsoft.com/office/drawing/2014/main" id="{EBAE6D39-D45E-3247-B9A2-09AB8E95343A}"/>
              </a:ext>
            </a:extLst>
          </p:cNvPr>
          <p:cNvGrpSpPr/>
          <p:nvPr/>
        </p:nvGrpSpPr>
        <p:grpSpPr>
          <a:xfrm>
            <a:off x="718660" y="2415944"/>
            <a:ext cx="4872671" cy="769442"/>
            <a:chOff x="3452602" y="3212990"/>
            <a:chExt cx="5092283" cy="769442"/>
          </a:xfrm>
          <a:noFill/>
        </p:grpSpPr>
        <p:sp>
          <p:nvSpPr>
            <p:cNvPr id="10" name="圆角矩形 9">
              <a:extLst>
                <a:ext uri="{FF2B5EF4-FFF2-40B4-BE49-F238E27FC236}">
                  <a16:creationId xmlns:a16="http://schemas.microsoft.com/office/drawing/2014/main" id="{9677458D-B6F4-B047-A918-336185BA7C99}"/>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1" name="PA-10223">
              <a:extLst>
                <a:ext uri="{FF2B5EF4-FFF2-40B4-BE49-F238E27FC236}">
                  <a16:creationId xmlns:a16="http://schemas.microsoft.com/office/drawing/2014/main" id="{BE9BA37A-1DFB-EB49-B9B7-6AF70744D220}"/>
                </a:ext>
              </a:extLst>
            </p:cNvPr>
            <p:cNvSpPr/>
            <p:nvPr>
              <p:custDataLst>
                <p:tags r:id="rId6"/>
              </p:custDataLst>
            </p:nvPr>
          </p:nvSpPr>
          <p:spPr>
            <a:xfrm>
              <a:off x="3452602" y="3413045"/>
              <a:ext cx="5092281" cy="338554"/>
            </a:xfrm>
            <a:prstGeom prst="rect">
              <a:avLst/>
            </a:prstGeom>
            <a:grpFill/>
          </p:spPr>
          <p:txBody>
            <a:bodyPr wrap="square">
              <a:spAutoFit/>
            </a:bodyPr>
            <a:lstStyle/>
            <a:p>
              <a:pPr algn="ctr"/>
              <a:r>
                <a:rPr lang="zh-CN" altLang="en-US" sz="1600" dirty="0">
                  <a:solidFill>
                    <a:srgbClr val="BA1219"/>
                  </a:solidFill>
                  <a:latin typeface="思源黑体 CN Medium" panose="020B0600000000000000" pitchFamily="34" charset="-122"/>
                  <a:ea typeface="思源黑体 CN Medium" panose="020B0600000000000000" pitchFamily="34" charset="-122"/>
                </a:rPr>
                <a:t>健全党员党性定期定性分析制度</a:t>
              </a:r>
              <a:endParaRPr lang="zh-CN" altLang="en-US" dirty="0">
                <a:solidFill>
                  <a:srgbClr val="BA1219"/>
                </a:solidFill>
                <a:latin typeface="思源黑体 CN Medium" panose="020B0600000000000000" pitchFamily="34" charset="-122"/>
                <a:ea typeface="思源黑体 CN Medium" panose="020B0600000000000000" pitchFamily="34" charset="-122"/>
              </a:endParaRPr>
            </a:p>
          </p:txBody>
        </p:sp>
      </p:grpSp>
      <p:grpSp>
        <p:nvGrpSpPr>
          <p:cNvPr id="13" name="组合 12">
            <a:extLst>
              <a:ext uri="{FF2B5EF4-FFF2-40B4-BE49-F238E27FC236}">
                <a16:creationId xmlns:a16="http://schemas.microsoft.com/office/drawing/2014/main" id="{9E7FCF19-C4FD-B54A-A02B-075810D404CB}"/>
              </a:ext>
            </a:extLst>
          </p:cNvPr>
          <p:cNvGrpSpPr/>
          <p:nvPr/>
        </p:nvGrpSpPr>
        <p:grpSpPr>
          <a:xfrm>
            <a:off x="718658" y="3363708"/>
            <a:ext cx="4872671" cy="769442"/>
            <a:chOff x="3452602" y="3212990"/>
            <a:chExt cx="5092283" cy="769442"/>
          </a:xfrm>
          <a:noFill/>
        </p:grpSpPr>
        <p:sp>
          <p:nvSpPr>
            <p:cNvPr id="14" name="圆角矩形 13">
              <a:extLst>
                <a:ext uri="{FF2B5EF4-FFF2-40B4-BE49-F238E27FC236}">
                  <a16:creationId xmlns:a16="http://schemas.microsoft.com/office/drawing/2014/main" id="{CCA65980-C853-CB48-A707-3427385DECF2}"/>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5" name="PA-10223">
              <a:extLst>
                <a:ext uri="{FF2B5EF4-FFF2-40B4-BE49-F238E27FC236}">
                  <a16:creationId xmlns:a16="http://schemas.microsoft.com/office/drawing/2014/main" id="{9C62B461-93B8-EA4A-B443-3D749A5ED074}"/>
                </a:ext>
              </a:extLst>
            </p:cNvPr>
            <p:cNvSpPr/>
            <p:nvPr>
              <p:custDataLst>
                <p:tags r:id="rId5"/>
              </p:custDataLst>
            </p:nvPr>
          </p:nvSpPr>
          <p:spPr>
            <a:xfrm>
              <a:off x="3452602" y="3306265"/>
              <a:ext cx="5092281" cy="584775"/>
            </a:xfrm>
            <a:prstGeom prst="rect">
              <a:avLst/>
            </a:prstGeom>
            <a:grpFill/>
          </p:spPr>
          <p:txBody>
            <a:bodyPr wrap="square">
              <a:spAutoFit/>
            </a:bodyPr>
            <a:lstStyle/>
            <a:p>
              <a:pPr algn="ctr"/>
              <a:r>
                <a:rPr lang="zh-CN" altLang="en-US" sz="1600" dirty="0">
                  <a:solidFill>
                    <a:srgbClr val="BA1219"/>
                  </a:solidFill>
                  <a:latin typeface="思源黑体 CN Medium" panose="020B0600000000000000" pitchFamily="34" charset="-122"/>
                  <a:ea typeface="思源黑体 CN Medium" panose="020B0600000000000000" pitchFamily="34" charset="-122"/>
                </a:rPr>
                <a:t>坚持以严的标准要求干部、严的措施管理干部、</a:t>
              </a:r>
              <a:endParaRPr lang="en-US" altLang="zh-CN" sz="1600" dirty="0">
                <a:solidFill>
                  <a:srgbClr val="BA1219"/>
                </a:solidFill>
                <a:latin typeface="思源黑体 CN Medium" panose="020B0600000000000000" pitchFamily="34" charset="-122"/>
                <a:ea typeface="思源黑体 CN Medium" panose="020B0600000000000000" pitchFamily="34" charset="-122"/>
              </a:endParaRPr>
            </a:p>
            <a:p>
              <a:pPr algn="ctr"/>
              <a:r>
                <a:rPr lang="zh-CN" altLang="en-US" sz="1600" dirty="0">
                  <a:solidFill>
                    <a:srgbClr val="BA1219"/>
                  </a:solidFill>
                  <a:latin typeface="思源黑体 CN Medium" panose="020B0600000000000000" pitchFamily="34" charset="-122"/>
                  <a:ea typeface="思源黑体 CN Medium" panose="020B0600000000000000" pitchFamily="34" charset="-122"/>
                </a:rPr>
                <a:t>严的纪律约束干部</a:t>
              </a:r>
            </a:p>
          </p:txBody>
        </p:sp>
      </p:grpSp>
      <p:grpSp>
        <p:nvGrpSpPr>
          <p:cNvPr id="16" name="组合 15">
            <a:extLst>
              <a:ext uri="{FF2B5EF4-FFF2-40B4-BE49-F238E27FC236}">
                <a16:creationId xmlns:a16="http://schemas.microsoft.com/office/drawing/2014/main" id="{A98DBF83-87ED-F34D-A9C3-1CAD8F682510}"/>
              </a:ext>
            </a:extLst>
          </p:cNvPr>
          <p:cNvGrpSpPr/>
          <p:nvPr/>
        </p:nvGrpSpPr>
        <p:grpSpPr>
          <a:xfrm>
            <a:off x="718656" y="4311472"/>
            <a:ext cx="4872671" cy="769442"/>
            <a:chOff x="3452602" y="3212990"/>
            <a:chExt cx="5092283" cy="769442"/>
          </a:xfrm>
          <a:noFill/>
        </p:grpSpPr>
        <p:sp>
          <p:nvSpPr>
            <p:cNvPr id="17" name="圆角矩形 16">
              <a:extLst>
                <a:ext uri="{FF2B5EF4-FFF2-40B4-BE49-F238E27FC236}">
                  <a16:creationId xmlns:a16="http://schemas.microsoft.com/office/drawing/2014/main" id="{958A0442-CD10-1A47-AC1F-AC891EEAE3F8}"/>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18" name="PA-10223">
              <a:extLst>
                <a:ext uri="{FF2B5EF4-FFF2-40B4-BE49-F238E27FC236}">
                  <a16:creationId xmlns:a16="http://schemas.microsoft.com/office/drawing/2014/main" id="{90A71297-8F91-D744-9371-8D529C1A5510}"/>
                </a:ext>
              </a:extLst>
            </p:cNvPr>
            <p:cNvSpPr/>
            <p:nvPr>
              <p:custDataLst>
                <p:tags r:id="rId4"/>
              </p:custDataLst>
            </p:nvPr>
          </p:nvSpPr>
          <p:spPr>
            <a:xfrm>
              <a:off x="3452602" y="3413045"/>
              <a:ext cx="5092281" cy="338554"/>
            </a:xfrm>
            <a:prstGeom prst="rect">
              <a:avLst/>
            </a:prstGeom>
            <a:grpFill/>
          </p:spPr>
          <p:txBody>
            <a:bodyPr wrap="square">
              <a:spAutoFit/>
            </a:bodyPr>
            <a:lstStyle/>
            <a:p>
              <a:pPr algn="ctr"/>
              <a:r>
                <a:rPr lang="zh-CN" altLang="en-US" sz="1600" dirty="0">
                  <a:solidFill>
                    <a:srgbClr val="BA1219"/>
                  </a:solidFill>
                  <a:latin typeface="思源黑体 CN Medium" panose="020B0600000000000000" pitchFamily="34" charset="-122"/>
                  <a:ea typeface="思源黑体 CN Medium" panose="020B0600000000000000" pitchFamily="34" charset="-122"/>
                </a:rPr>
                <a:t>严格执行发展党员记实制、公示制、票决制</a:t>
              </a:r>
            </a:p>
          </p:txBody>
        </p:sp>
      </p:grpSp>
      <p:grpSp>
        <p:nvGrpSpPr>
          <p:cNvPr id="19" name="组合 18">
            <a:extLst>
              <a:ext uri="{FF2B5EF4-FFF2-40B4-BE49-F238E27FC236}">
                <a16:creationId xmlns:a16="http://schemas.microsoft.com/office/drawing/2014/main" id="{972DB49D-72F4-8C40-A689-B52A800BB9C6}"/>
              </a:ext>
            </a:extLst>
          </p:cNvPr>
          <p:cNvGrpSpPr/>
          <p:nvPr/>
        </p:nvGrpSpPr>
        <p:grpSpPr>
          <a:xfrm>
            <a:off x="718654" y="5259236"/>
            <a:ext cx="4872671" cy="769442"/>
            <a:chOff x="3452602" y="3212990"/>
            <a:chExt cx="5092283" cy="769442"/>
          </a:xfrm>
          <a:noFill/>
        </p:grpSpPr>
        <p:sp>
          <p:nvSpPr>
            <p:cNvPr id="20" name="圆角矩形 19">
              <a:extLst>
                <a:ext uri="{FF2B5EF4-FFF2-40B4-BE49-F238E27FC236}">
                  <a16:creationId xmlns:a16="http://schemas.microsoft.com/office/drawing/2014/main" id="{CF13448E-0367-8241-9AEB-AC0621F5E40B}"/>
                </a:ext>
              </a:extLst>
            </p:cNvPr>
            <p:cNvSpPr/>
            <p:nvPr/>
          </p:nvSpPr>
          <p:spPr>
            <a:xfrm>
              <a:off x="3452602" y="3212990"/>
              <a:ext cx="5092283" cy="769442"/>
            </a:xfrm>
            <a:prstGeom prst="round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1" name="PA-10223">
              <a:extLst>
                <a:ext uri="{FF2B5EF4-FFF2-40B4-BE49-F238E27FC236}">
                  <a16:creationId xmlns:a16="http://schemas.microsoft.com/office/drawing/2014/main" id="{40E089ED-27AB-3B4E-B577-0413AE2AFDAC}"/>
                </a:ext>
              </a:extLst>
            </p:cNvPr>
            <p:cNvSpPr/>
            <p:nvPr>
              <p:custDataLst>
                <p:tags r:id="rId3"/>
              </p:custDataLst>
            </p:nvPr>
          </p:nvSpPr>
          <p:spPr>
            <a:xfrm>
              <a:off x="3452602" y="3413045"/>
              <a:ext cx="5092281" cy="338554"/>
            </a:xfrm>
            <a:prstGeom prst="rect">
              <a:avLst/>
            </a:prstGeom>
            <a:grpFill/>
          </p:spPr>
          <p:txBody>
            <a:bodyPr wrap="square">
              <a:spAutoFit/>
            </a:bodyPr>
            <a:lstStyle/>
            <a:p>
              <a:pPr algn="ctr"/>
              <a:r>
                <a:rPr lang="zh-CN" altLang="en-US" sz="1600" dirty="0">
                  <a:solidFill>
                    <a:srgbClr val="BA1219"/>
                  </a:solidFill>
                  <a:latin typeface="思源黑体 CN Medium" panose="020B0600000000000000" pitchFamily="34" charset="-122"/>
                  <a:ea typeface="思源黑体 CN Medium" panose="020B0600000000000000" pitchFamily="34" charset="-122"/>
                </a:rPr>
                <a:t>修订</a:t>
              </a:r>
              <a:r>
                <a:rPr lang="en-US" altLang="zh-CN" sz="1600" dirty="0">
                  <a:solidFill>
                    <a:srgbClr val="BA1219"/>
                  </a:solidFill>
                  <a:latin typeface="思源黑体 CN Medium" panose="020B0600000000000000" pitchFamily="34" charset="-122"/>
                  <a:ea typeface="思源黑体 CN Medium" panose="020B0600000000000000" pitchFamily="34" charset="-122"/>
                </a:rPr>
                <a:t>《</a:t>
              </a:r>
              <a:r>
                <a:rPr lang="zh-CN" altLang="en-US" sz="1600" dirty="0">
                  <a:solidFill>
                    <a:srgbClr val="BA1219"/>
                  </a:solidFill>
                  <a:latin typeface="思源黑体 CN Medium" panose="020B0600000000000000" pitchFamily="34" charset="-122"/>
                  <a:ea typeface="思源黑体 CN Medium" panose="020B0600000000000000" pitchFamily="34" charset="-122"/>
                </a:rPr>
                <a:t>干部考勤及请销假制度</a:t>
              </a:r>
              <a:r>
                <a:rPr lang="en-US" altLang="zh-CN" sz="1600" dirty="0">
                  <a:solidFill>
                    <a:srgbClr val="BA1219"/>
                  </a:solidFill>
                  <a:latin typeface="思源黑体 CN Medium" panose="020B0600000000000000" pitchFamily="34" charset="-122"/>
                  <a:ea typeface="思源黑体 CN Medium" panose="020B0600000000000000" pitchFamily="34" charset="-122"/>
                </a:rPr>
                <a:t>》</a:t>
              </a:r>
              <a:r>
                <a:rPr lang="zh-CN" altLang="en-US" sz="1600" dirty="0">
                  <a:solidFill>
                    <a:srgbClr val="BA1219"/>
                  </a:solidFill>
                  <a:latin typeface="思源黑体 CN Medium" panose="020B0600000000000000" pitchFamily="34" charset="-122"/>
                  <a:ea typeface="思源黑体 CN Medium" panose="020B0600000000000000" pitchFamily="34" charset="-122"/>
                </a:rPr>
                <a:t>和</a:t>
              </a:r>
              <a:r>
                <a:rPr lang="en-US" altLang="zh-CN" sz="1600" dirty="0">
                  <a:solidFill>
                    <a:srgbClr val="BA1219"/>
                  </a:solidFill>
                  <a:latin typeface="思源黑体 CN Medium" panose="020B0600000000000000" pitchFamily="34" charset="-122"/>
                  <a:ea typeface="思源黑体 CN Medium" panose="020B0600000000000000" pitchFamily="34" charset="-122"/>
                </a:rPr>
                <a:t>《</a:t>
              </a:r>
              <a:r>
                <a:rPr lang="zh-CN" altLang="en-US" sz="1600" dirty="0">
                  <a:solidFill>
                    <a:srgbClr val="BA1219"/>
                  </a:solidFill>
                  <a:latin typeface="思源黑体 CN Medium" panose="020B0600000000000000" pitchFamily="34" charset="-122"/>
                  <a:ea typeface="思源黑体 CN Medium" panose="020B0600000000000000" pitchFamily="34" charset="-122"/>
                </a:rPr>
                <a:t>绩效考核办法</a:t>
              </a:r>
              <a:r>
                <a:rPr lang="en-US" altLang="zh-CN" sz="1600" dirty="0">
                  <a:solidFill>
                    <a:srgbClr val="BA1219"/>
                  </a:solidFill>
                  <a:latin typeface="思源黑体 CN Medium" panose="020B0600000000000000" pitchFamily="34" charset="-122"/>
                  <a:ea typeface="思源黑体 CN Medium" panose="020B0600000000000000" pitchFamily="34" charset="-122"/>
                </a:rPr>
                <a:t>》</a:t>
              </a:r>
              <a:endParaRPr lang="zh-CN" altLang="en-US" dirty="0">
                <a:solidFill>
                  <a:srgbClr val="BA1219"/>
                </a:solidFill>
                <a:latin typeface="思源黑体 CN Medium" panose="020B0600000000000000" pitchFamily="34" charset="-122"/>
                <a:ea typeface="思源黑体 CN Medium" panose="020B0600000000000000" pitchFamily="34" charset="-122"/>
              </a:endParaRPr>
            </a:p>
          </p:txBody>
        </p:sp>
      </p:grpSp>
      <p:grpSp>
        <p:nvGrpSpPr>
          <p:cNvPr id="8" name="组合 7">
            <a:extLst>
              <a:ext uri="{FF2B5EF4-FFF2-40B4-BE49-F238E27FC236}">
                <a16:creationId xmlns:a16="http://schemas.microsoft.com/office/drawing/2014/main" id="{EAE4811F-9B8C-E445-BF79-DCA55BF79488}"/>
              </a:ext>
            </a:extLst>
          </p:cNvPr>
          <p:cNvGrpSpPr/>
          <p:nvPr/>
        </p:nvGrpSpPr>
        <p:grpSpPr>
          <a:xfrm>
            <a:off x="7141725" y="2728287"/>
            <a:ext cx="4331615" cy="3074036"/>
            <a:chOff x="7141725" y="2728287"/>
            <a:chExt cx="4331615" cy="3074036"/>
          </a:xfrm>
        </p:grpSpPr>
        <p:grpSp>
          <p:nvGrpSpPr>
            <p:cNvPr id="22" name="组合 21">
              <a:extLst>
                <a:ext uri="{FF2B5EF4-FFF2-40B4-BE49-F238E27FC236}">
                  <a16:creationId xmlns:a16="http://schemas.microsoft.com/office/drawing/2014/main" id="{FD941E58-2C48-8042-907B-9BB5FAC3E963}"/>
                </a:ext>
              </a:extLst>
            </p:cNvPr>
            <p:cNvGrpSpPr/>
            <p:nvPr/>
          </p:nvGrpSpPr>
          <p:grpSpPr>
            <a:xfrm>
              <a:off x="7141725" y="2728287"/>
              <a:ext cx="4331615" cy="3074036"/>
              <a:chOff x="3452602" y="3047675"/>
              <a:chExt cx="5092283" cy="3074036"/>
            </a:xfrm>
          </p:grpSpPr>
          <p:sp>
            <p:nvSpPr>
              <p:cNvPr id="23" name="圆角矩形 22">
                <a:extLst>
                  <a:ext uri="{FF2B5EF4-FFF2-40B4-BE49-F238E27FC236}">
                    <a16:creationId xmlns:a16="http://schemas.microsoft.com/office/drawing/2014/main" id="{92626871-E82B-6F4D-8634-F53FBABEBBF3}"/>
                  </a:ext>
                </a:extLst>
              </p:cNvPr>
              <p:cNvSpPr/>
              <p:nvPr/>
            </p:nvSpPr>
            <p:spPr>
              <a:xfrm>
                <a:off x="3452602" y="3047675"/>
                <a:ext cx="5092283" cy="3074036"/>
              </a:xfrm>
              <a:prstGeom prst="roundRect">
                <a:avLst>
                  <a:gd name="adj" fmla="val 642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CN Medium" panose="020B0600000000000000" pitchFamily="34" charset="-122"/>
                  <a:ea typeface="思源黑体 CN Medium" panose="020B0600000000000000" pitchFamily="34" charset="-122"/>
                </a:endParaRPr>
              </a:p>
            </p:txBody>
          </p:sp>
          <p:sp>
            <p:nvSpPr>
              <p:cNvPr id="24" name="PA-10223">
                <a:extLst>
                  <a:ext uri="{FF2B5EF4-FFF2-40B4-BE49-F238E27FC236}">
                    <a16:creationId xmlns:a16="http://schemas.microsoft.com/office/drawing/2014/main" id="{958BAC17-9657-0745-81AC-482CABB0BDF9}"/>
                  </a:ext>
                </a:extLst>
              </p:cNvPr>
              <p:cNvSpPr/>
              <p:nvPr>
                <p:custDataLst>
                  <p:tags r:id="rId2"/>
                </p:custDataLst>
              </p:nvPr>
            </p:nvSpPr>
            <p:spPr>
              <a:xfrm>
                <a:off x="3452602" y="4849778"/>
                <a:ext cx="5092281" cy="830997"/>
              </a:xfrm>
              <a:prstGeom prst="rect">
                <a:avLst/>
              </a:prstGeom>
            </p:spPr>
            <p:txBody>
              <a:bodyPr wrap="square">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双管齐下，从严从实抓好干</a:t>
                </a:r>
                <a:endParaRPr lang="en" altLang="zh-CN" sz="2400" dirty="0">
                  <a:solidFill>
                    <a:schemeClr val="bg1"/>
                  </a:solidFill>
                  <a:latin typeface="思源黑体 CN Medium" panose="020B0600000000000000" pitchFamily="34" charset="-122"/>
                  <a:ea typeface="思源黑体 CN Medium" panose="020B0600000000000000" pitchFamily="34" charset="-122"/>
                </a:endParaRPr>
              </a:p>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部队伍建设</a:t>
                </a:r>
                <a:endParaRPr lang="zh-CN" altLang="en-US" sz="2800" dirty="0">
                  <a:solidFill>
                    <a:schemeClr val="bg1"/>
                  </a:solidFill>
                  <a:latin typeface="思源黑体 CN Medium" panose="020B0600000000000000" pitchFamily="34" charset="-122"/>
                  <a:ea typeface="思源黑体 CN Medium" panose="020B0600000000000000" pitchFamily="34" charset="-122"/>
                </a:endParaRPr>
              </a:p>
            </p:txBody>
          </p:sp>
        </p:grpSp>
        <p:pic>
          <p:nvPicPr>
            <p:cNvPr id="26" name="图片 25">
              <a:extLst>
                <a:ext uri="{FF2B5EF4-FFF2-40B4-BE49-F238E27FC236}">
                  <a16:creationId xmlns:a16="http://schemas.microsoft.com/office/drawing/2014/main" id="{ADAC3885-53FC-5E4F-83E9-EA0847985E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6281" y="2851017"/>
              <a:ext cx="2222500" cy="1376184"/>
            </a:xfrm>
            <a:prstGeom prst="rect">
              <a:avLst/>
            </a:prstGeom>
          </p:spPr>
        </p:pic>
      </p:grpSp>
      <p:grpSp>
        <p:nvGrpSpPr>
          <p:cNvPr id="2" name="组合 1">
            <a:extLst>
              <a:ext uri="{FF2B5EF4-FFF2-40B4-BE49-F238E27FC236}">
                <a16:creationId xmlns:a16="http://schemas.microsoft.com/office/drawing/2014/main" id="{3BBC7603-BA2C-4F42-8AF0-D6BA1BAF3B38}"/>
              </a:ext>
            </a:extLst>
          </p:cNvPr>
          <p:cNvGrpSpPr/>
          <p:nvPr/>
        </p:nvGrpSpPr>
        <p:grpSpPr>
          <a:xfrm>
            <a:off x="5591323" y="2785276"/>
            <a:ext cx="1550402" cy="2843292"/>
            <a:chOff x="5591323" y="2785276"/>
            <a:chExt cx="1550402" cy="2843292"/>
          </a:xfrm>
        </p:grpSpPr>
        <p:cxnSp>
          <p:nvCxnSpPr>
            <p:cNvPr id="28" name="肘形连接符 27">
              <a:extLst>
                <a:ext uri="{FF2B5EF4-FFF2-40B4-BE49-F238E27FC236}">
                  <a16:creationId xmlns:a16="http://schemas.microsoft.com/office/drawing/2014/main" id="{7AF4B61C-FC74-C940-A4D7-A8B6D0B99B3E}"/>
                </a:ext>
              </a:extLst>
            </p:cNvPr>
            <p:cNvCxnSpPr>
              <a:stCxn id="11" idx="3"/>
              <a:endCxn id="23" idx="1"/>
            </p:cNvCxnSpPr>
            <p:nvPr/>
          </p:nvCxnSpPr>
          <p:spPr>
            <a:xfrm>
              <a:off x="5591329" y="2785276"/>
              <a:ext cx="1550396" cy="1480029"/>
            </a:xfrm>
            <a:prstGeom prst="bentConnector3">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肘形连接符 28">
              <a:extLst>
                <a:ext uri="{FF2B5EF4-FFF2-40B4-BE49-F238E27FC236}">
                  <a16:creationId xmlns:a16="http://schemas.microsoft.com/office/drawing/2014/main" id="{43A8BF4D-1FDE-F247-8C72-F4F23150A387}"/>
                </a:ext>
              </a:extLst>
            </p:cNvPr>
            <p:cNvCxnSpPr>
              <a:cxnSpLocks/>
              <a:endCxn id="23" idx="1"/>
            </p:cNvCxnSpPr>
            <p:nvPr/>
          </p:nvCxnSpPr>
          <p:spPr>
            <a:xfrm>
              <a:off x="5591323" y="3732260"/>
              <a:ext cx="1550402" cy="533045"/>
            </a:xfrm>
            <a:prstGeom prst="bentConnector3">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肘形连接符 30">
              <a:extLst>
                <a:ext uri="{FF2B5EF4-FFF2-40B4-BE49-F238E27FC236}">
                  <a16:creationId xmlns:a16="http://schemas.microsoft.com/office/drawing/2014/main" id="{C0BA22D0-B1FA-C84B-9744-F3F851A9B22C}"/>
                </a:ext>
              </a:extLst>
            </p:cNvPr>
            <p:cNvCxnSpPr>
              <a:cxnSpLocks/>
              <a:endCxn id="23" idx="1"/>
            </p:cNvCxnSpPr>
            <p:nvPr/>
          </p:nvCxnSpPr>
          <p:spPr>
            <a:xfrm flipV="1">
              <a:off x="5591323" y="4265305"/>
              <a:ext cx="1550402" cy="430108"/>
            </a:xfrm>
            <a:prstGeom prst="bentConnector3">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肘形连接符 32">
              <a:extLst>
                <a:ext uri="{FF2B5EF4-FFF2-40B4-BE49-F238E27FC236}">
                  <a16:creationId xmlns:a16="http://schemas.microsoft.com/office/drawing/2014/main" id="{1008F7F2-96FB-2740-B6F0-F5F02383CC01}"/>
                </a:ext>
              </a:extLst>
            </p:cNvPr>
            <p:cNvCxnSpPr>
              <a:cxnSpLocks/>
              <a:stCxn id="21" idx="3"/>
              <a:endCxn id="23" idx="1"/>
            </p:cNvCxnSpPr>
            <p:nvPr/>
          </p:nvCxnSpPr>
          <p:spPr>
            <a:xfrm flipV="1">
              <a:off x="5591323" y="4265305"/>
              <a:ext cx="1550402" cy="1363263"/>
            </a:xfrm>
            <a:prstGeom prst="bentConnector3">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2" name="图片 11">
            <a:extLst>
              <a:ext uri="{FF2B5EF4-FFF2-40B4-BE49-F238E27FC236}">
                <a16:creationId xmlns:a16="http://schemas.microsoft.com/office/drawing/2014/main" id="{94282BBF-DE58-46E1-806A-BB1458EB84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8226" y="0"/>
            <a:ext cx="3193774" cy="556118"/>
          </a:xfrm>
          <a:prstGeom prst="rect">
            <a:avLst/>
          </a:prstGeom>
        </p:spPr>
      </p:pic>
    </p:spTree>
    <p:extLst>
      <p:ext uri="{BB962C8B-B14F-4D97-AF65-F5344CB8AC3E}">
        <p14:creationId xmlns:p14="http://schemas.microsoft.com/office/powerpoint/2010/main" val="382949319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dissolv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5"/>
</p:tagLst>
</file>

<file path=ppt/tags/tag10.xml><?xml version="1.0" encoding="utf-8"?>
<p:tagLst xmlns:a="http://schemas.openxmlformats.org/drawingml/2006/main" xmlns:r="http://schemas.openxmlformats.org/officeDocument/2006/relationships" xmlns:p="http://schemas.openxmlformats.org/presentationml/2006/main">
  <p:tag name="PA" val="v5.2.5"/>
</p:tagLst>
</file>

<file path=ppt/tags/tag100.xml><?xml version="1.0" encoding="utf-8"?>
<p:tagLst xmlns:a="http://schemas.openxmlformats.org/drawingml/2006/main" xmlns:r="http://schemas.openxmlformats.org/officeDocument/2006/relationships" xmlns:p="http://schemas.openxmlformats.org/presentationml/2006/main">
  <p:tag name="PA" val="v5.2.5"/>
</p:tagLst>
</file>

<file path=ppt/tags/tag101.xml><?xml version="1.0" encoding="utf-8"?>
<p:tagLst xmlns:a="http://schemas.openxmlformats.org/drawingml/2006/main" xmlns:r="http://schemas.openxmlformats.org/officeDocument/2006/relationships" xmlns:p="http://schemas.openxmlformats.org/presentationml/2006/main">
  <p:tag name="PA" val="v5.2.5"/>
</p:tagLst>
</file>

<file path=ppt/tags/tag102.xml><?xml version="1.0" encoding="utf-8"?>
<p:tagLst xmlns:a="http://schemas.openxmlformats.org/drawingml/2006/main" xmlns:r="http://schemas.openxmlformats.org/officeDocument/2006/relationships" xmlns:p="http://schemas.openxmlformats.org/presentationml/2006/main">
  <p:tag name="PA" val="v5.2.5"/>
</p:tagLst>
</file>

<file path=ppt/tags/tag103.xml><?xml version="1.0" encoding="utf-8"?>
<p:tagLst xmlns:a="http://schemas.openxmlformats.org/drawingml/2006/main" xmlns:r="http://schemas.openxmlformats.org/officeDocument/2006/relationships" xmlns:p="http://schemas.openxmlformats.org/presentationml/2006/main">
  <p:tag name="PA" val="v5.2.5"/>
</p:tagLst>
</file>

<file path=ppt/tags/tag104.xml><?xml version="1.0" encoding="utf-8"?>
<p:tagLst xmlns:a="http://schemas.openxmlformats.org/drawingml/2006/main" xmlns:r="http://schemas.openxmlformats.org/officeDocument/2006/relationships" xmlns:p="http://schemas.openxmlformats.org/presentationml/2006/main">
  <p:tag name="PA" val="v5.2.5"/>
</p:tagLst>
</file>

<file path=ppt/tags/tag105.xml><?xml version="1.0" encoding="utf-8"?>
<p:tagLst xmlns:a="http://schemas.openxmlformats.org/drawingml/2006/main" xmlns:r="http://schemas.openxmlformats.org/officeDocument/2006/relationships" xmlns:p="http://schemas.openxmlformats.org/presentationml/2006/main">
  <p:tag name="PA" val="v5.2.5"/>
</p:tagLst>
</file>

<file path=ppt/tags/tag106.xml><?xml version="1.0" encoding="utf-8"?>
<p:tagLst xmlns:a="http://schemas.openxmlformats.org/drawingml/2006/main" xmlns:r="http://schemas.openxmlformats.org/officeDocument/2006/relationships" xmlns:p="http://schemas.openxmlformats.org/presentationml/2006/main">
  <p:tag name="PA" val="v5.2.5"/>
</p:tagLst>
</file>

<file path=ppt/tags/tag107.xml><?xml version="1.0" encoding="utf-8"?>
<p:tagLst xmlns:a="http://schemas.openxmlformats.org/drawingml/2006/main" xmlns:r="http://schemas.openxmlformats.org/officeDocument/2006/relationships" xmlns:p="http://schemas.openxmlformats.org/presentationml/2006/main">
  <p:tag name="PA" val="v5.2.5"/>
</p:tagLst>
</file>

<file path=ppt/tags/tag108.xml><?xml version="1.0" encoding="utf-8"?>
<p:tagLst xmlns:a="http://schemas.openxmlformats.org/drawingml/2006/main" xmlns:r="http://schemas.openxmlformats.org/officeDocument/2006/relationships" xmlns:p="http://schemas.openxmlformats.org/presentationml/2006/main">
  <p:tag name="PA" val="v5.2.5"/>
</p:tagLst>
</file>

<file path=ppt/tags/tag109.xml><?xml version="1.0" encoding="utf-8"?>
<p:tagLst xmlns:a="http://schemas.openxmlformats.org/drawingml/2006/main" xmlns:r="http://schemas.openxmlformats.org/officeDocument/2006/relationships" xmlns:p="http://schemas.openxmlformats.org/presentationml/2006/main">
  <p:tag name="PA" val="v5.2.5"/>
</p:tagLst>
</file>

<file path=ppt/tags/tag11.xml><?xml version="1.0" encoding="utf-8"?>
<p:tagLst xmlns:a="http://schemas.openxmlformats.org/drawingml/2006/main" xmlns:r="http://schemas.openxmlformats.org/officeDocument/2006/relationships" xmlns:p="http://schemas.openxmlformats.org/presentationml/2006/main">
  <p:tag name="PA" val="v5.2.5"/>
</p:tagLst>
</file>

<file path=ppt/tags/tag110.xml><?xml version="1.0" encoding="utf-8"?>
<p:tagLst xmlns:a="http://schemas.openxmlformats.org/drawingml/2006/main" xmlns:r="http://schemas.openxmlformats.org/officeDocument/2006/relationships" xmlns:p="http://schemas.openxmlformats.org/presentationml/2006/main">
  <p:tag name="PA" val="v5.2.5"/>
</p:tagLst>
</file>

<file path=ppt/tags/tag111.xml><?xml version="1.0" encoding="utf-8"?>
<p:tagLst xmlns:a="http://schemas.openxmlformats.org/drawingml/2006/main" xmlns:r="http://schemas.openxmlformats.org/officeDocument/2006/relationships" xmlns:p="http://schemas.openxmlformats.org/presentationml/2006/main">
  <p:tag name="PA" val="v5.2.5"/>
</p:tagLst>
</file>

<file path=ppt/tags/tag112.xml><?xml version="1.0" encoding="utf-8"?>
<p:tagLst xmlns:a="http://schemas.openxmlformats.org/drawingml/2006/main" xmlns:r="http://schemas.openxmlformats.org/officeDocument/2006/relationships" xmlns:p="http://schemas.openxmlformats.org/presentationml/2006/main">
  <p:tag name="PA" val="v5.2.5"/>
</p:tagLst>
</file>

<file path=ppt/tags/tag113.xml><?xml version="1.0" encoding="utf-8"?>
<p:tagLst xmlns:a="http://schemas.openxmlformats.org/drawingml/2006/main" xmlns:r="http://schemas.openxmlformats.org/officeDocument/2006/relationships" xmlns:p="http://schemas.openxmlformats.org/presentationml/2006/main">
  <p:tag name="PA" val="v5.2.5"/>
</p:tagLst>
</file>

<file path=ppt/tags/tag114.xml><?xml version="1.0" encoding="utf-8"?>
<p:tagLst xmlns:a="http://schemas.openxmlformats.org/drawingml/2006/main" xmlns:r="http://schemas.openxmlformats.org/officeDocument/2006/relationships" xmlns:p="http://schemas.openxmlformats.org/presentationml/2006/main">
  <p:tag name="PA" val="v5.2.5"/>
</p:tagLst>
</file>

<file path=ppt/tags/tag115.xml><?xml version="1.0" encoding="utf-8"?>
<p:tagLst xmlns:a="http://schemas.openxmlformats.org/drawingml/2006/main" xmlns:r="http://schemas.openxmlformats.org/officeDocument/2006/relationships" xmlns:p="http://schemas.openxmlformats.org/presentationml/2006/main">
  <p:tag name="PA" val="v5.2.5"/>
</p:tagLst>
</file>

<file path=ppt/tags/tag116.xml><?xml version="1.0" encoding="utf-8"?>
<p:tagLst xmlns:a="http://schemas.openxmlformats.org/drawingml/2006/main" xmlns:r="http://schemas.openxmlformats.org/officeDocument/2006/relationships" xmlns:p="http://schemas.openxmlformats.org/presentationml/2006/main">
  <p:tag name="PA" val="v5.2.5"/>
</p:tagLst>
</file>

<file path=ppt/tags/tag117.xml><?xml version="1.0" encoding="utf-8"?>
<p:tagLst xmlns:a="http://schemas.openxmlformats.org/drawingml/2006/main" xmlns:r="http://schemas.openxmlformats.org/officeDocument/2006/relationships" xmlns:p="http://schemas.openxmlformats.org/presentationml/2006/main">
  <p:tag name="PA" val="v5.2.5"/>
</p:tagLst>
</file>

<file path=ppt/tags/tag118.xml><?xml version="1.0" encoding="utf-8"?>
<p:tagLst xmlns:a="http://schemas.openxmlformats.org/drawingml/2006/main" xmlns:r="http://schemas.openxmlformats.org/officeDocument/2006/relationships" xmlns:p="http://schemas.openxmlformats.org/presentationml/2006/main">
  <p:tag name="PA" val="v5.2.5"/>
</p:tagLst>
</file>

<file path=ppt/tags/tag119.xml><?xml version="1.0" encoding="utf-8"?>
<p:tagLst xmlns:a="http://schemas.openxmlformats.org/drawingml/2006/main" xmlns:r="http://schemas.openxmlformats.org/officeDocument/2006/relationships" xmlns:p="http://schemas.openxmlformats.org/presentationml/2006/main">
  <p:tag name="PA" val="v5.2.5"/>
</p:tagLst>
</file>

<file path=ppt/tags/tag12.xml><?xml version="1.0" encoding="utf-8"?>
<p:tagLst xmlns:a="http://schemas.openxmlformats.org/drawingml/2006/main" xmlns:r="http://schemas.openxmlformats.org/officeDocument/2006/relationships" xmlns:p="http://schemas.openxmlformats.org/presentationml/2006/main">
  <p:tag name="PA" val="v5.2.5"/>
</p:tagLst>
</file>

<file path=ppt/tags/tag120.xml><?xml version="1.0" encoding="utf-8"?>
<p:tagLst xmlns:a="http://schemas.openxmlformats.org/drawingml/2006/main" xmlns:r="http://schemas.openxmlformats.org/officeDocument/2006/relationships" xmlns:p="http://schemas.openxmlformats.org/presentationml/2006/main">
  <p:tag name="PA" val="v5.2.5"/>
</p:tagLst>
</file>

<file path=ppt/tags/tag121.xml><?xml version="1.0" encoding="utf-8"?>
<p:tagLst xmlns:a="http://schemas.openxmlformats.org/drawingml/2006/main" xmlns:r="http://schemas.openxmlformats.org/officeDocument/2006/relationships" xmlns:p="http://schemas.openxmlformats.org/presentationml/2006/main">
  <p:tag name="PA" val="v5.2.5"/>
</p:tagLst>
</file>

<file path=ppt/tags/tag122.xml><?xml version="1.0" encoding="utf-8"?>
<p:tagLst xmlns:a="http://schemas.openxmlformats.org/drawingml/2006/main" xmlns:r="http://schemas.openxmlformats.org/officeDocument/2006/relationships" xmlns:p="http://schemas.openxmlformats.org/presentationml/2006/main">
  <p:tag name="PA" val="v5.2.5"/>
</p:tagLst>
</file>

<file path=ppt/tags/tag123.xml><?xml version="1.0" encoding="utf-8"?>
<p:tagLst xmlns:a="http://schemas.openxmlformats.org/drawingml/2006/main" xmlns:r="http://schemas.openxmlformats.org/officeDocument/2006/relationships" xmlns:p="http://schemas.openxmlformats.org/presentationml/2006/main">
  <p:tag name="PA" val="v5.2.5"/>
</p:tagLst>
</file>

<file path=ppt/tags/tag124.xml><?xml version="1.0" encoding="utf-8"?>
<p:tagLst xmlns:a="http://schemas.openxmlformats.org/drawingml/2006/main" xmlns:r="http://schemas.openxmlformats.org/officeDocument/2006/relationships" xmlns:p="http://schemas.openxmlformats.org/presentationml/2006/main">
  <p:tag name="PA" val="v5.2.5"/>
</p:tagLst>
</file>

<file path=ppt/tags/tag125.xml><?xml version="1.0" encoding="utf-8"?>
<p:tagLst xmlns:a="http://schemas.openxmlformats.org/drawingml/2006/main" xmlns:r="http://schemas.openxmlformats.org/officeDocument/2006/relationships" xmlns:p="http://schemas.openxmlformats.org/presentationml/2006/main">
  <p:tag name="PA" val="v5.2.5"/>
</p:tagLst>
</file>

<file path=ppt/tags/tag126.xml><?xml version="1.0" encoding="utf-8"?>
<p:tagLst xmlns:a="http://schemas.openxmlformats.org/drawingml/2006/main" xmlns:r="http://schemas.openxmlformats.org/officeDocument/2006/relationships" xmlns:p="http://schemas.openxmlformats.org/presentationml/2006/main">
  <p:tag name="PA" val="v5.2.5"/>
</p:tagLst>
</file>

<file path=ppt/tags/tag127.xml><?xml version="1.0" encoding="utf-8"?>
<p:tagLst xmlns:a="http://schemas.openxmlformats.org/drawingml/2006/main" xmlns:r="http://schemas.openxmlformats.org/officeDocument/2006/relationships" xmlns:p="http://schemas.openxmlformats.org/presentationml/2006/main">
  <p:tag name="PA" val="v5.2.5"/>
</p:tagLst>
</file>

<file path=ppt/tags/tag128.xml><?xml version="1.0" encoding="utf-8"?>
<p:tagLst xmlns:a="http://schemas.openxmlformats.org/drawingml/2006/main" xmlns:r="http://schemas.openxmlformats.org/officeDocument/2006/relationships" xmlns:p="http://schemas.openxmlformats.org/presentationml/2006/main">
  <p:tag name="PA" val="v5.2.5"/>
</p:tagLst>
</file>

<file path=ppt/tags/tag129.xml><?xml version="1.0" encoding="utf-8"?>
<p:tagLst xmlns:a="http://schemas.openxmlformats.org/drawingml/2006/main" xmlns:r="http://schemas.openxmlformats.org/officeDocument/2006/relationships" xmlns:p="http://schemas.openxmlformats.org/presentationml/2006/main">
  <p:tag name="PA" val="v5.2.5"/>
</p:tagLst>
</file>

<file path=ppt/tags/tag13.xml><?xml version="1.0" encoding="utf-8"?>
<p:tagLst xmlns:a="http://schemas.openxmlformats.org/drawingml/2006/main" xmlns:r="http://schemas.openxmlformats.org/officeDocument/2006/relationships" xmlns:p="http://schemas.openxmlformats.org/presentationml/2006/main">
  <p:tag name="PA" val="v5.2.5"/>
</p:tagLst>
</file>

<file path=ppt/tags/tag130.xml><?xml version="1.0" encoding="utf-8"?>
<p:tagLst xmlns:a="http://schemas.openxmlformats.org/drawingml/2006/main" xmlns:r="http://schemas.openxmlformats.org/officeDocument/2006/relationships" xmlns:p="http://schemas.openxmlformats.org/presentationml/2006/main">
  <p:tag name="PA" val="v5.2.5"/>
</p:tagLst>
</file>

<file path=ppt/tags/tag131.xml><?xml version="1.0" encoding="utf-8"?>
<p:tagLst xmlns:a="http://schemas.openxmlformats.org/drawingml/2006/main" xmlns:r="http://schemas.openxmlformats.org/officeDocument/2006/relationships" xmlns:p="http://schemas.openxmlformats.org/presentationml/2006/main">
  <p:tag name="PA" val="v5.2.5"/>
</p:tagLst>
</file>

<file path=ppt/tags/tag132.xml><?xml version="1.0" encoding="utf-8"?>
<p:tagLst xmlns:a="http://schemas.openxmlformats.org/drawingml/2006/main" xmlns:r="http://schemas.openxmlformats.org/officeDocument/2006/relationships" xmlns:p="http://schemas.openxmlformats.org/presentationml/2006/main">
  <p:tag name="PA" val="v5.2.5"/>
</p:tagLst>
</file>

<file path=ppt/tags/tag133.xml><?xml version="1.0" encoding="utf-8"?>
<p:tagLst xmlns:a="http://schemas.openxmlformats.org/drawingml/2006/main" xmlns:r="http://schemas.openxmlformats.org/officeDocument/2006/relationships" xmlns:p="http://schemas.openxmlformats.org/presentationml/2006/main">
  <p:tag name="PA" val="v5.2.5"/>
</p:tagLst>
</file>

<file path=ppt/tags/tag134.xml><?xml version="1.0" encoding="utf-8"?>
<p:tagLst xmlns:a="http://schemas.openxmlformats.org/drawingml/2006/main" xmlns:r="http://schemas.openxmlformats.org/officeDocument/2006/relationships" xmlns:p="http://schemas.openxmlformats.org/presentationml/2006/main">
  <p:tag name="PA" val="v5.2.5"/>
</p:tagLst>
</file>

<file path=ppt/tags/tag135.xml><?xml version="1.0" encoding="utf-8"?>
<p:tagLst xmlns:a="http://schemas.openxmlformats.org/drawingml/2006/main" xmlns:r="http://schemas.openxmlformats.org/officeDocument/2006/relationships" xmlns:p="http://schemas.openxmlformats.org/presentationml/2006/main">
  <p:tag name="PA" val="v5.2.5"/>
</p:tagLst>
</file>

<file path=ppt/tags/tag136.xml><?xml version="1.0" encoding="utf-8"?>
<p:tagLst xmlns:a="http://schemas.openxmlformats.org/drawingml/2006/main" xmlns:r="http://schemas.openxmlformats.org/officeDocument/2006/relationships" xmlns:p="http://schemas.openxmlformats.org/presentationml/2006/main">
  <p:tag name="PA" val="v5.2.5"/>
</p:tagLst>
</file>

<file path=ppt/tags/tag137.xml><?xml version="1.0" encoding="utf-8"?>
<p:tagLst xmlns:a="http://schemas.openxmlformats.org/drawingml/2006/main" xmlns:r="http://schemas.openxmlformats.org/officeDocument/2006/relationships" xmlns:p="http://schemas.openxmlformats.org/presentationml/2006/main">
  <p:tag name="PA" val="v5.2.5"/>
</p:tagLst>
</file>

<file path=ppt/tags/tag138.xml><?xml version="1.0" encoding="utf-8"?>
<p:tagLst xmlns:a="http://schemas.openxmlformats.org/drawingml/2006/main" xmlns:r="http://schemas.openxmlformats.org/officeDocument/2006/relationships" xmlns:p="http://schemas.openxmlformats.org/presentationml/2006/main">
  <p:tag name="PA" val="v5.2.5"/>
</p:tagLst>
</file>

<file path=ppt/tags/tag139.xml><?xml version="1.0" encoding="utf-8"?>
<p:tagLst xmlns:a="http://schemas.openxmlformats.org/drawingml/2006/main" xmlns:r="http://schemas.openxmlformats.org/officeDocument/2006/relationships" xmlns:p="http://schemas.openxmlformats.org/presentationml/2006/main">
  <p:tag name="PA" val="v5.2.5"/>
</p:tagLst>
</file>

<file path=ppt/tags/tag14.xml><?xml version="1.0" encoding="utf-8"?>
<p:tagLst xmlns:a="http://schemas.openxmlformats.org/drawingml/2006/main" xmlns:r="http://schemas.openxmlformats.org/officeDocument/2006/relationships" xmlns:p="http://schemas.openxmlformats.org/presentationml/2006/main">
  <p:tag name="PA" val="v5.2.5"/>
</p:tagLst>
</file>

<file path=ppt/tags/tag15.xml><?xml version="1.0" encoding="utf-8"?>
<p:tagLst xmlns:a="http://schemas.openxmlformats.org/drawingml/2006/main" xmlns:r="http://schemas.openxmlformats.org/officeDocument/2006/relationships" xmlns:p="http://schemas.openxmlformats.org/presentationml/2006/main">
  <p:tag name="PA" val="v5.2.5"/>
</p:tagLst>
</file>

<file path=ppt/tags/tag16.xml><?xml version="1.0" encoding="utf-8"?>
<p:tagLst xmlns:a="http://schemas.openxmlformats.org/drawingml/2006/main" xmlns:r="http://schemas.openxmlformats.org/officeDocument/2006/relationships" xmlns:p="http://schemas.openxmlformats.org/presentationml/2006/main">
  <p:tag name="PA" val="v5.2.5"/>
</p:tagLst>
</file>

<file path=ppt/tags/tag17.xml><?xml version="1.0" encoding="utf-8"?>
<p:tagLst xmlns:a="http://schemas.openxmlformats.org/drawingml/2006/main" xmlns:r="http://schemas.openxmlformats.org/officeDocument/2006/relationships" xmlns:p="http://schemas.openxmlformats.org/presentationml/2006/main">
  <p:tag name="PA" val="v5.2.5"/>
</p:tagLst>
</file>

<file path=ppt/tags/tag18.xml><?xml version="1.0" encoding="utf-8"?>
<p:tagLst xmlns:a="http://schemas.openxmlformats.org/drawingml/2006/main" xmlns:r="http://schemas.openxmlformats.org/officeDocument/2006/relationships" xmlns:p="http://schemas.openxmlformats.org/presentationml/2006/main">
  <p:tag name="PA" val="v5.2.5"/>
</p:tagLst>
</file>

<file path=ppt/tags/tag19.xml><?xml version="1.0" encoding="utf-8"?>
<p:tagLst xmlns:a="http://schemas.openxmlformats.org/drawingml/2006/main" xmlns:r="http://schemas.openxmlformats.org/officeDocument/2006/relationships" xmlns:p="http://schemas.openxmlformats.org/presentationml/2006/main">
  <p:tag name="PA" val="v5.2.5"/>
</p:tagLst>
</file>

<file path=ppt/tags/tag2.xml><?xml version="1.0" encoding="utf-8"?>
<p:tagLst xmlns:a="http://schemas.openxmlformats.org/drawingml/2006/main" xmlns:r="http://schemas.openxmlformats.org/officeDocument/2006/relationships" xmlns:p="http://schemas.openxmlformats.org/presentationml/2006/main">
  <p:tag name="PA" val="v5.2.5"/>
</p:tagLst>
</file>

<file path=ppt/tags/tag20.xml><?xml version="1.0" encoding="utf-8"?>
<p:tagLst xmlns:a="http://schemas.openxmlformats.org/drawingml/2006/main" xmlns:r="http://schemas.openxmlformats.org/officeDocument/2006/relationships" xmlns:p="http://schemas.openxmlformats.org/presentationml/2006/main">
  <p:tag name="PA" val="v5.2.5"/>
</p:tagLst>
</file>

<file path=ppt/tags/tag21.xml><?xml version="1.0" encoding="utf-8"?>
<p:tagLst xmlns:a="http://schemas.openxmlformats.org/drawingml/2006/main" xmlns:r="http://schemas.openxmlformats.org/officeDocument/2006/relationships" xmlns:p="http://schemas.openxmlformats.org/presentationml/2006/main">
  <p:tag name="PA" val="v5.2.5"/>
</p:tagLst>
</file>

<file path=ppt/tags/tag22.xml><?xml version="1.0" encoding="utf-8"?>
<p:tagLst xmlns:a="http://schemas.openxmlformats.org/drawingml/2006/main" xmlns:r="http://schemas.openxmlformats.org/officeDocument/2006/relationships" xmlns:p="http://schemas.openxmlformats.org/presentationml/2006/main">
  <p:tag name="PA" val="v5.2.5"/>
</p:tagLst>
</file>

<file path=ppt/tags/tag23.xml><?xml version="1.0" encoding="utf-8"?>
<p:tagLst xmlns:a="http://schemas.openxmlformats.org/drawingml/2006/main" xmlns:r="http://schemas.openxmlformats.org/officeDocument/2006/relationships" xmlns:p="http://schemas.openxmlformats.org/presentationml/2006/main">
  <p:tag name="PA" val="v5.2.5"/>
</p:tagLst>
</file>

<file path=ppt/tags/tag24.xml><?xml version="1.0" encoding="utf-8"?>
<p:tagLst xmlns:a="http://schemas.openxmlformats.org/drawingml/2006/main" xmlns:r="http://schemas.openxmlformats.org/officeDocument/2006/relationships" xmlns:p="http://schemas.openxmlformats.org/presentationml/2006/main">
  <p:tag name="PA" val="v5.2.5"/>
</p:tagLst>
</file>

<file path=ppt/tags/tag25.xml><?xml version="1.0" encoding="utf-8"?>
<p:tagLst xmlns:a="http://schemas.openxmlformats.org/drawingml/2006/main" xmlns:r="http://schemas.openxmlformats.org/officeDocument/2006/relationships" xmlns:p="http://schemas.openxmlformats.org/presentationml/2006/main">
  <p:tag name="PA" val="v5.2.5"/>
</p:tagLst>
</file>

<file path=ppt/tags/tag26.xml><?xml version="1.0" encoding="utf-8"?>
<p:tagLst xmlns:a="http://schemas.openxmlformats.org/drawingml/2006/main" xmlns:r="http://schemas.openxmlformats.org/officeDocument/2006/relationships" xmlns:p="http://schemas.openxmlformats.org/presentationml/2006/main">
  <p:tag name="PA" val="v5.2.5"/>
</p:tagLst>
</file>

<file path=ppt/tags/tag27.xml><?xml version="1.0" encoding="utf-8"?>
<p:tagLst xmlns:a="http://schemas.openxmlformats.org/drawingml/2006/main" xmlns:r="http://schemas.openxmlformats.org/officeDocument/2006/relationships" xmlns:p="http://schemas.openxmlformats.org/presentationml/2006/main">
  <p:tag name="PA" val="v5.2.5"/>
</p:tagLst>
</file>

<file path=ppt/tags/tag28.xml><?xml version="1.0" encoding="utf-8"?>
<p:tagLst xmlns:a="http://schemas.openxmlformats.org/drawingml/2006/main" xmlns:r="http://schemas.openxmlformats.org/officeDocument/2006/relationships" xmlns:p="http://schemas.openxmlformats.org/presentationml/2006/main">
  <p:tag name="PA" val="v5.2.5"/>
</p:tagLst>
</file>

<file path=ppt/tags/tag29.xml><?xml version="1.0" encoding="utf-8"?>
<p:tagLst xmlns:a="http://schemas.openxmlformats.org/drawingml/2006/main" xmlns:r="http://schemas.openxmlformats.org/officeDocument/2006/relationships" xmlns:p="http://schemas.openxmlformats.org/presentationml/2006/main">
  <p:tag name="PA" val="v5.2.5"/>
</p:tagLst>
</file>

<file path=ppt/tags/tag3.xml><?xml version="1.0" encoding="utf-8"?>
<p:tagLst xmlns:a="http://schemas.openxmlformats.org/drawingml/2006/main" xmlns:r="http://schemas.openxmlformats.org/officeDocument/2006/relationships" xmlns:p="http://schemas.openxmlformats.org/presentationml/2006/main">
  <p:tag name="PA" val="v5.2.5"/>
</p:tagLst>
</file>

<file path=ppt/tags/tag30.xml><?xml version="1.0" encoding="utf-8"?>
<p:tagLst xmlns:a="http://schemas.openxmlformats.org/drawingml/2006/main" xmlns:r="http://schemas.openxmlformats.org/officeDocument/2006/relationships" xmlns:p="http://schemas.openxmlformats.org/presentationml/2006/main">
  <p:tag name="PA" val="v5.2.5"/>
</p:tagLst>
</file>

<file path=ppt/tags/tag31.xml><?xml version="1.0" encoding="utf-8"?>
<p:tagLst xmlns:a="http://schemas.openxmlformats.org/drawingml/2006/main" xmlns:r="http://schemas.openxmlformats.org/officeDocument/2006/relationships" xmlns:p="http://schemas.openxmlformats.org/presentationml/2006/main">
  <p:tag name="PA" val="v5.2.5"/>
</p:tagLst>
</file>

<file path=ppt/tags/tag32.xml><?xml version="1.0" encoding="utf-8"?>
<p:tagLst xmlns:a="http://schemas.openxmlformats.org/drawingml/2006/main" xmlns:r="http://schemas.openxmlformats.org/officeDocument/2006/relationships" xmlns:p="http://schemas.openxmlformats.org/presentationml/2006/main">
  <p:tag name="PA" val="v5.2.5"/>
</p:tagLst>
</file>

<file path=ppt/tags/tag33.xml><?xml version="1.0" encoding="utf-8"?>
<p:tagLst xmlns:a="http://schemas.openxmlformats.org/drawingml/2006/main" xmlns:r="http://schemas.openxmlformats.org/officeDocument/2006/relationships" xmlns:p="http://schemas.openxmlformats.org/presentationml/2006/main">
  <p:tag name="PA" val="v5.2.5"/>
</p:tagLst>
</file>

<file path=ppt/tags/tag34.xml><?xml version="1.0" encoding="utf-8"?>
<p:tagLst xmlns:a="http://schemas.openxmlformats.org/drawingml/2006/main" xmlns:r="http://schemas.openxmlformats.org/officeDocument/2006/relationships" xmlns:p="http://schemas.openxmlformats.org/presentationml/2006/main">
  <p:tag name="PA" val="v5.2.5"/>
</p:tagLst>
</file>

<file path=ppt/tags/tag35.xml><?xml version="1.0" encoding="utf-8"?>
<p:tagLst xmlns:a="http://schemas.openxmlformats.org/drawingml/2006/main" xmlns:r="http://schemas.openxmlformats.org/officeDocument/2006/relationships" xmlns:p="http://schemas.openxmlformats.org/presentationml/2006/main">
  <p:tag name="PA" val="v5.2.5"/>
</p:tagLst>
</file>

<file path=ppt/tags/tag36.xml><?xml version="1.0" encoding="utf-8"?>
<p:tagLst xmlns:a="http://schemas.openxmlformats.org/drawingml/2006/main" xmlns:r="http://schemas.openxmlformats.org/officeDocument/2006/relationships" xmlns:p="http://schemas.openxmlformats.org/presentationml/2006/main">
  <p:tag name="PA" val="v5.2.5"/>
</p:tagLst>
</file>

<file path=ppt/tags/tag37.xml><?xml version="1.0" encoding="utf-8"?>
<p:tagLst xmlns:a="http://schemas.openxmlformats.org/drawingml/2006/main" xmlns:r="http://schemas.openxmlformats.org/officeDocument/2006/relationships" xmlns:p="http://schemas.openxmlformats.org/presentationml/2006/main">
  <p:tag name="PA" val="v5.2.5"/>
</p:tagLst>
</file>

<file path=ppt/tags/tag38.xml><?xml version="1.0" encoding="utf-8"?>
<p:tagLst xmlns:a="http://schemas.openxmlformats.org/drawingml/2006/main" xmlns:r="http://schemas.openxmlformats.org/officeDocument/2006/relationships" xmlns:p="http://schemas.openxmlformats.org/presentationml/2006/main">
  <p:tag name="PA" val="v5.2.5"/>
</p:tagLst>
</file>

<file path=ppt/tags/tag39.xml><?xml version="1.0" encoding="utf-8"?>
<p:tagLst xmlns:a="http://schemas.openxmlformats.org/drawingml/2006/main" xmlns:r="http://schemas.openxmlformats.org/officeDocument/2006/relationships" xmlns:p="http://schemas.openxmlformats.org/presentationml/2006/main">
  <p:tag name="PA" val="v5.2.5"/>
</p:tagLst>
</file>

<file path=ppt/tags/tag4.xml><?xml version="1.0" encoding="utf-8"?>
<p:tagLst xmlns:a="http://schemas.openxmlformats.org/drawingml/2006/main" xmlns:r="http://schemas.openxmlformats.org/officeDocument/2006/relationships" xmlns:p="http://schemas.openxmlformats.org/presentationml/2006/main">
  <p:tag name="PA" val="v5.2.5"/>
</p:tagLst>
</file>

<file path=ppt/tags/tag40.xml><?xml version="1.0" encoding="utf-8"?>
<p:tagLst xmlns:a="http://schemas.openxmlformats.org/drawingml/2006/main" xmlns:r="http://schemas.openxmlformats.org/officeDocument/2006/relationships" xmlns:p="http://schemas.openxmlformats.org/presentationml/2006/main">
  <p:tag name="PA" val="v5.2.5"/>
</p:tagLst>
</file>

<file path=ppt/tags/tag41.xml><?xml version="1.0" encoding="utf-8"?>
<p:tagLst xmlns:a="http://schemas.openxmlformats.org/drawingml/2006/main" xmlns:r="http://schemas.openxmlformats.org/officeDocument/2006/relationships" xmlns:p="http://schemas.openxmlformats.org/presentationml/2006/main">
  <p:tag name="PA" val="v5.2.5"/>
</p:tagLst>
</file>

<file path=ppt/tags/tag42.xml><?xml version="1.0" encoding="utf-8"?>
<p:tagLst xmlns:a="http://schemas.openxmlformats.org/drawingml/2006/main" xmlns:r="http://schemas.openxmlformats.org/officeDocument/2006/relationships" xmlns:p="http://schemas.openxmlformats.org/presentationml/2006/main">
  <p:tag name="PA" val="v5.2.5"/>
</p:tagLst>
</file>

<file path=ppt/tags/tag43.xml><?xml version="1.0" encoding="utf-8"?>
<p:tagLst xmlns:a="http://schemas.openxmlformats.org/drawingml/2006/main" xmlns:r="http://schemas.openxmlformats.org/officeDocument/2006/relationships" xmlns:p="http://schemas.openxmlformats.org/presentationml/2006/main">
  <p:tag name="PA" val="v5.2.5"/>
</p:tagLst>
</file>

<file path=ppt/tags/tag44.xml><?xml version="1.0" encoding="utf-8"?>
<p:tagLst xmlns:a="http://schemas.openxmlformats.org/drawingml/2006/main" xmlns:r="http://schemas.openxmlformats.org/officeDocument/2006/relationships" xmlns:p="http://schemas.openxmlformats.org/presentationml/2006/main">
  <p:tag name="PA" val="v5.2.5"/>
</p:tagLst>
</file>

<file path=ppt/tags/tag45.xml><?xml version="1.0" encoding="utf-8"?>
<p:tagLst xmlns:a="http://schemas.openxmlformats.org/drawingml/2006/main" xmlns:r="http://schemas.openxmlformats.org/officeDocument/2006/relationships" xmlns:p="http://schemas.openxmlformats.org/presentationml/2006/main">
  <p:tag name="PA" val="v5.2.5"/>
</p:tagLst>
</file>

<file path=ppt/tags/tag46.xml><?xml version="1.0" encoding="utf-8"?>
<p:tagLst xmlns:a="http://schemas.openxmlformats.org/drawingml/2006/main" xmlns:r="http://schemas.openxmlformats.org/officeDocument/2006/relationships" xmlns:p="http://schemas.openxmlformats.org/presentationml/2006/main">
  <p:tag name="PA" val="v5.2.5"/>
</p:tagLst>
</file>

<file path=ppt/tags/tag47.xml><?xml version="1.0" encoding="utf-8"?>
<p:tagLst xmlns:a="http://schemas.openxmlformats.org/drawingml/2006/main" xmlns:r="http://schemas.openxmlformats.org/officeDocument/2006/relationships" xmlns:p="http://schemas.openxmlformats.org/presentationml/2006/main">
  <p:tag name="PA" val="v5.2.5"/>
</p:tagLst>
</file>

<file path=ppt/tags/tag48.xml><?xml version="1.0" encoding="utf-8"?>
<p:tagLst xmlns:a="http://schemas.openxmlformats.org/drawingml/2006/main" xmlns:r="http://schemas.openxmlformats.org/officeDocument/2006/relationships" xmlns:p="http://schemas.openxmlformats.org/presentationml/2006/main">
  <p:tag name="PA" val="v5.2.5"/>
</p:tagLst>
</file>

<file path=ppt/tags/tag49.xml><?xml version="1.0" encoding="utf-8"?>
<p:tagLst xmlns:a="http://schemas.openxmlformats.org/drawingml/2006/main" xmlns:r="http://schemas.openxmlformats.org/officeDocument/2006/relationships" xmlns:p="http://schemas.openxmlformats.org/presentationml/2006/main">
  <p:tag name="PA" val="v5.2.5"/>
</p:tagLst>
</file>

<file path=ppt/tags/tag5.xml><?xml version="1.0" encoding="utf-8"?>
<p:tagLst xmlns:a="http://schemas.openxmlformats.org/drawingml/2006/main" xmlns:r="http://schemas.openxmlformats.org/officeDocument/2006/relationships" xmlns:p="http://schemas.openxmlformats.org/presentationml/2006/main">
  <p:tag name="PA" val="v5.2.5"/>
</p:tagLst>
</file>

<file path=ppt/tags/tag50.xml><?xml version="1.0" encoding="utf-8"?>
<p:tagLst xmlns:a="http://schemas.openxmlformats.org/drawingml/2006/main" xmlns:r="http://schemas.openxmlformats.org/officeDocument/2006/relationships" xmlns:p="http://schemas.openxmlformats.org/presentationml/2006/main">
  <p:tag name="PA" val="v5.2.5"/>
</p:tagLst>
</file>

<file path=ppt/tags/tag51.xml><?xml version="1.0" encoding="utf-8"?>
<p:tagLst xmlns:a="http://schemas.openxmlformats.org/drawingml/2006/main" xmlns:r="http://schemas.openxmlformats.org/officeDocument/2006/relationships" xmlns:p="http://schemas.openxmlformats.org/presentationml/2006/main">
  <p:tag name="PA" val="v5.2.5"/>
</p:tagLst>
</file>

<file path=ppt/tags/tag52.xml><?xml version="1.0" encoding="utf-8"?>
<p:tagLst xmlns:a="http://schemas.openxmlformats.org/drawingml/2006/main" xmlns:r="http://schemas.openxmlformats.org/officeDocument/2006/relationships" xmlns:p="http://schemas.openxmlformats.org/presentationml/2006/main">
  <p:tag name="PA" val="v5.2.5"/>
</p:tagLst>
</file>

<file path=ppt/tags/tag53.xml><?xml version="1.0" encoding="utf-8"?>
<p:tagLst xmlns:a="http://schemas.openxmlformats.org/drawingml/2006/main" xmlns:r="http://schemas.openxmlformats.org/officeDocument/2006/relationships" xmlns:p="http://schemas.openxmlformats.org/presentationml/2006/main">
  <p:tag name="PA" val="v5.2.5"/>
</p:tagLst>
</file>

<file path=ppt/tags/tag54.xml><?xml version="1.0" encoding="utf-8"?>
<p:tagLst xmlns:a="http://schemas.openxmlformats.org/drawingml/2006/main" xmlns:r="http://schemas.openxmlformats.org/officeDocument/2006/relationships" xmlns:p="http://schemas.openxmlformats.org/presentationml/2006/main">
  <p:tag name="PA" val="v5.2.5"/>
</p:tagLst>
</file>

<file path=ppt/tags/tag55.xml><?xml version="1.0" encoding="utf-8"?>
<p:tagLst xmlns:a="http://schemas.openxmlformats.org/drawingml/2006/main" xmlns:r="http://schemas.openxmlformats.org/officeDocument/2006/relationships" xmlns:p="http://schemas.openxmlformats.org/presentationml/2006/main">
  <p:tag name="PA" val="v5.2.5"/>
</p:tagLst>
</file>

<file path=ppt/tags/tag56.xml><?xml version="1.0" encoding="utf-8"?>
<p:tagLst xmlns:a="http://schemas.openxmlformats.org/drawingml/2006/main" xmlns:r="http://schemas.openxmlformats.org/officeDocument/2006/relationships" xmlns:p="http://schemas.openxmlformats.org/presentationml/2006/main">
  <p:tag name="PA" val="v5.2.5"/>
</p:tagLst>
</file>

<file path=ppt/tags/tag57.xml><?xml version="1.0" encoding="utf-8"?>
<p:tagLst xmlns:a="http://schemas.openxmlformats.org/drawingml/2006/main" xmlns:r="http://schemas.openxmlformats.org/officeDocument/2006/relationships" xmlns:p="http://schemas.openxmlformats.org/presentationml/2006/main">
  <p:tag name="PA" val="v5.2.5"/>
</p:tagLst>
</file>

<file path=ppt/tags/tag58.xml><?xml version="1.0" encoding="utf-8"?>
<p:tagLst xmlns:a="http://schemas.openxmlformats.org/drawingml/2006/main" xmlns:r="http://schemas.openxmlformats.org/officeDocument/2006/relationships" xmlns:p="http://schemas.openxmlformats.org/presentationml/2006/main">
  <p:tag name="PA" val="v5.2.5"/>
</p:tagLst>
</file>

<file path=ppt/tags/tag59.xml><?xml version="1.0" encoding="utf-8"?>
<p:tagLst xmlns:a="http://schemas.openxmlformats.org/drawingml/2006/main" xmlns:r="http://schemas.openxmlformats.org/officeDocument/2006/relationships" xmlns:p="http://schemas.openxmlformats.org/presentationml/2006/main">
  <p:tag name="PA" val="v5.2.5"/>
</p:tagLst>
</file>

<file path=ppt/tags/tag6.xml><?xml version="1.0" encoding="utf-8"?>
<p:tagLst xmlns:a="http://schemas.openxmlformats.org/drawingml/2006/main" xmlns:r="http://schemas.openxmlformats.org/officeDocument/2006/relationships" xmlns:p="http://schemas.openxmlformats.org/presentationml/2006/main">
  <p:tag name="PA" val="v5.2.5"/>
</p:tagLst>
</file>

<file path=ppt/tags/tag60.xml><?xml version="1.0" encoding="utf-8"?>
<p:tagLst xmlns:a="http://schemas.openxmlformats.org/drawingml/2006/main" xmlns:r="http://schemas.openxmlformats.org/officeDocument/2006/relationships" xmlns:p="http://schemas.openxmlformats.org/presentationml/2006/main">
  <p:tag name="PA" val="v5.2.5"/>
</p:tagLst>
</file>

<file path=ppt/tags/tag61.xml><?xml version="1.0" encoding="utf-8"?>
<p:tagLst xmlns:a="http://schemas.openxmlformats.org/drawingml/2006/main" xmlns:r="http://schemas.openxmlformats.org/officeDocument/2006/relationships" xmlns:p="http://schemas.openxmlformats.org/presentationml/2006/main">
  <p:tag name="PA" val="v5.2.5"/>
</p:tagLst>
</file>

<file path=ppt/tags/tag62.xml><?xml version="1.0" encoding="utf-8"?>
<p:tagLst xmlns:a="http://schemas.openxmlformats.org/drawingml/2006/main" xmlns:r="http://schemas.openxmlformats.org/officeDocument/2006/relationships" xmlns:p="http://schemas.openxmlformats.org/presentationml/2006/main">
  <p:tag name="PA" val="v5.2.5"/>
</p:tagLst>
</file>

<file path=ppt/tags/tag63.xml><?xml version="1.0" encoding="utf-8"?>
<p:tagLst xmlns:a="http://schemas.openxmlformats.org/drawingml/2006/main" xmlns:r="http://schemas.openxmlformats.org/officeDocument/2006/relationships" xmlns:p="http://schemas.openxmlformats.org/presentationml/2006/main">
  <p:tag name="PA" val="v5.2.5"/>
</p:tagLst>
</file>

<file path=ppt/tags/tag64.xml><?xml version="1.0" encoding="utf-8"?>
<p:tagLst xmlns:a="http://schemas.openxmlformats.org/drawingml/2006/main" xmlns:r="http://schemas.openxmlformats.org/officeDocument/2006/relationships" xmlns:p="http://schemas.openxmlformats.org/presentationml/2006/main">
  <p:tag name="PA" val="v5.2.5"/>
</p:tagLst>
</file>

<file path=ppt/tags/tag65.xml><?xml version="1.0" encoding="utf-8"?>
<p:tagLst xmlns:a="http://schemas.openxmlformats.org/drawingml/2006/main" xmlns:r="http://schemas.openxmlformats.org/officeDocument/2006/relationships" xmlns:p="http://schemas.openxmlformats.org/presentationml/2006/main">
  <p:tag name="PA" val="v5.2.5"/>
</p:tagLst>
</file>

<file path=ppt/tags/tag66.xml><?xml version="1.0" encoding="utf-8"?>
<p:tagLst xmlns:a="http://schemas.openxmlformats.org/drawingml/2006/main" xmlns:r="http://schemas.openxmlformats.org/officeDocument/2006/relationships" xmlns:p="http://schemas.openxmlformats.org/presentationml/2006/main">
  <p:tag name="PA" val="v5.2.5"/>
</p:tagLst>
</file>

<file path=ppt/tags/tag67.xml><?xml version="1.0" encoding="utf-8"?>
<p:tagLst xmlns:a="http://schemas.openxmlformats.org/drawingml/2006/main" xmlns:r="http://schemas.openxmlformats.org/officeDocument/2006/relationships" xmlns:p="http://schemas.openxmlformats.org/presentationml/2006/main">
  <p:tag name="PA" val="v5.2.5"/>
</p:tagLst>
</file>

<file path=ppt/tags/tag68.xml><?xml version="1.0" encoding="utf-8"?>
<p:tagLst xmlns:a="http://schemas.openxmlformats.org/drawingml/2006/main" xmlns:r="http://schemas.openxmlformats.org/officeDocument/2006/relationships" xmlns:p="http://schemas.openxmlformats.org/presentationml/2006/main">
  <p:tag name="PA" val="v5.2.5"/>
</p:tagLst>
</file>

<file path=ppt/tags/tag69.xml><?xml version="1.0" encoding="utf-8"?>
<p:tagLst xmlns:a="http://schemas.openxmlformats.org/drawingml/2006/main" xmlns:r="http://schemas.openxmlformats.org/officeDocument/2006/relationships" xmlns:p="http://schemas.openxmlformats.org/presentationml/2006/main">
  <p:tag name="PA" val="v5.2.5"/>
</p:tagLst>
</file>

<file path=ppt/tags/tag7.xml><?xml version="1.0" encoding="utf-8"?>
<p:tagLst xmlns:a="http://schemas.openxmlformats.org/drawingml/2006/main" xmlns:r="http://schemas.openxmlformats.org/officeDocument/2006/relationships" xmlns:p="http://schemas.openxmlformats.org/presentationml/2006/main">
  <p:tag name="PA" val="v5.2.5"/>
</p:tagLst>
</file>

<file path=ppt/tags/tag70.xml><?xml version="1.0" encoding="utf-8"?>
<p:tagLst xmlns:a="http://schemas.openxmlformats.org/drawingml/2006/main" xmlns:r="http://schemas.openxmlformats.org/officeDocument/2006/relationships" xmlns:p="http://schemas.openxmlformats.org/presentationml/2006/main">
  <p:tag name="PA" val="v5.2.5"/>
</p:tagLst>
</file>

<file path=ppt/tags/tag71.xml><?xml version="1.0" encoding="utf-8"?>
<p:tagLst xmlns:a="http://schemas.openxmlformats.org/drawingml/2006/main" xmlns:r="http://schemas.openxmlformats.org/officeDocument/2006/relationships" xmlns:p="http://schemas.openxmlformats.org/presentationml/2006/main">
  <p:tag name="PA" val="v5.2.5"/>
</p:tagLst>
</file>

<file path=ppt/tags/tag72.xml><?xml version="1.0" encoding="utf-8"?>
<p:tagLst xmlns:a="http://schemas.openxmlformats.org/drawingml/2006/main" xmlns:r="http://schemas.openxmlformats.org/officeDocument/2006/relationships" xmlns:p="http://schemas.openxmlformats.org/presentationml/2006/main">
  <p:tag name="PA" val="v5.2.5"/>
</p:tagLst>
</file>

<file path=ppt/tags/tag73.xml><?xml version="1.0" encoding="utf-8"?>
<p:tagLst xmlns:a="http://schemas.openxmlformats.org/drawingml/2006/main" xmlns:r="http://schemas.openxmlformats.org/officeDocument/2006/relationships" xmlns:p="http://schemas.openxmlformats.org/presentationml/2006/main">
  <p:tag name="PA" val="v5.2.5"/>
</p:tagLst>
</file>

<file path=ppt/tags/tag74.xml><?xml version="1.0" encoding="utf-8"?>
<p:tagLst xmlns:a="http://schemas.openxmlformats.org/drawingml/2006/main" xmlns:r="http://schemas.openxmlformats.org/officeDocument/2006/relationships" xmlns:p="http://schemas.openxmlformats.org/presentationml/2006/main">
  <p:tag name="PA" val="v5.2.5"/>
</p:tagLst>
</file>

<file path=ppt/tags/tag75.xml><?xml version="1.0" encoding="utf-8"?>
<p:tagLst xmlns:a="http://schemas.openxmlformats.org/drawingml/2006/main" xmlns:r="http://schemas.openxmlformats.org/officeDocument/2006/relationships" xmlns:p="http://schemas.openxmlformats.org/presentationml/2006/main">
  <p:tag name="PA" val="v5.2.5"/>
</p:tagLst>
</file>

<file path=ppt/tags/tag76.xml><?xml version="1.0" encoding="utf-8"?>
<p:tagLst xmlns:a="http://schemas.openxmlformats.org/drawingml/2006/main" xmlns:r="http://schemas.openxmlformats.org/officeDocument/2006/relationships" xmlns:p="http://schemas.openxmlformats.org/presentationml/2006/main">
  <p:tag name="PA" val="v5.2.5"/>
</p:tagLst>
</file>

<file path=ppt/tags/tag77.xml><?xml version="1.0" encoding="utf-8"?>
<p:tagLst xmlns:a="http://schemas.openxmlformats.org/drawingml/2006/main" xmlns:r="http://schemas.openxmlformats.org/officeDocument/2006/relationships" xmlns:p="http://schemas.openxmlformats.org/presentationml/2006/main">
  <p:tag name="PA" val="v5.2.5"/>
</p:tagLst>
</file>

<file path=ppt/tags/tag78.xml><?xml version="1.0" encoding="utf-8"?>
<p:tagLst xmlns:a="http://schemas.openxmlformats.org/drawingml/2006/main" xmlns:r="http://schemas.openxmlformats.org/officeDocument/2006/relationships" xmlns:p="http://schemas.openxmlformats.org/presentationml/2006/main">
  <p:tag name="PA" val="v5.2.5"/>
</p:tagLst>
</file>

<file path=ppt/tags/tag79.xml><?xml version="1.0" encoding="utf-8"?>
<p:tagLst xmlns:a="http://schemas.openxmlformats.org/drawingml/2006/main" xmlns:r="http://schemas.openxmlformats.org/officeDocument/2006/relationships" xmlns:p="http://schemas.openxmlformats.org/presentationml/2006/main">
  <p:tag name="PA" val="v5.2.5"/>
</p:tagLst>
</file>

<file path=ppt/tags/tag8.xml><?xml version="1.0" encoding="utf-8"?>
<p:tagLst xmlns:a="http://schemas.openxmlformats.org/drawingml/2006/main" xmlns:r="http://schemas.openxmlformats.org/officeDocument/2006/relationships" xmlns:p="http://schemas.openxmlformats.org/presentationml/2006/main">
  <p:tag name="PA" val="v5.2.5"/>
</p:tagLst>
</file>

<file path=ppt/tags/tag80.xml><?xml version="1.0" encoding="utf-8"?>
<p:tagLst xmlns:a="http://schemas.openxmlformats.org/drawingml/2006/main" xmlns:r="http://schemas.openxmlformats.org/officeDocument/2006/relationships" xmlns:p="http://schemas.openxmlformats.org/presentationml/2006/main">
  <p:tag name="PA" val="v5.2.5"/>
</p:tagLst>
</file>

<file path=ppt/tags/tag81.xml><?xml version="1.0" encoding="utf-8"?>
<p:tagLst xmlns:a="http://schemas.openxmlformats.org/drawingml/2006/main" xmlns:r="http://schemas.openxmlformats.org/officeDocument/2006/relationships" xmlns:p="http://schemas.openxmlformats.org/presentationml/2006/main">
  <p:tag name="PA" val="v5.2.5"/>
</p:tagLst>
</file>

<file path=ppt/tags/tag82.xml><?xml version="1.0" encoding="utf-8"?>
<p:tagLst xmlns:a="http://schemas.openxmlformats.org/drawingml/2006/main" xmlns:r="http://schemas.openxmlformats.org/officeDocument/2006/relationships" xmlns:p="http://schemas.openxmlformats.org/presentationml/2006/main">
  <p:tag name="PA" val="v5.2.5"/>
</p:tagLst>
</file>

<file path=ppt/tags/tag83.xml><?xml version="1.0" encoding="utf-8"?>
<p:tagLst xmlns:a="http://schemas.openxmlformats.org/drawingml/2006/main" xmlns:r="http://schemas.openxmlformats.org/officeDocument/2006/relationships" xmlns:p="http://schemas.openxmlformats.org/presentationml/2006/main">
  <p:tag name="PA" val="v5.2.5"/>
</p:tagLst>
</file>

<file path=ppt/tags/tag84.xml><?xml version="1.0" encoding="utf-8"?>
<p:tagLst xmlns:a="http://schemas.openxmlformats.org/drawingml/2006/main" xmlns:r="http://schemas.openxmlformats.org/officeDocument/2006/relationships" xmlns:p="http://schemas.openxmlformats.org/presentationml/2006/main">
  <p:tag name="PA" val="v5.2.5"/>
</p:tagLst>
</file>

<file path=ppt/tags/tag85.xml><?xml version="1.0" encoding="utf-8"?>
<p:tagLst xmlns:a="http://schemas.openxmlformats.org/drawingml/2006/main" xmlns:r="http://schemas.openxmlformats.org/officeDocument/2006/relationships" xmlns:p="http://schemas.openxmlformats.org/presentationml/2006/main">
  <p:tag name="PA" val="v5.2.5"/>
</p:tagLst>
</file>

<file path=ppt/tags/tag86.xml><?xml version="1.0" encoding="utf-8"?>
<p:tagLst xmlns:a="http://schemas.openxmlformats.org/drawingml/2006/main" xmlns:r="http://schemas.openxmlformats.org/officeDocument/2006/relationships" xmlns:p="http://schemas.openxmlformats.org/presentationml/2006/main">
  <p:tag name="PA" val="v5.2.5"/>
</p:tagLst>
</file>

<file path=ppt/tags/tag87.xml><?xml version="1.0" encoding="utf-8"?>
<p:tagLst xmlns:a="http://schemas.openxmlformats.org/drawingml/2006/main" xmlns:r="http://schemas.openxmlformats.org/officeDocument/2006/relationships" xmlns:p="http://schemas.openxmlformats.org/presentationml/2006/main">
  <p:tag name="PA" val="v5.2.5"/>
</p:tagLst>
</file>

<file path=ppt/tags/tag88.xml><?xml version="1.0" encoding="utf-8"?>
<p:tagLst xmlns:a="http://schemas.openxmlformats.org/drawingml/2006/main" xmlns:r="http://schemas.openxmlformats.org/officeDocument/2006/relationships" xmlns:p="http://schemas.openxmlformats.org/presentationml/2006/main">
  <p:tag name="PA" val="v5.2.5"/>
</p:tagLst>
</file>

<file path=ppt/tags/tag89.xml><?xml version="1.0" encoding="utf-8"?>
<p:tagLst xmlns:a="http://schemas.openxmlformats.org/drawingml/2006/main" xmlns:r="http://schemas.openxmlformats.org/officeDocument/2006/relationships" xmlns:p="http://schemas.openxmlformats.org/presentationml/2006/main">
  <p:tag name="PA" val="v5.2.5"/>
</p:tagLst>
</file>

<file path=ppt/tags/tag9.xml><?xml version="1.0" encoding="utf-8"?>
<p:tagLst xmlns:a="http://schemas.openxmlformats.org/drawingml/2006/main" xmlns:r="http://schemas.openxmlformats.org/officeDocument/2006/relationships" xmlns:p="http://schemas.openxmlformats.org/presentationml/2006/main">
  <p:tag name="PA" val="v5.2.5"/>
</p:tagLst>
</file>

<file path=ppt/tags/tag90.xml><?xml version="1.0" encoding="utf-8"?>
<p:tagLst xmlns:a="http://schemas.openxmlformats.org/drawingml/2006/main" xmlns:r="http://schemas.openxmlformats.org/officeDocument/2006/relationships" xmlns:p="http://schemas.openxmlformats.org/presentationml/2006/main">
  <p:tag name="PA" val="v5.2.5"/>
</p:tagLst>
</file>

<file path=ppt/tags/tag91.xml><?xml version="1.0" encoding="utf-8"?>
<p:tagLst xmlns:a="http://schemas.openxmlformats.org/drawingml/2006/main" xmlns:r="http://schemas.openxmlformats.org/officeDocument/2006/relationships" xmlns:p="http://schemas.openxmlformats.org/presentationml/2006/main">
  <p:tag name="PA" val="v5.2.5"/>
</p:tagLst>
</file>

<file path=ppt/tags/tag92.xml><?xml version="1.0" encoding="utf-8"?>
<p:tagLst xmlns:a="http://schemas.openxmlformats.org/drawingml/2006/main" xmlns:r="http://schemas.openxmlformats.org/officeDocument/2006/relationships" xmlns:p="http://schemas.openxmlformats.org/presentationml/2006/main">
  <p:tag name="PA" val="v5.2.5"/>
</p:tagLst>
</file>

<file path=ppt/tags/tag93.xml><?xml version="1.0" encoding="utf-8"?>
<p:tagLst xmlns:a="http://schemas.openxmlformats.org/drawingml/2006/main" xmlns:r="http://schemas.openxmlformats.org/officeDocument/2006/relationships" xmlns:p="http://schemas.openxmlformats.org/presentationml/2006/main">
  <p:tag name="PA" val="v5.2.5"/>
</p:tagLst>
</file>

<file path=ppt/tags/tag94.xml><?xml version="1.0" encoding="utf-8"?>
<p:tagLst xmlns:a="http://schemas.openxmlformats.org/drawingml/2006/main" xmlns:r="http://schemas.openxmlformats.org/officeDocument/2006/relationships" xmlns:p="http://schemas.openxmlformats.org/presentationml/2006/main">
  <p:tag name="PA" val="v5.2.5"/>
</p:tagLst>
</file>

<file path=ppt/tags/tag95.xml><?xml version="1.0" encoding="utf-8"?>
<p:tagLst xmlns:a="http://schemas.openxmlformats.org/drawingml/2006/main" xmlns:r="http://schemas.openxmlformats.org/officeDocument/2006/relationships" xmlns:p="http://schemas.openxmlformats.org/presentationml/2006/main">
  <p:tag name="PA" val="v5.2.5"/>
</p:tagLst>
</file>

<file path=ppt/tags/tag96.xml><?xml version="1.0" encoding="utf-8"?>
<p:tagLst xmlns:a="http://schemas.openxmlformats.org/drawingml/2006/main" xmlns:r="http://schemas.openxmlformats.org/officeDocument/2006/relationships" xmlns:p="http://schemas.openxmlformats.org/presentationml/2006/main">
  <p:tag name="PA" val="v5.2.5"/>
</p:tagLst>
</file>

<file path=ppt/tags/tag97.xml><?xml version="1.0" encoding="utf-8"?>
<p:tagLst xmlns:a="http://schemas.openxmlformats.org/drawingml/2006/main" xmlns:r="http://schemas.openxmlformats.org/officeDocument/2006/relationships" xmlns:p="http://schemas.openxmlformats.org/presentationml/2006/main">
  <p:tag name="PA" val="v5.2.5"/>
</p:tagLst>
</file>

<file path=ppt/tags/tag98.xml><?xml version="1.0" encoding="utf-8"?>
<p:tagLst xmlns:a="http://schemas.openxmlformats.org/drawingml/2006/main" xmlns:r="http://schemas.openxmlformats.org/officeDocument/2006/relationships" xmlns:p="http://schemas.openxmlformats.org/presentationml/2006/main">
  <p:tag name="PA" val="v5.2.5"/>
</p:tagLst>
</file>

<file path=ppt/tags/tag99.xml><?xml version="1.0" encoding="utf-8"?>
<p:tagLst xmlns:a="http://schemas.openxmlformats.org/drawingml/2006/main" xmlns:r="http://schemas.openxmlformats.org/officeDocument/2006/relationships" xmlns:p="http://schemas.openxmlformats.org/presentationml/2006/main">
  <p:tag name="PA" val="v5.2.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2076</Words>
  <Application>Microsoft Office PowerPoint</Application>
  <PresentationFormat>宽屏</PresentationFormat>
  <Paragraphs>204</Paragraphs>
  <Slides>25</Slides>
  <Notes>25</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25</vt:i4>
      </vt:variant>
    </vt:vector>
  </HeadingPairs>
  <TitlesOfParts>
    <vt:vector size="33" baseType="lpstr">
      <vt:lpstr>等线</vt:lpstr>
      <vt:lpstr>等线 Light</vt:lpstr>
      <vt:lpstr>思源黑体 CN Bold</vt:lpstr>
      <vt:lpstr>思源黑体 CN Heavy</vt:lpstr>
      <vt:lpstr>思源黑体 CN Medium</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snow_</dc:creator>
  <cp:lastModifiedBy>邹行行</cp:lastModifiedBy>
  <cp:revision>11</cp:revision>
  <dcterms:created xsi:type="dcterms:W3CDTF">2019-09-30T01:47:42Z</dcterms:created>
  <dcterms:modified xsi:type="dcterms:W3CDTF">2020-10-03T11:24:33Z</dcterms:modified>
</cp:coreProperties>
</file>