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8.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5"/>
  </p:notesMasterIdLst>
  <p:sldIdLst>
    <p:sldId id="320" r:id="rId2"/>
    <p:sldId id="321" r:id="rId3"/>
    <p:sldId id="323" r:id="rId4"/>
    <p:sldId id="261" r:id="rId5"/>
    <p:sldId id="300" r:id="rId6"/>
    <p:sldId id="317" r:id="rId7"/>
    <p:sldId id="310" r:id="rId8"/>
    <p:sldId id="270" r:id="rId9"/>
    <p:sldId id="304" r:id="rId10"/>
    <p:sldId id="264" r:id="rId11"/>
    <p:sldId id="257" r:id="rId12"/>
    <p:sldId id="315" r:id="rId13"/>
    <p:sldId id="316" r:id="rId14"/>
    <p:sldId id="325" r:id="rId15"/>
    <p:sldId id="268" r:id="rId16"/>
    <p:sldId id="258" r:id="rId17"/>
    <p:sldId id="293" r:id="rId18"/>
    <p:sldId id="271" r:id="rId19"/>
    <p:sldId id="294" r:id="rId20"/>
    <p:sldId id="307" r:id="rId21"/>
    <p:sldId id="263" r:id="rId22"/>
    <p:sldId id="326" r:id="rId23"/>
    <p:sldId id="299" r:id="rId24"/>
    <p:sldId id="260" r:id="rId25"/>
    <p:sldId id="273" r:id="rId26"/>
    <p:sldId id="266" r:id="rId27"/>
    <p:sldId id="259" r:id="rId28"/>
    <p:sldId id="269" r:id="rId29"/>
    <p:sldId id="292" r:id="rId30"/>
    <p:sldId id="327" r:id="rId31"/>
    <p:sldId id="291" r:id="rId32"/>
    <p:sldId id="301" r:id="rId33"/>
    <p:sldId id="265" r:id="rId34"/>
    <p:sldId id="267" r:id="rId35"/>
    <p:sldId id="262" r:id="rId36"/>
    <p:sldId id="272" r:id="rId37"/>
    <p:sldId id="328" r:id="rId38"/>
    <p:sldId id="306" r:id="rId39"/>
    <p:sldId id="274" r:id="rId40"/>
    <p:sldId id="297" r:id="rId41"/>
    <p:sldId id="298" r:id="rId42"/>
    <p:sldId id="308" r:id="rId43"/>
    <p:sldId id="329"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E24"/>
    <a:srgbClr val="ED8386"/>
    <a:srgbClr val="456288"/>
    <a:srgbClr val="6483B3"/>
    <a:srgbClr val="334E6E"/>
    <a:srgbClr val="F7F7F7"/>
    <a:srgbClr val="E5D4C2"/>
    <a:srgbClr val="B79470"/>
    <a:srgbClr val="E6E8EF"/>
    <a:srgbClr val="EF53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65" autoAdjust="0"/>
    <p:restoredTop sz="94660"/>
  </p:normalViewPr>
  <p:slideViewPr>
    <p:cSldViewPr snapToGrid="0" showGuides="1">
      <p:cViewPr varScale="1">
        <p:scale>
          <a:sx n="155" d="100"/>
          <a:sy n="155" d="100"/>
        </p:scale>
        <p:origin x="100" y="292"/>
      </p:cViewPr>
      <p:guideLst>
        <p:guide orient="horz" pos="2160"/>
        <p:guide pos="3840"/>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A61F4-E11F-422F-AFFB-0189BBEFA429}" type="datetimeFigureOut">
              <a:rPr lang="zh-CN" altLang="en-US" smtClean="0"/>
              <a:t>2023/7/17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C7DA2-7D97-490B-ABB6-55861A342C4C}" type="slidenum">
              <a:rPr lang="zh-CN" altLang="en-US" smtClean="0"/>
              <a:t>‹#›</a:t>
            </a:fld>
            <a:endParaRPr lang="zh-CN" altLang="en-US"/>
          </a:p>
        </p:txBody>
      </p:sp>
    </p:spTree>
    <p:extLst>
      <p:ext uri="{BB962C8B-B14F-4D97-AF65-F5344CB8AC3E}">
        <p14:creationId xmlns:p14="http://schemas.microsoft.com/office/powerpoint/2010/main" val="4017726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a:t>
            </a:fld>
            <a:endParaRPr lang="zh-CN" altLang="en-US"/>
          </a:p>
        </p:txBody>
      </p:sp>
    </p:spTree>
    <p:extLst>
      <p:ext uri="{BB962C8B-B14F-4D97-AF65-F5344CB8AC3E}">
        <p14:creationId xmlns:p14="http://schemas.microsoft.com/office/powerpoint/2010/main" val="637346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10</a:t>
            </a:fld>
            <a:endParaRPr lang="zh-CN" altLang="en-US"/>
          </a:p>
        </p:txBody>
      </p:sp>
    </p:spTree>
    <p:extLst>
      <p:ext uri="{BB962C8B-B14F-4D97-AF65-F5344CB8AC3E}">
        <p14:creationId xmlns:p14="http://schemas.microsoft.com/office/powerpoint/2010/main" val="325135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11</a:t>
            </a:fld>
            <a:endParaRPr lang="zh-CN" altLang="en-US"/>
          </a:p>
        </p:txBody>
      </p:sp>
    </p:spTree>
    <p:extLst>
      <p:ext uri="{BB962C8B-B14F-4D97-AF65-F5344CB8AC3E}">
        <p14:creationId xmlns:p14="http://schemas.microsoft.com/office/powerpoint/2010/main" val="148785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12</a:t>
            </a:fld>
            <a:endParaRPr lang="zh-CN" altLang="en-US"/>
          </a:p>
        </p:txBody>
      </p:sp>
    </p:spTree>
    <p:extLst>
      <p:ext uri="{BB962C8B-B14F-4D97-AF65-F5344CB8AC3E}">
        <p14:creationId xmlns:p14="http://schemas.microsoft.com/office/powerpoint/2010/main" val="2209659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13</a:t>
            </a:fld>
            <a:endParaRPr lang="zh-CN" altLang="en-US"/>
          </a:p>
        </p:txBody>
      </p:sp>
    </p:spTree>
    <p:extLst>
      <p:ext uri="{BB962C8B-B14F-4D97-AF65-F5344CB8AC3E}">
        <p14:creationId xmlns:p14="http://schemas.microsoft.com/office/powerpoint/2010/main" val="2023342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14</a:t>
            </a:fld>
            <a:endParaRPr lang="zh-CN" altLang="en-US"/>
          </a:p>
        </p:txBody>
      </p:sp>
    </p:spTree>
    <p:extLst>
      <p:ext uri="{BB962C8B-B14F-4D97-AF65-F5344CB8AC3E}">
        <p14:creationId xmlns:p14="http://schemas.microsoft.com/office/powerpoint/2010/main" val="62573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15</a:t>
            </a:fld>
            <a:endParaRPr lang="zh-CN" altLang="en-US"/>
          </a:p>
        </p:txBody>
      </p:sp>
    </p:spTree>
    <p:extLst>
      <p:ext uri="{BB962C8B-B14F-4D97-AF65-F5344CB8AC3E}">
        <p14:creationId xmlns:p14="http://schemas.microsoft.com/office/powerpoint/2010/main" val="1663322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16</a:t>
            </a:fld>
            <a:endParaRPr lang="zh-CN" altLang="en-US"/>
          </a:p>
        </p:txBody>
      </p:sp>
    </p:spTree>
    <p:extLst>
      <p:ext uri="{BB962C8B-B14F-4D97-AF65-F5344CB8AC3E}">
        <p14:creationId xmlns:p14="http://schemas.microsoft.com/office/powerpoint/2010/main" val="1111040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672898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18</a:t>
            </a:fld>
            <a:endParaRPr lang="zh-CN" altLang="en-US"/>
          </a:p>
        </p:txBody>
      </p:sp>
    </p:spTree>
    <p:extLst>
      <p:ext uri="{BB962C8B-B14F-4D97-AF65-F5344CB8AC3E}">
        <p14:creationId xmlns:p14="http://schemas.microsoft.com/office/powerpoint/2010/main" val="474453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47711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2</a:t>
            </a:fld>
            <a:endParaRPr lang="zh-CN" altLang="en-US"/>
          </a:p>
        </p:txBody>
      </p:sp>
    </p:spTree>
    <p:extLst>
      <p:ext uri="{BB962C8B-B14F-4D97-AF65-F5344CB8AC3E}">
        <p14:creationId xmlns:p14="http://schemas.microsoft.com/office/powerpoint/2010/main" val="823678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65864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21</a:t>
            </a:fld>
            <a:endParaRPr lang="zh-CN" altLang="en-US"/>
          </a:p>
        </p:txBody>
      </p:sp>
    </p:spTree>
    <p:extLst>
      <p:ext uri="{BB962C8B-B14F-4D97-AF65-F5344CB8AC3E}">
        <p14:creationId xmlns:p14="http://schemas.microsoft.com/office/powerpoint/2010/main" val="3672505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22</a:t>
            </a:fld>
            <a:endParaRPr lang="zh-CN" altLang="en-US"/>
          </a:p>
        </p:txBody>
      </p:sp>
    </p:spTree>
    <p:extLst>
      <p:ext uri="{BB962C8B-B14F-4D97-AF65-F5344CB8AC3E}">
        <p14:creationId xmlns:p14="http://schemas.microsoft.com/office/powerpoint/2010/main" val="3444322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9650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24</a:t>
            </a:fld>
            <a:endParaRPr lang="zh-CN" altLang="en-US"/>
          </a:p>
        </p:txBody>
      </p:sp>
    </p:spTree>
    <p:extLst>
      <p:ext uri="{BB962C8B-B14F-4D97-AF65-F5344CB8AC3E}">
        <p14:creationId xmlns:p14="http://schemas.microsoft.com/office/powerpoint/2010/main" val="1585310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25</a:t>
            </a:fld>
            <a:endParaRPr lang="zh-CN" altLang="en-US"/>
          </a:p>
        </p:txBody>
      </p:sp>
    </p:spTree>
    <p:extLst>
      <p:ext uri="{BB962C8B-B14F-4D97-AF65-F5344CB8AC3E}">
        <p14:creationId xmlns:p14="http://schemas.microsoft.com/office/powerpoint/2010/main" val="387939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26</a:t>
            </a:fld>
            <a:endParaRPr lang="zh-CN" altLang="en-US"/>
          </a:p>
        </p:txBody>
      </p:sp>
    </p:spTree>
    <p:extLst>
      <p:ext uri="{BB962C8B-B14F-4D97-AF65-F5344CB8AC3E}">
        <p14:creationId xmlns:p14="http://schemas.microsoft.com/office/powerpoint/2010/main" val="2647159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27</a:t>
            </a:fld>
            <a:endParaRPr lang="zh-CN" altLang="en-US"/>
          </a:p>
        </p:txBody>
      </p:sp>
    </p:spTree>
    <p:extLst>
      <p:ext uri="{BB962C8B-B14F-4D97-AF65-F5344CB8AC3E}">
        <p14:creationId xmlns:p14="http://schemas.microsoft.com/office/powerpoint/2010/main" val="418876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28</a:t>
            </a:fld>
            <a:endParaRPr lang="zh-CN" altLang="en-US"/>
          </a:p>
        </p:txBody>
      </p:sp>
    </p:spTree>
    <p:extLst>
      <p:ext uri="{BB962C8B-B14F-4D97-AF65-F5344CB8AC3E}">
        <p14:creationId xmlns:p14="http://schemas.microsoft.com/office/powerpoint/2010/main" val="3446501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686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3</a:t>
            </a:fld>
            <a:endParaRPr lang="zh-CN" altLang="en-US"/>
          </a:p>
        </p:txBody>
      </p:sp>
    </p:spTree>
    <p:extLst>
      <p:ext uri="{BB962C8B-B14F-4D97-AF65-F5344CB8AC3E}">
        <p14:creationId xmlns:p14="http://schemas.microsoft.com/office/powerpoint/2010/main" val="254572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30</a:t>
            </a:fld>
            <a:endParaRPr lang="zh-CN" altLang="en-US"/>
          </a:p>
        </p:txBody>
      </p:sp>
    </p:spTree>
    <p:extLst>
      <p:ext uri="{BB962C8B-B14F-4D97-AF65-F5344CB8AC3E}">
        <p14:creationId xmlns:p14="http://schemas.microsoft.com/office/powerpoint/2010/main" val="1552302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32678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618615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33</a:t>
            </a:fld>
            <a:endParaRPr lang="zh-CN" altLang="en-US"/>
          </a:p>
        </p:txBody>
      </p:sp>
    </p:spTree>
    <p:extLst>
      <p:ext uri="{BB962C8B-B14F-4D97-AF65-F5344CB8AC3E}">
        <p14:creationId xmlns:p14="http://schemas.microsoft.com/office/powerpoint/2010/main" val="460520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34</a:t>
            </a:fld>
            <a:endParaRPr lang="zh-CN" altLang="en-US"/>
          </a:p>
        </p:txBody>
      </p:sp>
    </p:spTree>
    <p:extLst>
      <p:ext uri="{BB962C8B-B14F-4D97-AF65-F5344CB8AC3E}">
        <p14:creationId xmlns:p14="http://schemas.microsoft.com/office/powerpoint/2010/main" val="1851291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35</a:t>
            </a:fld>
            <a:endParaRPr lang="zh-CN" altLang="en-US"/>
          </a:p>
        </p:txBody>
      </p:sp>
    </p:spTree>
    <p:extLst>
      <p:ext uri="{BB962C8B-B14F-4D97-AF65-F5344CB8AC3E}">
        <p14:creationId xmlns:p14="http://schemas.microsoft.com/office/powerpoint/2010/main" val="325137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36</a:t>
            </a:fld>
            <a:endParaRPr lang="zh-CN" altLang="en-US"/>
          </a:p>
        </p:txBody>
      </p:sp>
    </p:spTree>
    <p:extLst>
      <p:ext uri="{BB962C8B-B14F-4D97-AF65-F5344CB8AC3E}">
        <p14:creationId xmlns:p14="http://schemas.microsoft.com/office/powerpoint/2010/main" val="3122097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37</a:t>
            </a:fld>
            <a:endParaRPr lang="zh-CN" altLang="en-US"/>
          </a:p>
        </p:txBody>
      </p:sp>
    </p:spTree>
    <p:extLst>
      <p:ext uri="{BB962C8B-B14F-4D97-AF65-F5344CB8AC3E}">
        <p14:creationId xmlns:p14="http://schemas.microsoft.com/office/powerpoint/2010/main" val="1934735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450389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39</a:t>
            </a:fld>
            <a:endParaRPr lang="zh-CN" altLang="en-US"/>
          </a:p>
        </p:txBody>
      </p:sp>
    </p:spTree>
    <p:extLst>
      <p:ext uri="{BB962C8B-B14F-4D97-AF65-F5344CB8AC3E}">
        <p14:creationId xmlns:p14="http://schemas.microsoft.com/office/powerpoint/2010/main" val="178734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4</a:t>
            </a:fld>
            <a:endParaRPr lang="zh-CN" altLang="en-US"/>
          </a:p>
        </p:txBody>
      </p:sp>
    </p:spTree>
    <p:extLst>
      <p:ext uri="{BB962C8B-B14F-4D97-AF65-F5344CB8AC3E}">
        <p14:creationId xmlns:p14="http://schemas.microsoft.com/office/powerpoint/2010/main" val="3774476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3447028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2611854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2972916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43</a:t>
            </a:fld>
            <a:endParaRPr lang="zh-CN" altLang="en-US"/>
          </a:p>
        </p:txBody>
      </p:sp>
    </p:spTree>
    <p:extLst>
      <p:ext uri="{BB962C8B-B14F-4D97-AF65-F5344CB8AC3E}">
        <p14:creationId xmlns:p14="http://schemas.microsoft.com/office/powerpoint/2010/main" val="239680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559769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6</a:t>
            </a:fld>
            <a:endParaRPr lang="zh-CN" altLang="en-US"/>
          </a:p>
        </p:txBody>
      </p:sp>
    </p:spTree>
    <p:extLst>
      <p:ext uri="{BB962C8B-B14F-4D97-AF65-F5344CB8AC3E}">
        <p14:creationId xmlns:p14="http://schemas.microsoft.com/office/powerpoint/2010/main" val="4267739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401205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3C7DA2-7D97-490B-ABB6-55861A342C4C}" type="slidenum">
              <a:rPr lang="zh-CN" altLang="en-US" smtClean="0"/>
              <a:t>8</a:t>
            </a:fld>
            <a:endParaRPr lang="zh-CN" altLang="en-US"/>
          </a:p>
        </p:txBody>
      </p:sp>
    </p:spTree>
    <p:extLst>
      <p:ext uri="{BB962C8B-B14F-4D97-AF65-F5344CB8AC3E}">
        <p14:creationId xmlns:p14="http://schemas.microsoft.com/office/powerpoint/2010/main" val="299771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4868A2-10CC-41D3-9C40-2BFA940BDCE6}"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16437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6396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265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4218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569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2030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8502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2377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9890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3363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678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705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7308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3897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 id="2147483679" r:id="rId5"/>
    <p:sldLayoutId id="2147483680" r:id="rId6"/>
    <p:sldLayoutId id="2147483681" r:id="rId7"/>
    <p:sldLayoutId id="2147483682" r:id="rId8"/>
    <p:sldLayoutId id="2147483683" r:id="rId9"/>
    <p:sldLayoutId id="2147483686" r:id="rId10"/>
    <p:sldLayoutId id="2147483688" r:id="rId11"/>
    <p:sldLayoutId id="2147483689" r:id="rId12"/>
    <p:sldLayoutId id="2147483690" r:id="rId13"/>
    <p:sldLayoutId id="2147483692" r:id="rId14"/>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2.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slideLayout" Target="../slideLayouts/slideLayout12.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image" Target="../media/image3.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notesSlide" Target="../notesSlides/notesSlide20.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11.jp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14.jp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6.jpg"/><Relationship Id="rId5" Type="http://schemas.openxmlformats.org/officeDocument/2006/relationships/tags" Target="../tags/tag24.xml"/><Relationship Id="rId15" Type="http://schemas.openxmlformats.org/officeDocument/2006/relationships/image" Target="../media/image3.png"/><Relationship Id="rId10" Type="http://schemas.openxmlformats.org/officeDocument/2006/relationships/notesSlide" Target="../notesSlides/notesSlide25.xml"/><Relationship Id="rId4" Type="http://schemas.openxmlformats.org/officeDocument/2006/relationships/tags" Target="../tags/tag23.xml"/><Relationship Id="rId9" Type="http://schemas.openxmlformats.org/officeDocument/2006/relationships/slideLayout" Target="../slideLayouts/slideLayout1.xml"/><Relationship Id="rId14"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14.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7.em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6.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09D90D5-8B6B-4E38-AF64-1B41D9D4594E}"/>
              </a:ext>
            </a:extLst>
          </p:cNvPr>
          <p:cNvGrpSpPr/>
          <p:nvPr/>
        </p:nvGrpSpPr>
        <p:grpSpPr>
          <a:xfrm>
            <a:off x="4030804" y="656791"/>
            <a:ext cx="8161196" cy="3025427"/>
            <a:chOff x="4030804" y="656791"/>
            <a:chExt cx="8161196" cy="3025427"/>
          </a:xfrm>
        </p:grpSpPr>
        <p:sp>
          <p:nvSpPr>
            <p:cNvPr id="71" name="任意多边形: 形状 70">
              <a:extLst>
                <a:ext uri="{FF2B5EF4-FFF2-40B4-BE49-F238E27FC236}">
                  <a16:creationId xmlns:a16="http://schemas.microsoft.com/office/drawing/2014/main" id="{2A718900-4BF2-46D3-83A1-19EA24D76703}"/>
                </a:ext>
              </a:extLst>
            </p:cNvPr>
            <p:cNvSpPr/>
            <p:nvPr/>
          </p:nvSpPr>
          <p:spPr>
            <a:xfrm>
              <a:off x="4030804" y="656791"/>
              <a:ext cx="8161196" cy="3025427"/>
            </a:xfrm>
            <a:custGeom>
              <a:avLst/>
              <a:gdLst>
                <a:gd name="connsiteX0" fmla="*/ 1683329 w 8147341"/>
                <a:gd name="connsiteY0" fmla="*/ 0 h 3020291"/>
                <a:gd name="connsiteX1" fmla="*/ 8147341 w 8147341"/>
                <a:gd name="connsiteY1" fmla="*/ 0 h 3020291"/>
                <a:gd name="connsiteX2" fmla="*/ 8147341 w 8147341"/>
                <a:gd name="connsiteY2" fmla="*/ 3020291 h 3020291"/>
                <a:gd name="connsiteX3" fmla="*/ 0 w 8147341"/>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8147341" h="3020291">
                  <a:moveTo>
                    <a:pt x="1683329" y="0"/>
                  </a:moveTo>
                  <a:lnTo>
                    <a:pt x="8147341" y="0"/>
                  </a:lnTo>
                  <a:lnTo>
                    <a:pt x="8147341" y="3020291"/>
                  </a:lnTo>
                  <a:lnTo>
                    <a:pt x="0" y="3020291"/>
                  </a:lnTo>
                  <a:close/>
                </a:path>
              </a:pathLst>
            </a:custGeom>
            <a:blipFill dpi="0" rotWithShape="1">
              <a:blip r:embed="rId4"/>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形状 71">
              <a:extLst>
                <a:ext uri="{FF2B5EF4-FFF2-40B4-BE49-F238E27FC236}">
                  <a16:creationId xmlns:a16="http://schemas.microsoft.com/office/drawing/2014/main" id="{DB033D54-93D5-4907-BF2B-EF002986CFD9}"/>
                </a:ext>
              </a:extLst>
            </p:cNvPr>
            <p:cNvSpPr/>
            <p:nvPr/>
          </p:nvSpPr>
          <p:spPr>
            <a:xfrm>
              <a:off x="4030804" y="656791"/>
              <a:ext cx="8161196" cy="3025427"/>
            </a:xfrm>
            <a:custGeom>
              <a:avLst/>
              <a:gdLst>
                <a:gd name="connsiteX0" fmla="*/ 1683329 w 8147341"/>
                <a:gd name="connsiteY0" fmla="*/ 0 h 3020291"/>
                <a:gd name="connsiteX1" fmla="*/ 8147341 w 8147341"/>
                <a:gd name="connsiteY1" fmla="*/ 0 h 3020291"/>
                <a:gd name="connsiteX2" fmla="*/ 8147341 w 8147341"/>
                <a:gd name="connsiteY2" fmla="*/ 3020291 h 3020291"/>
                <a:gd name="connsiteX3" fmla="*/ 0 w 8147341"/>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8147341" h="3020291">
                  <a:moveTo>
                    <a:pt x="1683329" y="0"/>
                  </a:moveTo>
                  <a:lnTo>
                    <a:pt x="8147341" y="0"/>
                  </a:lnTo>
                  <a:lnTo>
                    <a:pt x="8147341" y="3020291"/>
                  </a:lnTo>
                  <a:lnTo>
                    <a:pt x="0" y="3020291"/>
                  </a:lnTo>
                  <a:close/>
                </a:path>
              </a:pathLst>
            </a:custGeom>
            <a:gradFill flip="none" rotWithShape="1">
              <a:gsLst>
                <a:gs pos="0">
                  <a:srgbClr val="CD1E24">
                    <a:alpha val="80000"/>
                  </a:srgbClr>
                </a:gs>
                <a:gs pos="100000">
                  <a:srgbClr val="C00000">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任意多边形: 形状 58">
            <a:extLst>
              <a:ext uri="{FF2B5EF4-FFF2-40B4-BE49-F238E27FC236}">
                <a16:creationId xmlns:a16="http://schemas.microsoft.com/office/drawing/2014/main" id="{CA1A6B93-BBE1-440D-8ACF-EBAEF9C8C6AB}"/>
              </a:ext>
            </a:extLst>
          </p:cNvPr>
          <p:cNvSpPr/>
          <p:nvPr/>
        </p:nvSpPr>
        <p:spPr>
          <a:xfrm>
            <a:off x="1" y="1695883"/>
            <a:ext cx="5140037" cy="3020291"/>
          </a:xfrm>
          <a:custGeom>
            <a:avLst/>
            <a:gdLst>
              <a:gd name="connsiteX0" fmla="*/ 0 w 5140037"/>
              <a:gd name="connsiteY0" fmla="*/ 0 h 3020291"/>
              <a:gd name="connsiteX1" fmla="*/ 5140037 w 5140037"/>
              <a:gd name="connsiteY1" fmla="*/ 0 h 3020291"/>
              <a:gd name="connsiteX2" fmla="*/ 3456708 w 5140037"/>
              <a:gd name="connsiteY2" fmla="*/ 3020291 h 3020291"/>
              <a:gd name="connsiteX3" fmla="*/ 0 w 514003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5140037" h="3020291">
                <a:moveTo>
                  <a:pt x="0" y="0"/>
                </a:moveTo>
                <a:lnTo>
                  <a:pt x="5140037" y="0"/>
                </a:lnTo>
                <a:lnTo>
                  <a:pt x="3456708" y="3020291"/>
                </a:lnTo>
                <a:lnTo>
                  <a:pt x="0" y="3020291"/>
                </a:lnTo>
                <a:close/>
              </a:path>
            </a:pathLst>
          </a:custGeom>
          <a:blipFill dpi="0" rotWithShape="1">
            <a:blip r:embed="rId5"/>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61">
            <a:extLst>
              <a:ext uri="{FF2B5EF4-FFF2-40B4-BE49-F238E27FC236}">
                <a16:creationId xmlns:a16="http://schemas.microsoft.com/office/drawing/2014/main" id="{E135C283-9CAF-4DDA-B1F1-D87FDFB43731}"/>
              </a:ext>
            </a:extLst>
          </p:cNvPr>
          <p:cNvSpPr/>
          <p:nvPr/>
        </p:nvSpPr>
        <p:spPr>
          <a:xfrm>
            <a:off x="2781418" y="1695883"/>
            <a:ext cx="2354897" cy="3020291"/>
          </a:xfrm>
          <a:custGeom>
            <a:avLst/>
            <a:gdLst>
              <a:gd name="connsiteX0" fmla="*/ 1683329 w 2354897"/>
              <a:gd name="connsiteY0" fmla="*/ 0 h 3020291"/>
              <a:gd name="connsiteX1" fmla="*/ 2354897 w 2354897"/>
              <a:gd name="connsiteY1" fmla="*/ 0 h 3020291"/>
              <a:gd name="connsiteX2" fmla="*/ 671568 w 2354897"/>
              <a:gd name="connsiteY2" fmla="*/ 3020291 h 3020291"/>
              <a:gd name="connsiteX3" fmla="*/ 0 w 235489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2354897" h="3020291">
                <a:moveTo>
                  <a:pt x="1683329" y="0"/>
                </a:moveTo>
                <a:lnTo>
                  <a:pt x="2354897" y="0"/>
                </a:lnTo>
                <a:lnTo>
                  <a:pt x="671568" y="3020291"/>
                </a:lnTo>
                <a:lnTo>
                  <a:pt x="0" y="3020291"/>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62">
            <a:extLst>
              <a:ext uri="{FF2B5EF4-FFF2-40B4-BE49-F238E27FC236}">
                <a16:creationId xmlns:a16="http://schemas.microsoft.com/office/drawing/2014/main" id="{55163B9B-7A98-4666-9601-562649C1CF65}"/>
              </a:ext>
            </a:extLst>
          </p:cNvPr>
          <p:cNvSpPr/>
          <p:nvPr/>
        </p:nvSpPr>
        <p:spPr>
          <a:xfrm>
            <a:off x="1993202" y="1033305"/>
            <a:ext cx="1251450" cy="1605057"/>
          </a:xfrm>
          <a:custGeom>
            <a:avLst/>
            <a:gdLst>
              <a:gd name="connsiteX0" fmla="*/ 1683329 w 2354897"/>
              <a:gd name="connsiteY0" fmla="*/ 0 h 3020291"/>
              <a:gd name="connsiteX1" fmla="*/ 2354897 w 2354897"/>
              <a:gd name="connsiteY1" fmla="*/ 0 h 3020291"/>
              <a:gd name="connsiteX2" fmla="*/ 671568 w 2354897"/>
              <a:gd name="connsiteY2" fmla="*/ 3020291 h 3020291"/>
              <a:gd name="connsiteX3" fmla="*/ 0 w 235489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2354897" h="3020291">
                <a:moveTo>
                  <a:pt x="1683329" y="0"/>
                </a:moveTo>
                <a:lnTo>
                  <a:pt x="2354897" y="0"/>
                </a:lnTo>
                <a:lnTo>
                  <a:pt x="671568" y="3020291"/>
                </a:lnTo>
                <a:lnTo>
                  <a:pt x="0" y="302029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形状 69">
            <a:extLst>
              <a:ext uri="{FF2B5EF4-FFF2-40B4-BE49-F238E27FC236}">
                <a16:creationId xmlns:a16="http://schemas.microsoft.com/office/drawing/2014/main" id="{C367A514-74D2-4536-B240-048150F865E7}"/>
              </a:ext>
            </a:extLst>
          </p:cNvPr>
          <p:cNvSpPr/>
          <p:nvPr/>
        </p:nvSpPr>
        <p:spPr>
          <a:xfrm>
            <a:off x="2282668" y="5009049"/>
            <a:ext cx="1018462" cy="1433716"/>
          </a:xfrm>
          <a:custGeom>
            <a:avLst/>
            <a:gdLst>
              <a:gd name="connsiteX0" fmla="*/ 800008 w 1018462"/>
              <a:gd name="connsiteY0" fmla="*/ 0 h 1433716"/>
              <a:gd name="connsiteX1" fmla="*/ 1018462 w 1018462"/>
              <a:gd name="connsiteY1" fmla="*/ 0 h 1433716"/>
              <a:gd name="connsiteX2" fmla="*/ 470892 w 1018462"/>
              <a:gd name="connsiteY2" fmla="*/ 982472 h 1433716"/>
              <a:gd name="connsiteX3" fmla="*/ 469951 w 1018462"/>
              <a:gd name="connsiteY3" fmla="*/ 982472 h 1433716"/>
              <a:gd name="connsiteX4" fmla="*/ 218454 w 1018462"/>
              <a:gd name="connsiteY4" fmla="*/ 1433716 h 1433716"/>
              <a:gd name="connsiteX5" fmla="*/ 0 w 1018462"/>
              <a:gd name="connsiteY5" fmla="*/ 1433716 h 1433716"/>
              <a:gd name="connsiteX6" fmla="*/ 547571 w 1018462"/>
              <a:gd name="connsiteY6" fmla="*/ 451244 h 1433716"/>
              <a:gd name="connsiteX7" fmla="*/ 548511 w 1018462"/>
              <a:gd name="connsiteY7" fmla="*/ 451244 h 143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462" h="1433716">
                <a:moveTo>
                  <a:pt x="800008" y="0"/>
                </a:moveTo>
                <a:lnTo>
                  <a:pt x="1018462" y="0"/>
                </a:lnTo>
                <a:lnTo>
                  <a:pt x="470892" y="982472"/>
                </a:lnTo>
                <a:lnTo>
                  <a:pt x="469951" y="982472"/>
                </a:lnTo>
                <a:lnTo>
                  <a:pt x="218454" y="1433716"/>
                </a:lnTo>
                <a:lnTo>
                  <a:pt x="0" y="1433716"/>
                </a:lnTo>
                <a:lnTo>
                  <a:pt x="547571" y="451244"/>
                </a:lnTo>
                <a:lnTo>
                  <a:pt x="548511" y="451244"/>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a:extLst>
              <a:ext uri="{FF2B5EF4-FFF2-40B4-BE49-F238E27FC236}">
                <a16:creationId xmlns:a16="http://schemas.microsoft.com/office/drawing/2014/main" id="{68280CE9-3E6C-435B-9FAE-7B5D1364184F}"/>
              </a:ext>
            </a:extLst>
          </p:cNvPr>
          <p:cNvSpPr/>
          <p:nvPr/>
        </p:nvSpPr>
        <p:spPr>
          <a:xfrm>
            <a:off x="0" y="4716174"/>
            <a:ext cx="2792526" cy="942480"/>
          </a:xfrm>
          <a:custGeom>
            <a:avLst/>
            <a:gdLst>
              <a:gd name="connsiteX0" fmla="*/ 0 w 2792526"/>
              <a:gd name="connsiteY0" fmla="*/ 0 h 942480"/>
              <a:gd name="connsiteX1" fmla="*/ 2792526 w 2792526"/>
              <a:gd name="connsiteY1" fmla="*/ 0 h 942480"/>
              <a:gd name="connsiteX2" fmla="*/ 2267244 w 2792526"/>
              <a:gd name="connsiteY2" fmla="*/ 942480 h 942480"/>
              <a:gd name="connsiteX3" fmla="*/ 0 w 2792526"/>
              <a:gd name="connsiteY3" fmla="*/ 942480 h 942480"/>
            </a:gdLst>
            <a:ahLst/>
            <a:cxnLst>
              <a:cxn ang="0">
                <a:pos x="connsiteX0" y="connsiteY0"/>
              </a:cxn>
              <a:cxn ang="0">
                <a:pos x="connsiteX1" y="connsiteY1"/>
              </a:cxn>
              <a:cxn ang="0">
                <a:pos x="connsiteX2" y="connsiteY2"/>
              </a:cxn>
              <a:cxn ang="0">
                <a:pos x="connsiteX3" y="connsiteY3"/>
              </a:cxn>
            </a:cxnLst>
            <a:rect l="l" t="t" r="r" b="b"/>
            <a:pathLst>
              <a:path w="2792526" h="942480">
                <a:moveTo>
                  <a:pt x="0" y="0"/>
                </a:moveTo>
                <a:lnTo>
                  <a:pt x="2792526" y="0"/>
                </a:lnTo>
                <a:lnTo>
                  <a:pt x="2267244" y="942480"/>
                </a:lnTo>
                <a:lnTo>
                  <a:pt x="0" y="9424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D084267F-3F7E-4368-BBBD-C52090E1D9CD}"/>
              </a:ext>
            </a:extLst>
          </p:cNvPr>
          <p:cNvGrpSpPr/>
          <p:nvPr/>
        </p:nvGrpSpPr>
        <p:grpSpPr>
          <a:xfrm>
            <a:off x="6096413" y="1382106"/>
            <a:ext cx="4857318" cy="1569660"/>
            <a:chOff x="6077421" y="1862138"/>
            <a:chExt cx="4857318" cy="1569660"/>
          </a:xfrm>
        </p:grpSpPr>
        <p:sp>
          <p:nvSpPr>
            <p:cNvPr id="31" name="文本框 30">
              <a:extLst>
                <a:ext uri="{FF2B5EF4-FFF2-40B4-BE49-F238E27FC236}">
                  <a16:creationId xmlns:a16="http://schemas.microsoft.com/office/drawing/2014/main" id="{38F3D3A4-DFD9-4A0D-9EEE-DB6B8F31EFBD}"/>
                </a:ext>
              </a:extLst>
            </p:cNvPr>
            <p:cNvSpPr txBox="1"/>
            <p:nvPr/>
          </p:nvSpPr>
          <p:spPr>
            <a:xfrm>
              <a:off x="6077421" y="1862138"/>
              <a:ext cx="2677336" cy="1569660"/>
            </a:xfrm>
            <a:prstGeom prst="rect">
              <a:avLst/>
            </a:prstGeom>
            <a:noFill/>
          </p:spPr>
          <p:txBody>
            <a:bodyPr wrap="none" rtlCol="0">
              <a:spAutoFit/>
            </a:bodyPr>
            <a:lstStyle/>
            <a:p>
              <a:r>
                <a:rPr lang="en-US" altLang="zh-CN" sz="9600" dirty="0">
                  <a:solidFill>
                    <a:schemeClr val="bg1"/>
                  </a:solidFill>
                  <a:latin typeface="Impact" panose="020B0806030902050204" pitchFamily="34" charset="0"/>
                  <a:cs typeface="Arial" panose="020B0604020202020204" pitchFamily="34" charset="0"/>
                </a:rPr>
                <a:t>202X</a:t>
              </a:r>
              <a:endParaRPr lang="zh-CN" altLang="en-US" sz="9600" dirty="0">
                <a:solidFill>
                  <a:schemeClr val="bg1"/>
                </a:solidFill>
                <a:latin typeface="Impact" panose="020B080603090205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3805BD8D-F8DE-4061-990A-04CF061B8D0C}"/>
                </a:ext>
              </a:extLst>
            </p:cNvPr>
            <p:cNvSpPr txBox="1"/>
            <p:nvPr/>
          </p:nvSpPr>
          <p:spPr>
            <a:xfrm>
              <a:off x="8954710" y="2108359"/>
              <a:ext cx="1980029" cy="1077218"/>
            </a:xfrm>
            <a:prstGeom prst="rect">
              <a:avLst/>
            </a:prstGeom>
            <a:noFill/>
          </p:spPr>
          <p:txBody>
            <a:bodyPr wrap="none" rtlCol="0">
              <a:spAutoFit/>
            </a:bodyPr>
            <a:lstStyle/>
            <a:p>
              <a:r>
                <a:rPr lang="zh-CN" altLang="en-US" sz="3200" spc="300" dirty="0">
                  <a:solidFill>
                    <a:schemeClr val="bg1"/>
                  </a:solidFill>
                  <a:latin typeface="字魂35号-经典雅黑" panose="02000000000000000000" pitchFamily="2" charset="-122"/>
                  <a:ea typeface="字魂35号-经典雅黑" panose="02000000000000000000" pitchFamily="2" charset="-122"/>
                </a:rPr>
                <a:t>梦想起航</a:t>
              </a:r>
              <a:endParaRPr lang="en-US" altLang="zh-CN" sz="3200" spc="300" dirty="0">
                <a:solidFill>
                  <a:schemeClr val="bg1"/>
                </a:solidFill>
                <a:latin typeface="字魂35号-经典雅黑" panose="02000000000000000000" pitchFamily="2" charset="-122"/>
                <a:ea typeface="字魂35号-经典雅黑" panose="02000000000000000000" pitchFamily="2" charset="-122"/>
              </a:endParaRPr>
            </a:p>
            <a:p>
              <a:r>
                <a:rPr lang="zh-CN" altLang="en-US" sz="3200" spc="300" dirty="0">
                  <a:solidFill>
                    <a:schemeClr val="bg1"/>
                  </a:solidFill>
                  <a:latin typeface="字魂35号-经典雅黑" panose="02000000000000000000" pitchFamily="2" charset="-122"/>
                  <a:ea typeface="字魂35号-经典雅黑" panose="02000000000000000000" pitchFamily="2" charset="-122"/>
                </a:rPr>
                <a:t>携手共赢</a:t>
              </a:r>
            </a:p>
          </p:txBody>
        </p:sp>
      </p:grpSp>
      <p:sp>
        <p:nvSpPr>
          <p:cNvPr id="34" name="PA_矩形 29">
            <a:extLst>
              <a:ext uri="{FF2B5EF4-FFF2-40B4-BE49-F238E27FC236}">
                <a16:creationId xmlns:a16="http://schemas.microsoft.com/office/drawing/2014/main" id="{8A8314E0-749E-4CD4-8B24-181F6DAD70A6}"/>
              </a:ext>
            </a:extLst>
          </p:cNvPr>
          <p:cNvSpPr/>
          <p:nvPr>
            <p:custDataLst>
              <p:tags r:id="rId1"/>
            </p:custDataLst>
          </p:nvPr>
        </p:nvSpPr>
        <p:spPr>
          <a:xfrm>
            <a:off x="4637061" y="4239591"/>
            <a:ext cx="6308030" cy="1015663"/>
          </a:xfrm>
          <a:prstGeom prst="rect">
            <a:avLst/>
          </a:prstGeom>
          <a:ln>
            <a:noFill/>
          </a:ln>
        </p:spPr>
        <p:txBody>
          <a:bodyPr wrap="square">
            <a:spAutoFit/>
          </a:bodyPr>
          <a:lstStyle/>
          <a:p>
            <a:r>
              <a:rPr lang="zh-CN" altLang="en-US" sz="6000" dirty="0">
                <a:gradFill flip="none" rotWithShape="1">
                  <a:gsLst>
                    <a:gs pos="0">
                      <a:srgbClr val="CD1E24"/>
                    </a:gs>
                    <a:gs pos="100000">
                      <a:srgbClr val="C00000"/>
                    </a:gs>
                  </a:gsLst>
                  <a:lin ang="2700000" scaled="1"/>
                  <a:tileRect/>
                </a:gradFill>
                <a:latin typeface="思源黑体 CN Bold" panose="020B0800000000000000" pitchFamily="34" charset="-122"/>
                <a:ea typeface="思源黑体 CN Bold" panose="020B0800000000000000" pitchFamily="34" charset="-122"/>
                <a:cs typeface="Open Sans" panose="020B0606030504020204" pitchFamily="34" charset="0"/>
                <a:sym typeface="Arial" panose="020B0604020202020204" pitchFamily="34" charset="0"/>
              </a:rPr>
              <a:t>个人工作述职报告</a:t>
            </a:r>
            <a:endParaRPr lang="en-US" altLang="zh-CN" sz="6000" dirty="0">
              <a:gradFill flip="none" rotWithShape="1">
                <a:gsLst>
                  <a:gs pos="0">
                    <a:srgbClr val="CD1E24"/>
                  </a:gs>
                  <a:gs pos="100000">
                    <a:srgbClr val="C00000"/>
                  </a:gs>
                </a:gsLst>
                <a:lin ang="2700000" scaled="1"/>
                <a:tileRect/>
              </a:gradFill>
              <a:latin typeface="思源黑体 CN Bold" panose="020B0800000000000000" pitchFamily="34" charset="-122"/>
              <a:ea typeface="思源黑体 CN Bold" panose="020B0800000000000000" pitchFamily="34" charset="-122"/>
              <a:cs typeface="Open Sans" panose="020B0606030504020204" pitchFamily="34" charset="0"/>
              <a:sym typeface="Arial" panose="020B0604020202020204" pitchFamily="34" charset="0"/>
            </a:endParaRPr>
          </a:p>
        </p:txBody>
      </p:sp>
      <p:sp>
        <p:nvSpPr>
          <p:cNvPr id="139" name="矩形 138">
            <a:extLst>
              <a:ext uri="{FF2B5EF4-FFF2-40B4-BE49-F238E27FC236}">
                <a16:creationId xmlns:a16="http://schemas.microsoft.com/office/drawing/2014/main" id="{53AA3ABE-16EF-48DC-8014-33E0C582A42E}"/>
              </a:ext>
            </a:extLst>
          </p:cNvPr>
          <p:cNvSpPr/>
          <p:nvPr/>
        </p:nvSpPr>
        <p:spPr>
          <a:xfrm>
            <a:off x="4637061" y="5273547"/>
            <a:ext cx="6308030" cy="523220"/>
          </a:xfrm>
          <a:prstGeom prst="rect">
            <a:avLst/>
          </a:prstGeom>
        </p:spPr>
        <p:txBody>
          <a:bodyPr wrap="square">
            <a:spAutoFit/>
          </a:bodyPr>
          <a:lstStyle/>
          <a:p>
            <a:r>
              <a:rPr lang="zh-CN" altLang="en-US" sz="2800" b="1" spc="200" dirty="0">
                <a:latin typeface="Arial" panose="020B0604020202020204" pitchFamily="34" charset="0"/>
                <a:cs typeface="Arial" panose="020B0604020202020204" pitchFamily="34" charset="0"/>
              </a:rPr>
              <a:t>PERSONAL REPORT ON WORK</a:t>
            </a:r>
          </a:p>
        </p:txBody>
      </p:sp>
      <p:grpSp>
        <p:nvGrpSpPr>
          <p:cNvPr id="155" name="组合 154">
            <a:extLst>
              <a:ext uri="{FF2B5EF4-FFF2-40B4-BE49-F238E27FC236}">
                <a16:creationId xmlns:a16="http://schemas.microsoft.com/office/drawing/2014/main" id="{10FC1B9A-6127-4E8D-8216-B3A751585804}"/>
              </a:ext>
            </a:extLst>
          </p:cNvPr>
          <p:cNvGrpSpPr/>
          <p:nvPr/>
        </p:nvGrpSpPr>
        <p:grpSpPr>
          <a:xfrm>
            <a:off x="8975679" y="6161980"/>
            <a:ext cx="349656" cy="349656"/>
            <a:chOff x="4279345" y="3365477"/>
            <a:chExt cx="900000" cy="900000"/>
          </a:xfrm>
        </p:grpSpPr>
        <p:sp>
          <p:nvSpPr>
            <p:cNvPr id="156" name="Freeform 7">
              <a:extLst>
                <a:ext uri="{FF2B5EF4-FFF2-40B4-BE49-F238E27FC236}">
                  <a16:creationId xmlns:a16="http://schemas.microsoft.com/office/drawing/2014/main" id="{E9EC78A3-AE8C-48F8-8AC0-8FB464228453}"/>
                </a:ext>
              </a:extLst>
            </p:cNvPr>
            <p:cNvSpPr/>
            <p:nvPr/>
          </p:nvSpPr>
          <p:spPr bwMode="auto">
            <a:xfrm>
              <a:off x="4279345" y="3365477"/>
              <a:ext cx="900000" cy="900000"/>
            </a:xfrm>
            <a:prstGeom prst="ellipse">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7" name="Freeform 13">
              <a:extLst>
                <a:ext uri="{FF2B5EF4-FFF2-40B4-BE49-F238E27FC236}">
                  <a16:creationId xmlns:a16="http://schemas.microsoft.com/office/drawing/2014/main" id="{934920F9-3FE9-45FE-9553-6C7A8115EA34}"/>
                </a:ext>
              </a:extLst>
            </p:cNvPr>
            <p:cNvSpPr>
              <a:spLocks noEditPoints="1"/>
            </p:cNvSpPr>
            <p:nvPr/>
          </p:nvSpPr>
          <p:spPr bwMode="auto">
            <a:xfrm>
              <a:off x="4500873" y="3589846"/>
              <a:ext cx="456946" cy="451264"/>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chemeClr val="bg1"/>
            </a:soli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58" name="组合 157">
            <a:extLst>
              <a:ext uri="{FF2B5EF4-FFF2-40B4-BE49-F238E27FC236}">
                <a16:creationId xmlns:a16="http://schemas.microsoft.com/office/drawing/2014/main" id="{979D3513-05E2-4288-ACD6-573DFB5C2FC1}"/>
              </a:ext>
            </a:extLst>
          </p:cNvPr>
          <p:cNvGrpSpPr/>
          <p:nvPr/>
        </p:nvGrpSpPr>
        <p:grpSpPr>
          <a:xfrm>
            <a:off x="9697937" y="6161980"/>
            <a:ext cx="349656" cy="349656"/>
            <a:chOff x="4891486" y="2278182"/>
            <a:chExt cx="900000" cy="900000"/>
          </a:xfrm>
        </p:grpSpPr>
        <p:sp>
          <p:nvSpPr>
            <p:cNvPr id="159" name="Freeform 8">
              <a:extLst>
                <a:ext uri="{FF2B5EF4-FFF2-40B4-BE49-F238E27FC236}">
                  <a16:creationId xmlns:a16="http://schemas.microsoft.com/office/drawing/2014/main" id="{76010731-A99F-4270-98CF-3DFDD17D6A46}"/>
                </a:ext>
              </a:extLst>
            </p:cNvPr>
            <p:cNvSpPr/>
            <p:nvPr/>
          </p:nvSpPr>
          <p:spPr bwMode="auto">
            <a:xfrm>
              <a:off x="4891486" y="2278182"/>
              <a:ext cx="900000" cy="900000"/>
            </a:xfrm>
            <a:prstGeom prst="ellipse">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0" name="Freeform 14">
              <a:extLst>
                <a:ext uri="{FF2B5EF4-FFF2-40B4-BE49-F238E27FC236}">
                  <a16:creationId xmlns:a16="http://schemas.microsoft.com/office/drawing/2014/main" id="{447FDDFB-B9D0-4B4C-9356-0010A103D152}"/>
                </a:ext>
              </a:extLst>
            </p:cNvPr>
            <p:cNvSpPr>
              <a:spLocks noEditPoints="1"/>
            </p:cNvSpPr>
            <p:nvPr/>
          </p:nvSpPr>
          <p:spPr bwMode="auto">
            <a:xfrm>
              <a:off x="5177531" y="2504328"/>
              <a:ext cx="327910" cy="447708"/>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chemeClr val="bg1"/>
            </a:soli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61" name="组合 160">
            <a:extLst>
              <a:ext uri="{FF2B5EF4-FFF2-40B4-BE49-F238E27FC236}">
                <a16:creationId xmlns:a16="http://schemas.microsoft.com/office/drawing/2014/main" id="{4BC27D79-234A-4954-98A4-B42B186EE2C8}"/>
              </a:ext>
            </a:extLst>
          </p:cNvPr>
          <p:cNvGrpSpPr/>
          <p:nvPr/>
        </p:nvGrpSpPr>
        <p:grpSpPr>
          <a:xfrm>
            <a:off x="10420195" y="6161980"/>
            <a:ext cx="349656" cy="349656"/>
            <a:chOff x="6119857" y="2298783"/>
            <a:chExt cx="900000" cy="900000"/>
          </a:xfrm>
        </p:grpSpPr>
        <p:sp>
          <p:nvSpPr>
            <p:cNvPr id="162" name="Freeform 9">
              <a:extLst>
                <a:ext uri="{FF2B5EF4-FFF2-40B4-BE49-F238E27FC236}">
                  <a16:creationId xmlns:a16="http://schemas.microsoft.com/office/drawing/2014/main" id="{46F1ACF4-DA1D-40EE-B87B-1312F145CB95}"/>
                </a:ext>
              </a:extLst>
            </p:cNvPr>
            <p:cNvSpPr/>
            <p:nvPr/>
          </p:nvSpPr>
          <p:spPr bwMode="auto">
            <a:xfrm>
              <a:off x="6119857" y="2298783"/>
              <a:ext cx="900000" cy="900000"/>
            </a:xfrm>
            <a:prstGeom prst="ellipse">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3" name="Freeform 15">
              <a:extLst>
                <a:ext uri="{FF2B5EF4-FFF2-40B4-BE49-F238E27FC236}">
                  <a16:creationId xmlns:a16="http://schemas.microsoft.com/office/drawing/2014/main" id="{A6D35620-591F-43E7-A470-50EDE91E8263}"/>
                </a:ext>
              </a:extLst>
            </p:cNvPr>
            <p:cNvSpPr>
              <a:spLocks noEditPoints="1"/>
            </p:cNvSpPr>
            <p:nvPr/>
          </p:nvSpPr>
          <p:spPr bwMode="auto">
            <a:xfrm>
              <a:off x="6309423" y="2525521"/>
              <a:ext cx="520868" cy="446526"/>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bg1"/>
            </a:soli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64" name="组合 163">
            <a:extLst>
              <a:ext uri="{FF2B5EF4-FFF2-40B4-BE49-F238E27FC236}">
                <a16:creationId xmlns:a16="http://schemas.microsoft.com/office/drawing/2014/main" id="{937F6549-5875-4402-A3C8-61CBF9FECECF}"/>
              </a:ext>
            </a:extLst>
          </p:cNvPr>
          <p:cNvGrpSpPr/>
          <p:nvPr/>
        </p:nvGrpSpPr>
        <p:grpSpPr>
          <a:xfrm>
            <a:off x="11142454" y="6161980"/>
            <a:ext cx="349656" cy="349656"/>
            <a:chOff x="6119857" y="4427957"/>
            <a:chExt cx="900000" cy="900000"/>
          </a:xfrm>
        </p:grpSpPr>
        <p:sp>
          <p:nvSpPr>
            <p:cNvPr id="165" name="Freeform 11">
              <a:extLst>
                <a:ext uri="{FF2B5EF4-FFF2-40B4-BE49-F238E27FC236}">
                  <a16:creationId xmlns:a16="http://schemas.microsoft.com/office/drawing/2014/main" id="{73F5FB63-2713-484E-8DD9-DF75768B68D5}"/>
                </a:ext>
              </a:extLst>
            </p:cNvPr>
            <p:cNvSpPr/>
            <p:nvPr/>
          </p:nvSpPr>
          <p:spPr bwMode="auto">
            <a:xfrm>
              <a:off x="6119857" y="4427957"/>
              <a:ext cx="900000" cy="900000"/>
            </a:xfrm>
            <a:prstGeom prst="ellipse">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66" name="组合 165">
              <a:extLst>
                <a:ext uri="{FF2B5EF4-FFF2-40B4-BE49-F238E27FC236}">
                  <a16:creationId xmlns:a16="http://schemas.microsoft.com/office/drawing/2014/main" id="{E88FEF6E-32D3-434B-BF82-E89603834254}"/>
                </a:ext>
              </a:extLst>
            </p:cNvPr>
            <p:cNvGrpSpPr/>
            <p:nvPr/>
          </p:nvGrpSpPr>
          <p:grpSpPr>
            <a:xfrm>
              <a:off x="6318033" y="4644245"/>
              <a:ext cx="503648" cy="467424"/>
              <a:chOff x="5928340" y="670992"/>
              <a:chExt cx="506444" cy="470018"/>
            </a:xfrm>
            <a:solidFill>
              <a:schemeClr val="bg1"/>
            </a:solidFill>
          </p:grpSpPr>
          <p:sp>
            <p:nvSpPr>
              <p:cNvPr id="167" name="Freeform 36">
                <a:extLst>
                  <a:ext uri="{FF2B5EF4-FFF2-40B4-BE49-F238E27FC236}">
                    <a16:creationId xmlns:a16="http://schemas.microsoft.com/office/drawing/2014/main" id="{B4711154-1C48-4AC3-A654-23B631689AC0}"/>
                  </a:ext>
                </a:extLst>
              </p:cNvPr>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8" name="Freeform 37">
                <a:extLst>
                  <a:ext uri="{FF2B5EF4-FFF2-40B4-BE49-F238E27FC236}">
                    <a16:creationId xmlns:a16="http://schemas.microsoft.com/office/drawing/2014/main" id="{184B0E7D-9623-426E-861A-9E2D76A1BB61}"/>
                  </a:ext>
                </a:extLst>
              </p:cNvPr>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9" name="Freeform 38">
                <a:extLst>
                  <a:ext uri="{FF2B5EF4-FFF2-40B4-BE49-F238E27FC236}">
                    <a16:creationId xmlns:a16="http://schemas.microsoft.com/office/drawing/2014/main" id="{41CB20F6-0ABA-4035-B14E-5DAC7AD0DAC3}"/>
                  </a:ext>
                </a:extLst>
              </p:cNvPr>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pic>
        <p:nvPicPr>
          <p:cNvPr id="4" name="图片 3">
            <a:extLst>
              <a:ext uri="{FF2B5EF4-FFF2-40B4-BE49-F238E27FC236}">
                <a16:creationId xmlns:a16="http://schemas.microsoft.com/office/drawing/2014/main" id="{73F2A496-6DC9-410B-9E2D-2392C49A05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60" y="79674"/>
            <a:ext cx="3896574" cy="678493"/>
          </a:xfrm>
          <a:prstGeom prst="rect">
            <a:avLst/>
          </a:prstGeom>
        </p:spPr>
      </p:pic>
    </p:spTree>
    <p:extLst>
      <p:ext uri="{BB962C8B-B14F-4D97-AF65-F5344CB8AC3E}">
        <p14:creationId xmlns:p14="http://schemas.microsoft.com/office/powerpoint/2010/main" val="23304319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0-#ppt_w/2"/>
                                          </p:val>
                                        </p:tav>
                                        <p:tav tm="100000">
                                          <p:val>
                                            <p:strVal val="#ppt_x"/>
                                          </p:val>
                                        </p:tav>
                                      </p:tavLst>
                                    </p:anim>
                                    <p:anim calcmode="lin" valueType="num">
                                      <p:cBhvr additive="base">
                                        <p:cTn id="18" dur="500" fill="hold"/>
                                        <p:tgtEl>
                                          <p:spTgt spid="6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up)">
                                      <p:cBhvr>
                                        <p:cTn id="26" dur="500"/>
                                        <p:tgtEl>
                                          <p:spTgt spid="63"/>
                                        </p:tgtEl>
                                      </p:cBhvr>
                                    </p:animEffect>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par>
                          <p:cTn id="31" fill="hold">
                            <p:stCondLst>
                              <p:cond delay="3000"/>
                            </p:stCondLst>
                            <p:childTnLst>
                              <p:par>
                                <p:cTn id="32" presetID="16" presetClass="entr" presetSubtype="21"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par>
                          <p:cTn id="35" fill="hold">
                            <p:stCondLst>
                              <p:cond delay="3500"/>
                            </p:stCondLst>
                            <p:childTnLst>
                              <p:par>
                                <p:cTn id="36" presetID="17" presetClass="entr" presetSubtype="10" fill="hold" grpId="0" nodeType="afterEffect">
                                  <p:stCondLst>
                                    <p:cond delay="0"/>
                                  </p:stCondLst>
                                  <p:iterate type="lt">
                                    <p:tmPct val="10000"/>
                                  </p:iterate>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strVal val="#ppt_h"/>
                                          </p:val>
                                        </p:tav>
                                        <p:tav tm="100000">
                                          <p:val>
                                            <p:strVal val="#ppt_h"/>
                                          </p:val>
                                        </p:tav>
                                      </p:tavLst>
                                    </p:anim>
                                  </p:childTnLst>
                                </p:cTn>
                              </p:par>
                            </p:childTnLst>
                          </p:cTn>
                        </p:par>
                        <p:par>
                          <p:cTn id="40" fill="hold">
                            <p:stCondLst>
                              <p:cond delay="4350"/>
                            </p:stCondLst>
                            <p:childTnLst>
                              <p:par>
                                <p:cTn id="41" presetID="42" presetClass="entr" presetSubtype="0" fill="hold" grpId="0" nodeType="afterEffect">
                                  <p:stCondLst>
                                    <p:cond delay="0"/>
                                  </p:stCondLst>
                                  <p:childTnLst>
                                    <p:set>
                                      <p:cBhvr>
                                        <p:cTn id="42" dur="1" fill="hold">
                                          <p:stCondLst>
                                            <p:cond delay="0"/>
                                          </p:stCondLst>
                                        </p:cTn>
                                        <p:tgtEl>
                                          <p:spTgt spid="139"/>
                                        </p:tgtEl>
                                        <p:attrNameLst>
                                          <p:attrName>style.visibility</p:attrName>
                                        </p:attrNameLst>
                                      </p:cBhvr>
                                      <p:to>
                                        <p:strVal val="visible"/>
                                      </p:to>
                                    </p:set>
                                    <p:animEffect transition="in" filter="fade">
                                      <p:cBhvr>
                                        <p:cTn id="43" dur="1000"/>
                                        <p:tgtEl>
                                          <p:spTgt spid="139"/>
                                        </p:tgtEl>
                                      </p:cBhvr>
                                    </p:animEffect>
                                    <p:anim calcmode="lin" valueType="num">
                                      <p:cBhvr>
                                        <p:cTn id="44" dur="1000" fill="hold"/>
                                        <p:tgtEl>
                                          <p:spTgt spid="139"/>
                                        </p:tgtEl>
                                        <p:attrNameLst>
                                          <p:attrName>ppt_x</p:attrName>
                                        </p:attrNameLst>
                                      </p:cBhvr>
                                      <p:tavLst>
                                        <p:tav tm="0">
                                          <p:val>
                                            <p:strVal val="#ppt_x"/>
                                          </p:val>
                                        </p:tav>
                                        <p:tav tm="100000">
                                          <p:val>
                                            <p:strVal val="#ppt_x"/>
                                          </p:val>
                                        </p:tav>
                                      </p:tavLst>
                                    </p:anim>
                                    <p:anim calcmode="lin" valueType="num">
                                      <p:cBhvr>
                                        <p:cTn id="45" dur="1000" fill="hold"/>
                                        <p:tgtEl>
                                          <p:spTgt spid="139"/>
                                        </p:tgtEl>
                                        <p:attrNameLst>
                                          <p:attrName>ppt_y</p:attrName>
                                        </p:attrNameLst>
                                      </p:cBhvr>
                                      <p:tavLst>
                                        <p:tav tm="0">
                                          <p:val>
                                            <p:strVal val="#ppt_y+.1"/>
                                          </p:val>
                                        </p:tav>
                                        <p:tav tm="100000">
                                          <p:val>
                                            <p:strVal val="#ppt_y"/>
                                          </p:val>
                                        </p:tav>
                                      </p:tavLst>
                                    </p:anim>
                                  </p:childTnLst>
                                </p:cTn>
                              </p:par>
                            </p:childTnLst>
                          </p:cTn>
                        </p:par>
                        <p:par>
                          <p:cTn id="46" fill="hold">
                            <p:stCondLst>
                              <p:cond delay="5350"/>
                            </p:stCondLst>
                            <p:childTnLst>
                              <p:par>
                                <p:cTn id="47" presetID="53" presetClass="entr" presetSubtype="16" fill="hold" nodeType="afterEffect">
                                  <p:stCondLst>
                                    <p:cond delay="0"/>
                                  </p:stCondLst>
                                  <p:childTnLst>
                                    <p:set>
                                      <p:cBhvr>
                                        <p:cTn id="48" dur="1" fill="hold">
                                          <p:stCondLst>
                                            <p:cond delay="0"/>
                                          </p:stCondLst>
                                        </p:cTn>
                                        <p:tgtEl>
                                          <p:spTgt spid="155"/>
                                        </p:tgtEl>
                                        <p:attrNameLst>
                                          <p:attrName>style.visibility</p:attrName>
                                        </p:attrNameLst>
                                      </p:cBhvr>
                                      <p:to>
                                        <p:strVal val="visible"/>
                                      </p:to>
                                    </p:set>
                                    <p:anim calcmode="lin" valueType="num">
                                      <p:cBhvr>
                                        <p:cTn id="49" dur="500" fill="hold"/>
                                        <p:tgtEl>
                                          <p:spTgt spid="155"/>
                                        </p:tgtEl>
                                        <p:attrNameLst>
                                          <p:attrName>ppt_w</p:attrName>
                                        </p:attrNameLst>
                                      </p:cBhvr>
                                      <p:tavLst>
                                        <p:tav tm="0">
                                          <p:val>
                                            <p:fltVal val="0"/>
                                          </p:val>
                                        </p:tav>
                                        <p:tav tm="100000">
                                          <p:val>
                                            <p:strVal val="#ppt_w"/>
                                          </p:val>
                                        </p:tav>
                                      </p:tavLst>
                                    </p:anim>
                                    <p:anim calcmode="lin" valueType="num">
                                      <p:cBhvr>
                                        <p:cTn id="50" dur="500" fill="hold"/>
                                        <p:tgtEl>
                                          <p:spTgt spid="155"/>
                                        </p:tgtEl>
                                        <p:attrNameLst>
                                          <p:attrName>ppt_h</p:attrName>
                                        </p:attrNameLst>
                                      </p:cBhvr>
                                      <p:tavLst>
                                        <p:tav tm="0">
                                          <p:val>
                                            <p:fltVal val="0"/>
                                          </p:val>
                                        </p:tav>
                                        <p:tav tm="100000">
                                          <p:val>
                                            <p:strVal val="#ppt_h"/>
                                          </p:val>
                                        </p:tav>
                                      </p:tavLst>
                                    </p:anim>
                                    <p:animEffect transition="in" filter="fade">
                                      <p:cBhvr>
                                        <p:cTn id="51" dur="500"/>
                                        <p:tgtEl>
                                          <p:spTgt spid="155"/>
                                        </p:tgtEl>
                                      </p:cBhvr>
                                    </p:animEffect>
                                  </p:childTnLst>
                                </p:cTn>
                              </p:par>
                            </p:childTnLst>
                          </p:cTn>
                        </p:par>
                        <p:par>
                          <p:cTn id="52" fill="hold">
                            <p:stCondLst>
                              <p:cond delay="5850"/>
                            </p:stCondLst>
                            <p:childTnLst>
                              <p:par>
                                <p:cTn id="53" presetID="53" presetClass="entr" presetSubtype="16" fill="hold" nodeType="afterEffect">
                                  <p:stCondLst>
                                    <p:cond delay="0"/>
                                  </p:stCondLst>
                                  <p:childTnLst>
                                    <p:set>
                                      <p:cBhvr>
                                        <p:cTn id="54" dur="1" fill="hold">
                                          <p:stCondLst>
                                            <p:cond delay="0"/>
                                          </p:stCondLst>
                                        </p:cTn>
                                        <p:tgtEl>
                                          <p:spTgt spid="158"/>
                                        </p:tgtEl>
                                        <p:attrNameLst>
                                          <p:attrName>style.visibility</p:attrName>
                                        </p:attrNameLst>
                                      </p:cBhvr>
                                      <p:to>
                                        <p:strVal val="visible"/>
                                      </p:to>
                                    </p:set>
                                    <p:anim calcmode="lin" valueType="num">
                                      <p:cBhvr>
                                        <p:cTn id="55" dur="500" fill="hold"/>
                                        <p:tgtEl>
                                          <p:spTgt spid="158"/>
                                        </p:tgtEl>
                                        <p:attrNameLst>
                                          <p:attrName>ppt_w</p:attrName>
                                        </p:attrNameLst>
                                      </p:cBhvr>
                                      <p:tavLst>
                                        <p:tav tm="0">
                                          <p:val>
                                            <p:fltVal val="0"/>
                                          </p:val>
                                        </p:tav>
                                        <p:tav tm="100000">
                                          <p:val>
                                            <p:strVal val="#ppt_w"/>
                                          </p:val>
                                        </p:tav>
                                      </p:tavLst>
                                    </p:anim>
                                    <p:anim calcmode="lin" valueType="num">
                                      <p:cBhvr>
                                        <p:cTn id="56" dur="500" fill="hold"/>
                                        <p:tgtEl>
                                          <p:spTgt spid="158"/>
                                        </p:tgtEl>
                                        <p:attrNameLst>
                                          <p:attrName>ppt_h</p:attrName>
                                        </p:attrNameLst>
                                      </p:cBhvr>
                                      <p:tavLst>
                                        <p:tav tm="0">
                                          <p:val>
                                            <p:fltVal val="0"/>
                                          </p:val>
                                        </p:tav>
                                        <p:tav tm="100000">
                                          <p:val>
                                            <p:strVal val="#ppt_h"/>
                                          </p:val>
                                        </p:tav>
                                      </p:tavLst>
                                    </p:anim>
                                    <p:animEffect transition="in" filter="fade">
                                      <p:cBhvr>
                                        <p:cTn id="57" dur="500"/>
                                        <p:tgtEl>
                                          <p:spTgt spid="158"/>
                                        </p:tgtEl>
                                      </p:cBhvr>
                                    </p:animEffect>
                                  </p:childTnLst>
                                </p:cTn>
                              </p:par>
                            </p:childTnLst>
                          </p:cTn>
                        </p:par>
                        <p:par>
                          <p:cTn id="58" fill="hold">
                            <p:stCondLst>
                              <p:cond delay="6350"/>
                            </p:stCondLst>
                            <p:childTnLst>
                              <p:par>
                                <p:cTn id="59" presetID="53" presetClass="entr" presetSubtype="16" fill="hold" nodeType="afterEffect">
                                  <p:stCondLst>
                                    <p:cond delay="0"/>
                                  </p:stCondLst>
                                  <p:childTnLst>
                                    <p:set>
                                      <p:cBhvr>
                                        <p:cTn id="60" dur="1" fill="hold">
                                          <p:stCondLst>
                                            <p:cond delay="0"/>
                                          </p:stCondLst>
                                        </p:cTn>
                                        <p:tgtEl>
                                          <p:spTgt spid="161"/>
                                        </p:tgtEl>
                                        <p:attrNameLst>
                                          <p:attrName>style.visibility</p:attrName>
                                        </p:attrNameLst>
                                      </p:cBhvr>
                                      <p:to>
                                        <p:strVal val="visible"/>
                                      </p:to>
                                    </p:set>
                                    <p:anim calcmode="lin" valueType="num">
                                      <p:cBhvr>
                                        <p:cTn id="61" dur="500" fill="hold"/>
                                        <p:tgtEl>
                                          <p:spTgt spid="161"/>
                                        </p:tgtEl>
                                        <p:attrNameLst>
                                          <p:attrName>ppt_w</p:attrName>
                                        </p:attrNameLst>
                                      </p:cBhvr>
                                      <p:tavLst>
                                        <p:tav tm="0">
                                          <p:val>
                                            <p:fltVal val="0"/>
                                          </p:val>
                                        </p:tav>
                                        <p:tav tm="100000">
                                          <p:val>
                                            <p:strVal val="#ppt_w"/>
                                          </p:val>
                                        </p:tav>
                                      </p:tavLst>
                                    </p:anim>
                                    <p:anim calcmode="lin" valueType="num">
                                      <p:cBhvr>
                                        <p:cTn id="62" dur="500" fill="hold"/>
                                        <p:tgtEl>
                                          <p:spTgt spid="161"/>
                                        </p:tgtEl>
                                        <p:attrNameLst>
                                          <p:attrName>ppt_h</p:attrName>
                                        </p:attrNameLst>
                                      </p:cBhvr>
                                      <p:tavLst>
                                        <p:tav tm="0">
                                          <p:val>
                                            <p:fltVal val="0"/>
                                          </p:val>
                                        </p:tav>
                                        <p:tav tm="100000">
                                          <p:val>
                                            <p:strVal val="#ppt_h"/>
                                          </p:val>
                                        </p:tav>
                                      </p:tavLst>
                                    </p:anim>
                                    <p:animEffect transition="in" filter="fade">
                                      <p:cBhvr>
                                        <p:cTn id="63" dur="500"/>
                                        <p:tgtEl>
                                          <p:spTgt spid="161"/>
                                        </p:tgtEl>
                                      </p:cBhvr>
                                    </p:animEffect>
                                  </p:childTnLst>
                                </p:cTn>
                              </p:par>
                            </p:childTnLst>
                          </p:cTn>
                        </p:par>
                        <p:par>
                          <p:cTn id="64" fill="hold">
                            <p:stCondLst>
                              <p:cond delay="6850"/>
                            </p:stCondLst>
                            <p:childTnLst>
                              <p:par>
                                <p:cTn id="65" presetID="53" presetClass="entr" presetSubtype="16" fill="hold" nodeType="afterEffect">
                                  <p:stCondLst>
                                    <p:cond delay="0"/>
                                  </p:stCondLst>
                                  <p:childTnLst>
                                    <p:set>
                                      <p:cBhvr>
                                        <p:cTn id="66" dur="1" fill="hold">
                                          <p:stCondLst>
                                            <p:cond delay="0"/>
                                          </p:stCondLst>
                                        </p:cTn>
                                        <p:tgtEl>
                                          <p:spTgt spid="164"/>
                                        </p:tgtEl>
                                        <p:attrNameLst>
                                          <p:attrName>style.visibility</p:attrName>
                                        </p:attrNameLst>
                                      </p:cBhvr>
                                      <p:to>
                                        <p:strVal val="visible"/>
                                      </p:to>
                                    </p:set>
                                    <p:anim calcmode="lin" valueType="num">
                                      <p:cBhvr>
                                        <p:cTn id="67" dur="500" fill="hold"/>
                                        <p:tgtEl>
                                          <p:spTgt spid="164"/>
                                        </p:tgtEl>
                                        <p:attrNameLst>
                                          <p:attrName>ppt_w</p:attrName>
                                        </p:attrNameLst>
                                      </p:cBhvr>
                                      <p:tavLst>
                                        <p:tav tm="0">
                                          <p:val>
                                            <p:fltVal val="0"/>
                                          </p:val>
                                        </p:tav>
                                        <p:tav tm="100000">
                                          <p:val>
                                            <p:strVal val="#ppt_w"/>
                                          </p:val>
                                        </p:tav>
                                      </p:tavLst>
                                    </p:anim>
                                    <p:anim calcmode="lin" valueType="num">
                                      <p:cBhvr>
                                        <p:cTn id="68" dur="500" fill="hold"/>
                                        <p:tgtEl>
                                          <p:spTgt spid="164"/>
                                        </p:tgtEl>
                                        <p:attrNameLst>
                                          <p:attrName>ppt_h</p:attrName>
                                        </p:attrNameLst>
                                      </p:cBhvr>
                                      <p:tavLst>
                                        <p:tav tm="0">
                                          <p:val>
                                            <p:fltVal val="0"/>
                                          </p:val>
                                        </p:tav>
                                        <p:tav tm="100000">
                                          <p:val>
                                            <p:strVal val="#ppt_h"/>
                                          </p:val>
                                        </p:tav>
                                      </p:tavLst>
                                    </p:anim>
                                    <p:animEffect transition="in" filter="fade">
                                      <p:cBhvr>
                                        <p:cTn id="6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animBg="1"/>
      <p:bldP spid="70" grpId="0" animBg="1"/>
      <p:bldP spid="68" grpId="0" animBg="1"/>
      <p:bldP spid="34" grpId="0"/>
      <p:bldP spid="1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55355" y="1969363"/>
            <a:ext cx="5503500" cy="4057694"/>
            <a:chOff x="853757" y="1600200"/>
            <a:chExt cx="5787656" cy="4267200"/>
          </a:xfrm>
        </p:grpSpPr>
        <p:sp>
          <p:nvSpPr>
            <p:cNvPr id="8" name="Rectangle 10"/>
            <p:cNvSpPr/>
            <p:nvPr/>
          </p:nvSpPr>
          <p:spPr>
            <a:xfrm>
              <a:off x="853757" y="1600200"/>
              <a:ext cx="5787656" cy="4267200"/>
            </a:xfrm>
            <a:prstGeom prst="rect">
              <a:avLst/>
            </a:prstGeom>
            <a:blipFill dpi="0" rotWithShape="1">
              <a:blip r:embed="rId3"/>
              <a:srcRect/>
              <a:stretch>
                <a:fillRect t="-862" b="-862"/>
              </a:stretch>
            </a:blip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Rectangle 22"/>
            <p:cNvSpPr/>
            <p:nvPr/>
          </p:nvSpPr>
          <p:spPr>
            <a:xfrm>
              <a:off x="853757" y="2224977"/>
              <a:ext cx="5787656" cy="1499191"/>
            </a:xfrm>
            <a:prstGeom prst="rect">
              <a:avLst/>
            </a:pr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TextBox 76"/>
            <p:cNvSpPr txBox="1"/>
            <p:nvPr/>
          </p:nvSpPr>
          <p:spPr>
            <a:xfrm>
              <a:off x="1077922" y="2447073"/>
              <a:ext cx="2413622" cy="420768"/>
            </a:xfrm>
            <a:prstGeom prst="rect">
              <a:avLst/>
            </a:prstGeom>
            <a:noFill/>
            <a:effectLst/>
          </p:spPr>
          <p:txBody>
            <a:bodyPr wrap="square" rtlCol="0">
              <a:spAutoFit/>
            </a:bodyPr>
            <a:lstStyle/>
            <a:p>
              <a:r>
                <a:rPr lang="zh-CN" altLang="en-US" sz="20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北京光纤集团项目</a:t>
              </a:r>
            </a:p>
          </p:txBody>
        </p:sp>
        <p:sp>
          <p:nvSpPr>
            <p:cNvPr id="11" name="文本框 10"/>
            <p:cNvSpPr txBox="1"/>
            <p:nvPr/>
          </p:nvSpPr>
          <p:spPr>
            <a:xfrm>
              <a:off x="1077923" y="2858148"/>
              <a:ext cx="5331995" cy="577410"/>
            </a:xfrm>
            <a:prstGeom prst="rect">
              <a:avLst/>
            </a:prstGeom>
            <a:noFill/>
            <a:effectLst/>
          </p:spPr>
          <p:txBody>
            <a:bodyPr wrap="square" rtlCol="0">
              <a:spAutoFit/>
            </a:bodyPr>
            <a:lstStyle/>
            <a:p>
              <a:pPr>
                <a:lnSpc>
                  <a:spcPct val="130000"/>
                </a:lnSpc>
              </a:pPr>
              <a:r>
                <a:rPr lang="zh-CN" altLang="en-US"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a:t>
              </a:r>
              <a:endParaRPr lang="en-US" altLang="zh-CN"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 name="组合 2"/>
          <p:cNvGrpSpPr/>
          <p:nvPr/>
        </p:nvGrpSpPr>
        <p:grpSpPr>
          <a:xfrm>
            <a:off x="7330634" y="1892828"/>
            <a:ext cx="3986711" cy="1307689"/>
            <a:chOff x="7229036" y="1849286"/>
            <a:chExt cx="3986711" cy="1307689"/>
          </a:xfrm>
        </p:grpSpPr>
        <p:sp>
          <p:nvSpPr>
            <p:cNvPr id="12" name="文本框 11"/>
            <p:cNvSpPr txBox="1"/>
            <p:nvPr/>
          </p:nvSpPr>
          <p:spPr>
            <a:xfrm>
              <a:off x="7229036" y="2344445"/>
              <a:ext cx="3986711" cy="812530"/>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TextBox 76"/>
            <p:cNvSpPr txBox="1"/>
            <p:nvPr/>
          </p:nvSpPr>
          <p:spPr>
            <a:xfrm>
              <a:off x="7317496" y="1849286"/>
              <a:ext cx="1449133" cy="400110"/>
            </a:xfrm>
            <a:prstGeom prst="rect">
              <a:avLst/>
            </a:prstGeom>
            <a:solidFill>
              <a:schemeClr val="bg1"/>
            </a:solidFill>
            <a:ln>
              <a:noFill/>
            </a:ln>
            <a:effectLst>
              <a:outerShdw blurRad="190500" dist="38100" dir="2700000" algn="tl" rotWithShape="0">
                <a:prstClr val="black">
                  <a:alpha val="20000"/>
                </a:prstClr>
              </a:outerShdw>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项目类别</a:t>
              </a:r>
            </a:p>
          </p:txBody>
        </p:sp>
      </p:grpSp>
      <p:grpSp>
        <p:nvGrpSpPr>
          <p:cNvPr id="5" name="组合 4"/>
          <p:cNvGrpSpPr/>
          <p:nvPr/>
        </p:nvGrpSpPr>
        <p:grpSpPr>
          <a:xfrm>
            <a:off x="7330634" y="3350754"/>
            <a:ext cx="3986711" cy="1307689"/>
            <a:chOff x="7229036" y="3410700"/>
            <a:chExt cx="3986711" cy="1307689"/>
          </a:xfrm>
        </p:grpSpPr>
        <p:sp>
          <p:nvSpPr>
            <p:cNvPr id="14" name="文本框 13"/>
            <p:cNvSpPr txBox="1"/>
            <p:nvPr/>
          </p:nvSpPr>
          <p:spPr>
            <a:xfrm>
              <a:off x="7229036" y="3905859"/>
              <a:ext cx="3986711" cy="812530"/>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TextBox 76"/>
            <p:cNvSpPr txBox="1"/>
            <p:nvPr/>
          </p:nvSpPr>
          <p:spPr>
            <a:xfrm>
              <a:off x="7317496" y="3410700"/>
              <a:ext cx="1449133" cy="400110"/>
            </a:xfrm>
            <a:prstGeom prst="rect">
              <a:avLst/>
            </a:prstGeom>
            <a:solidFill>
              <a:schemeClr val="bg1"/>
            </a:solidFill>
            <a:ln>
              <a:noFill/>
            </a:ln>
            <a:effectLst>
              <a:outerShdw blurRad="190500" dist="38100" dir="2700000" algn="tl" rotWithShape="0">
                <a:prstClr val="black">
                  <a:alpha val="20000"/>
                </a:prstClr>
              </a:outerShdw>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项目性质</a:t>
              </a:r>
            </a:p>
          </p:txBody>
        </p:sp>
      </p:grpSp>
      <p:grpSp>
        <p:nvGrpSpPr>
          <p:cNvPr id="18" name="组合 17"/>
          <p:cNvGrpSpPr/>
          <p:nvPr/>
        </p:nvGrpSpPr>
        <p:grpSpPr>
          <a:xfrm>
            <a:off x="7330634" y="4808680"/>
            <a:ext cx="3986711" cy="1307689"/>
            <a:chOff x="7229036" y="4765138"/>
            <a:chExt cx="3986711" cy="1307689"/>
          </a:xfrm>
        </p:grpSpPr>
        <p:sp>
          <p:nvSpPr>
            <p:cNvPr id="16" name="文本框 15"/>
            <p:cNvSpPr txBox="1"/>
            <p:nvPr/>
          </p:nvSpPr>
          <p:spPr>
            <a:xfrm>
              <a:off x="7229036" y="5260297"/>
              <a:ext cx="3986711" cy="812530"/>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TextBox 76"/>
            <p:cNvSpPr txBox="1"/>
            <p:nvPr/>
          </p:nvSpPr>
          <p:spPr>
            <a:xfrm>
              <a:off x="7317496" y="4765138"/>
              <a:ext cx="1449133" cy="400110"/>
            </a:xfrm>
            <a:prstGeom prst="rect">
              <a:avLst/>
            </a:prstGeom>
            <a:solidFill>
              <a:schemeClr val="bg1"/>
            </a:solidFill>
            <a:ln>
              <a:noFill/>
            </a:ln>
            <a:effectLst>
              <a:outerShdw blurRad="190500" dist="38100" dir="2700000" algn="tl" rotWithShape="0">
                <a:prstClr val="black">
                  <a:alpha val="20000"/>
                </a:prstClr>
              </a:outerShdw>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项目服务</a:t>
              </a:r>
            </a:p>
          </p:txBody>
        </p:sp>
      </p:grpSp>
      <p:grpSp>
        <p:nvGrpSpPr>
          <p:cNvPr id="29" name="组合 28">
            <a:extLst>
              <a:ext uri="{FF2B5EF4-FFF2-40B4-BE49-F238E27FC236}">
                <a16:creationId xmlns:a16="http://schemas.microsoft.com/office/drawing/2014/main" id="{0CDD9162-9138-4DD1-9B4D-E5DD4D095C71}"/>
              </a:ext>
            </a:extLst>
          </p:cNvPr>
          <p:cNvGrpSpPr/>
          <p:nvPr/>
        </p:nvGrpSpPr>
        <p:grpSpPr>
          <a:xfrm>
            <a:off x="0" y="586281"/>
            <a:ext cx="3652091" cy="584775"/>
            <a:chOff x="0" y="586281"/>
            <a:chExt cx="3652091" cy="584775"/>
          </a:xfrm>
        </p:grpSpPr>
        <p:sp>
          <p:nvSpPr>
            <p:cNvPr id="30" name="TextBox 76">
              <a:extLst>
                <a:ext uri="{FF2B5EF4-FFF2-40B4-BE49-F238E27FC236}">
                  <a16:creationId xmlns:a16="http://schemas.microsoft.com/office/drawing/2014/main" id="{64A99252-8142-43F8-8ECA-EE4BDA2AEA10}"/>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重点项目概述</a:t>
              </a:r>
            </a:p>
          </p:txBody>
        </p:sp>
        <p:sp>
          <p:nvSpPr>
            <p:cNvPr id="31" name="任意多边形: 形状 30">
              <a:extLst>
                <a:ext uri="{FF2B5EF4-FFF2-40B4-BE49-F238E27FC236}">
                  <a16:creationId xmlns:a16="http://schemas.microsoft.com/office/drawing/2014/main" id="{57CB7E12-B6A7-42E4-BE31-F39B9FEB1ADD}"/>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3F57472B-8A0B-4685-A1CA-896499DA7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39033" y="1978626"/>
            <a:ext cx="4040282" cy="4144489"/>
            <a:chOff x="6822917" y="1686296"/>
            <a:chExt cx="4040282" cy="4144489"/>
          </a:xfrm>
        </p:grpSpPr>
        <p:sp>
          <p:nvSpPr>
            <p:cNvPr id="15" name="矩形 14"/>
            <p:cNvSpPr/>
            <p:nvPr/>
          </p:nvSpPr>
          <p:spPr>
            <a:xfrm>
              <a:off x="6822917" y="1686296"/>
              <a:ext cx="4040282" cy="4144489"/>
            </a:xfrm>
            <a:prstGeom prst="rect">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文本框 15"/>
            <p:cNvSpPr txBox="1"/>
            <p:nvPr/>
          </p:nvSpPr>
          <p:spPr>
            <a:xfrm>
              <a:off x="7174093" y="2411490"/>
              <a:ext cx="3418697" cy="1532727"/>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a:t>
              </a:r>
            </a:p>
          </p:txBody>
        </p:sp>
        <p:sp>
          <p:nvSpPr>
            <p:cNvPr id="17" name="TextBox 76"/>
            <p:cNvSpPr txBox="1"/>
            <p:nvPr/>
          </p:nvSpPr>
          <p:spPr>
            <a:xfrm>
              <a:off x="7174094" y="1969460"/>
              <a:ext cx="1236236" cy="400110"/>
            </a:xfrm>
            <a:prstGeom prst="rect">
              <a:avLst/>
            </a:prstGeom>
            <a:noFill/>
          </p:spPr>
          <p:txBody>
            <a:bodyPr wrap="non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项目收益</a:t>
              </a:r>
            </a:p>
          </p:txBody>
        </p:sp>
        <p:sp>
          <p:nvSpPr>
            <p:cNvPr id="18" name="矩形 17"/>
            <p:cNvSpPr/>
            <p:nvPr/>
          </p:nvSpPr>
          <p:spPr>
            <a:xfrm>
              <a:off x="6822917" y="4286992"/>
              <a:ext cx="4040282" cy="1306286"/>
            </a:xfrm>
            <a:prstGeom prst="rect">
              <a:avLst/>
            </a:pr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KSO_Shape"/>
            <p:cNvSpPr/>
            <p:nvPr/>
          </p:nvSpPr>
          <p:spPr bwMode="auto">
            <a:xfrm>
              <a:off x="7363352" y="4412008"/>
              <a:ext cx="1056253" cy="1056253"/>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a:effectLst/>
          </p:spPr>
          <p:style>
            <a:lnRef idx="2">
              <a:schemeClr val="accent2"/>
            </a:lnRef>
            <a:fillRef idx="1">
              <a:schemeClr val="lt1"/>
            </a:fillRef>
            <a:effectRef idx="0">
              <a:schemeClr val="accent2"/>
            </a:effectRef>
            <a:fontRef idx="minor">
              <a:schemeClr val="dk1"/>
            </a:fontRef>
          </p:style>
          <p:txBody>
            <a:bodyPr anchor="ctr">
              <a:scene3d>
                <a:camera prst="orthographicFront"/>
                <a:lightRig rig="threePt" dir="t"/>
              </a:scene3d>
              <a:sp3d>
                <a:contourClr>
                  <a:srgbClr val="FFFFFF"/>
                </a:contourClr>
              </a:sp3d>
            </a:bodyPr>
            <a:lstStyle/>
            <a:p>
              <a:pPr algn="ctr">
                <a:defRPr/>
              </a:pP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TextBox 76"/>
            <p:cNvSpPr txBox="1"/>
            <p:nvPr/>
          </p:nvSpPr>
          <p:spPr>
            <a:xfrm>
              <a:off x="8843058" y="4586191"/>
              <a:ext cx="1244251" cy="707886"/>
            </a:xfrm>
            <a:prstGeom prst="rect">
              <a:avLst/>
            </a:prstGeom>
            <a:noFill/>
          </p:spPr>
          <p:txBody>
            <a:bodyPr wrap="none" rtlCol="0">
              <a:spAutoFit/>
            </a:bodyPr>
            <a:lstStyle/>
            <a:p>
              <a:r>
                <a:rPr lang="en-US" altLang="zh-CN" sz="40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99%</a:t>
              </a:r>
              <a:endParaRPr lang="zh-CN" altLang="en-US" sz="40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4" name="文本框 23"/>
          <p:cNvSpPr txBox="1"/>
          <p:nvPr/>
        </p:nvSpPr>
        <p:spPr>
          <a:xfrm>
            <a:off x="1284220" y="3692925"/>
            <a:ext cx="4350636" cy="2252924"/>
          </a:xfrm>
          <a:prstGeom prst="rect">
            <a:avLst/>
          </a:prstGeom>
          <a:noFill/>
        </p:spPr>
        <p:txBody>
          <a:bodyPr wrap="square" rtlCol="0">
            <a:spAutoFit/>
          </a:bodyPr>
          <a:lstStyle/>
          <a:p>
            <a:pPr marL="285750" indent="-285750">
              <a:lnSpc>
                <a:spcPct val="130000"/>
              </a:lnSpc>
              <a:buFont typeface="Wingdings" panose="05000000000000000000" pitchFamily="2" charset="2"/>
              <a:buChar char="u"/>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请在此添加文字说明，请在此添加文字说明。请在此添加文字说明添加文字说明。请在此添加文字说明添加文字说明。请在此添加文字说明，请在此添加文字说明。请在此添加文字说明，请在此添加文字说明。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marL="285750" indent="-285750">
              <a:lnSpc>
                <a:spcPct val="130000"/>
              </a:lnSpc>
              <a:buFont typeface="Wingdings" panose="05000000000000000000" pitchFamily="2" charset="2"/>
              <a:buChar char="u"/>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marL="285750" indent="-285750">
              <a:lnSpc>
                <a:spcPct val="130000"/>
              </a:lnSpc>
              <a:buFont typeface="Wingdings" panose="05000000000000000000" pitchFamily="2" charset="2"/>
              <a:buChar char="u"/>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请在此添加文字说明，请在此添加文字说明。请在此添加文字说明，请在此添加文字说添加文字说明请在此添加文字说明添加文字说明在此添加文字说明明请在此添加文字说明，请在此添加文字说明。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5" name="TextBox 76"/>
          <p:cNvSpPr txBox="1"/>
          <p:nvPr/>
        </p:nvSpPr>
        <p:spPr>
          <a:xfrm>
            <a:off x="1545477" y="3089212"/>
            <a:ext cx="2366120" cy="461665"/>
          </a:xfrm>
          <a:prstGeom prst="rect">
            <a:avLst/>
          </a:prstGeom>
          <a:noFill/>
        </p:spPr>
        <p:txBody>
          <a:bodyPr wrap="square" rtlCol="0">
            <a:spAutoFit/>
          </a:bodyPr>
          <a:lstStyle/>
          <a:p>
            <a:r>
              <a:rPr lang="zh-CN" altLang="en-US" sz="24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重点项目概述</a:t>
            </a:r>
          </a:p>
        </p:txBody>
      </p:sp>
      <p:sp>
        <p:nvSpPr>
          <p:cNvPr id="26" name="TextBox 76"/>
          <p:cNvSpPr txBox="1"/>
          <p:nvPr/>
        </p:nvSpPr>
        <p:spPr>
          <a:xfrm>
            <a:off x="1545477" y="2028195"/>
            <a:ext cx="2366120" cy="584775"/>
          </a:xfrm>
          <a:prstGeom prst="rect">
            <a:avLst/>
          </a:prstGeom>
          <a:gradFill>
            <a:gsLst>
              <a:gs pos="0">
                <a:srgbClr val="CD1E24"/>
              </a:gs>
              <a:gs pos="100000">
                <a:srgbClr val="C00000"/>
              </a:gs>
            </a:gsLst>
            <a:lin ang="2700000" scaled="0"/>
          </a:gradFill>
          <a:ln w="15875">
            <a:noFill/>
          </a:ln>
          <a:effectLst>
            <a:outerShdw blurRad="190500" dist="38100" dir="2700000" algn="tl" rotWithShape="0">
              <a:prstClr val="black">
                <a:alpha val="20000"/>
              </a:prstClr>
            </a:outerShdw>
          </a:effectLst>
        </p:spPr>
        <p:txBody>
          <a:bodyPr wrap="square" rtlCol="0">
            <a:spAutoFit/>
          </a:bodyPr>
          <a:lstStyle/>
          <a:p>
            <a:r>
              <a:rPr lang="en-US" altLang="zh-CN" sz="3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a:t>
            </a:r>
            <a:r>
              <a:rPr lang="zh-CN" altLang="en-US" sz="3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a:t>
            </a:r>
            <a:r>
              <a:rPr lang="en-US" altLang="zh-CN" sz="3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888,000</a:t>
            </a:r>
            <a:endParaRPr lang="zh-CN" altLang="en-US" sz="32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31" name="组合 30">
            <a:extLst>
              <a:ext uri="{FF2B5EF4-FFF2-40B4-BE49-F238E27FC236}">
                <a16:creationId xmlns:a16="http://schemas.microsoft.com/office/drawing/2014/main" id="{1E284928-2ED1-422A-B5F2-084C3AE82258}"/>
              </a:ext>
            </a:extLst>
          </p:cNvPr>
          <p:cNvGrpSpPr/>
          <p:nvPr/>
        </p:nvGrpSpPr>
        <p:grpSpPr>
          <a:xfrm>
            <a:off x="0" y="586281"/>
            <a:ext cx="3652091" cy="584775"/>
            <a:chOff x="0" y="586281"/>
            <a:chExt cx="3652091" cy="584775"/>
          </a:xfrm>
        </p:grpSpPr>
        <p:sp>
          <p:nvSpPr>
            <p:cNvPr id="32" name="TextBox 76">
              <a:extLst>
                <a:ext uri="{FF2B5EF4-FFF2-40B4-BE49-F238E27FC236}">
                  <a16:creationId xmlns:a16="http://schemas.microsoft.com/office/drawing/2014/main" id="{9B48D731-B985-47DF-AEB4-223331E4081D}"/>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重点项目概述</a:t>
              </a:r>
            </a:p>
          </p:txBody>
        </p:sp>
        <p:sp>
          <p:nvSpPr>
            <p:cNvPr id="33" name="任意多边形: 形状 32">
              <a:extLst>
                <a:ext uri="{FF2B5EF4-FFF2-40B4-BE49-F238E27FC236}">
                  <a16:creationId xmlns:a16="http://schemas.microsoft.com/office/drawing/2014/main" id="{ADBD6FD4-D636-4483-84E2-086217B0355B}"/>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72115BE-5509-4047-9A4B-B6897978C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15691" y="2053311"/>
            <a:ext cx="2786157" cy="1711545"/>
          </a:xfrm>
          <a:prstGeom prst="rect">
            <a:avLst/>
          </a:prstGeom>
          <a:blipFill dpi="0" rotWithShape="1">
            <a:blip r:embed="rId3"/>
            <a:srcRect/>
            <a:stretch>
              <a:fillRect t="-11919" b="-11919"/>
            </a:stretch>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矩形 10"/>
          <p:cNvSpPr/>
          <p:nvPr/>
        </p:nvSpPr>
        <p:spPr>
          <a:xfrm>
            <a:off x="4647306" y="2053311"/>
            <a:ext cx="828339" cy="646538"/>
          </a:xfrm>
          <a:prstGeom prst="rect">
            <a:avLst/>
          </a:prstGeom>
          <a:gradFill>
            <a:gsLst>
              <a:gs pos="0">
                <a:srgbClr val="CD1E24"/>
              </a:gs>
              <a:gs pos="100000">
                <a:srgbClr val="C00000"/>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400" b="1" dirty="0">
                <a:latin typeface="Arial" panose="020B0604020202020204" pitchFamily="34" charset="0"/>
                <a:ea typeface="思源黑体 CN Normal" panose="020B0400000000000000" pitchFamily="34" charset="-122"/>
                <a:sym typeface="Arial" panose="020B0604020202020204" pitchFamily="34" charset="0"/>
              </a:rPr>
              <a:t>2020</a:t>
            </a:r>
          </a:p>
          <a:p>
            <a:pPr algn="ctr">
              <a:lnSpc>
                <a:spcPct val="120000"/>
              </a:lnSpc>
            </a:pPr>
            <a:r>
              <a:rPr lang="en-US" altLang="zh-CN" sz="1200" b="1" dirty="0">
                <a:latin typeface="Arial" panose="020B0604020202020204" pitchFamily="34" charset="0"/>
                <a:ea typeface="思源黑体 CN Normal" panose="020B0400000000000000" pitchFamily="34" charset="-122"/>
                <a:sym typeface="Arial" panose="020B0604020202020204" pitchFamily="34" charset="0"/>
              </a:rPr>
              <a:t>7</a:t>
            </a:r>
            <a:r>
              <a:rPr lang="zh-CN" altLang="en-US" sz="1200" b="1" dirty="0">
                <a:latin typeface="Arial" panose="020B0604020202020204" pitchFamily="34" charset="0"/>
                <a:ea typeface="思源黑体 CN Normal" panose="020B0400000000000000" pitchFamily="34" charset="-122"/>
                <a:sym typeface="Arial" panose="020B0604020202020204" pitchFamily="34" charset="0"/>
              </a:rPr>
              <a:t>月</a:t>
            </a:r>
          </a:p>
        </p:txBody>
      </p:sp>
      <p:sp>
        <p:nvSpPr>
          <p:cNvPr id="12" name="TextBox 76"/>
          <p:cNvSpPr txBox="1"/>
          <p:nvPr/>
        </p:nvSpPr>
        <p:spPr>
          <a:xfrm>
            <a:off x="5894020" y="2000386"/>
            <a:ext cx="3067105" cy="400110"/>
          </a:xfrm>
          <a:prstGeom prst="rect">
            <a:avLst/>
          </a:prstGeom>
          <a:noFill/>
          <a:effectLst/>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今年企业大事件</a:t>
            </a:r>
          </a:p>
        </p:txBody>
      </p:sp>
      <p:sp>
        <p:nvSpPr>
          <p:cNvPr id="13" name="文本框 12"/>
          <p:cNvSpPr txBox="1"/>
          <p:nvPr/>
        </p:nvSpPr>
        <p:spPr>
          <a:xfrm>
            <a:off x="5908024" y="2424041"/>
            <a:ext cx="5010993" cy="1052596"/>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a:t>
            </a:r>
          </a:p>
        </p:txBody>
      </p:sp>
      <p:sp>
        <p:nvSpPr>
          <p:cNvPr id="14" name="矩形 13"/>
          <p:cNvSpPr/>
          <p:nvPr/>
        </p:nvSpPr>
        <p:spPr>
          <a:xfrm>
            <a:off x="7896189" y="4441827"/>
            <a:ext cx="2786157" cy="1711545"/>
          </a:xfrm>
          <a:prstGeom prst="rect">
            <a:avLst/>
          </a:prstGeom>
          <a:blipFill dpi="0" rotWithShape="1">
            <a:blip r:embed="rId4"/>
            <a:srcRect/>
            <a:stretch>
              <a:fillRect t="-4262" b="-4262"/>
            </a:stretch>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矩形 14"/>
          <p:cNvSpPr/>
          <p:nvPr/>
        </p:nvSpPr>
        <p:spPr>
          <a:xfrm>
            <a:off x="6575440" y="4441827"/>
            <a:ext cx="828339" cy="646538"/>
          </a:xfrm>
          <a:prstGeom prst="rect">
            <a:avLst/>
          </a:prstGeom>
          <a:gradFill>
            <a:gsLst>
              <a:gs pos="0">
                <a:srgbClr val="CD1E24"/>
              </a:gs>
              <a:gs pos="100000">
                <a:srgbClr val="C00000"/>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400" b="1" dirty="0">
                <a:latin typeface="Arial" panose="020B0604020202020204" pitchFamily="34" charset="0"/>
                <a:ea typeface="思源黑体 CN Normal" panose="020B0400000000000000" pitchFamily="34" charset="-122"/>
                <a:sym typeface="Arial" panose="020B0604020202020204" pitchFamily="34" charset="0"/>
              </a:rPr>
              <a:t>2020</a:t>
            </a:r>
          </a:p>
          <a:p>
            <a:pPr algn="ctr">
              <a:lnSpc>
                <a:spcPct val="120000"/>
              </a:lnSpc>
            </a:pPr>
            <a:r>
              <a:rPr lang="en-US" altLang="zh-CN" sz="1200" b="1" dirty="0">
                <a:latin typeface="Arial" panose="020B0604020202020204" pitchFamily="34" charset="0"/>
                <a:ea typeface="思源黑体 CN Normal" panose="020B0400000000000000" pitchFamily="34" charset="-122"/>
                <a:sym typeface="Arial" panose="020B0604020202020204" pitchFamily="34" charset="0"/>
              </a:rPr>
              <a:t>8</a:t>
            </a:r>
            <a:r>
              <a:rPr lang="zh-CN" altLang="en-US" sz="1200" b="1" dirty="0">
                <a:latin typeface="Arial" panose="020B0604020202020204" pitchFamily="34" charset="0"/>
                <a:ea typeface="思源黑体 CN Normal" panose="020B0400000000000000" pitchFamily="34" charset="-122"/>
                <a:sym typeface="Arial" panose="020B0604020202020204" pitchFamily="34" charset="0"/>
              </a:rPr>
              <a:t>月</a:t>
            </a:r>
          </a:p>
        </p:txBody>
      </p:sp>
      <p:sp>
        <p:nvSpPr>
          <p:cNvPr id="16" name="TextBox 76"/>
          <p:cNvSpPr txBox="1"/>
          <p:nvPr/>
        </p:nvSpPr>
        <p:spPr>
          <a:xfrm>
            <a:off x="3057527" y="4388902"/>
            <a:ext cx="3067105" cy="400110"/>
          </a:xfrm>
          <a:prstGeom prst="rect">
            <a:avLst/>
          </a:prstGeom>
          <a:noFill/>
          <a:effectLst/>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公司发生的变化</a:t>
            </a:r>
          </a:p>
        </p:txBody>
      </p:sp>
      <p:sp>
        <p:nvSpPr>
          <p:cNvPr id="17" name="文本框 16"/>
          <p:cNvSpPr txBox="1"/>
          <p:nvPr/>
        </p:nvSpPr>
        <p:spPr>
          <a:xfrm>
            <a:off x="1120318" y="4812557"/>
            <a:ext cx="5010993" cy="1052596"/>
          </a:xfrm>
          <a:prstGeom prst="rect">
            <a:avLst/>
          </a:prstGeom>
          <a:noFill/>
          <a:effectLst/>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a:t>
            </a:r>
          </a:p>
        </p:txBody>
      </p:sp>
      <p:cxnSp>
        <p:nvCxnSpPr>
          <p:cNvPr id="19" name="直接连接符 18"/>
          <p:cNvCxnSpPr/>
          <p:nvPr/>
        </p:nvCxnSpPr>
        <p:spPr>
          <a:xfrm>
            <a:off x="1215691" y="4109419"/>
            <a:ext cx="946665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92658653-E5FB-4471-84F1-1DF17C38BABB}"/>
              </a:ext>
            </a:extLst>
          </p:cNvPr>
          <p:cNvGrpSpPr/>
          <p:nvPr/>
        </p:nvGrpSpPr>
        <p:grpSpPr>
          <a:xfrm>
            <a:off x="0" y="586281"/>
            <a:ext cx="3241723" cy="584775"/>
            <a:chOff x="0" y="586281"/>
            <a:chExt cx="3241723" cy="584775"/>
          </a:xfrm>
        </p:grpSpPr>
        <p:sp>
          <p:nvSpPr>
            <p:cNvPr id="20" name="TextBox 76">
              <a:extLst>
                <a:ext uri="{FF2B5EF4-FFF2-40B4-BE49-F238E27FC236}">
                  <a16:creationId xmlns:a16="http://schemas.microsoft.com/office/drawing/2014/main" id="{9E269E4F-FC5C-4B20-BAEC-31695B34FDC9}"/>
                </a:ext>
              </a:extLst>
            </p:cNvPr>
            <p:cNvSpPr txBox="1"/>
            <p:nvPr/>
          </p:nvSpPr>
          <p:spPr>
            <a:xfrm>
              <a:off x="1005213" y="586281"/>
              <a:ext cx="2236510"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企业大事件</a:t>
              </a:r>
            </a:p>
          </p:txBody>
        </p:sp>
        <p:sp>
          <p:nvSpPr>
            <p:cNvPr id="21" name="任意多边形: 形状 20">
              <a:extLst>
                <a:ext uri="{FF2B5EF4-FFF2-40B4-BE49-F238E27FC236}">
                  <a16:creationId xmlns:a16="http://schemas.microsoft.com/office/drawing/2014/main" id="{4D863587-0DA9-411A-B303-842ECA841EB1}"/>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48A05CFA-7903-499E-A606-325931B72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23717273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animBg="1"/>
      <p:bldP spid="15" grpId="0"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15691" y="2053311"/>
            <a:ext cx="2786157" cy="1711545"/>
          </a:xfrm>
          <a:prstGeom prst="rect">
            <a:avLst/>
          </a:prstGeom>
          <a:blipFill dpi="0" rotWithShape="1">
            <a:blip r:embed="rId3"/>
            <a:srcRect/>
            <a:stretch>
              <a:fillRect/>
            </a:stretch>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矩形 10"/>
          <p:cNvSpPr/>
          <p:nvPr/>
        </p:nvSpPr>
        <p:spPr>
          <a:xfrm>
            <a:off x="4647306" y="2053311"/>
            <a:ext cx="828339" cy="646538"/>
          </a:xfrm>
          <a:prstGeom prst="rect">
            <a:avLst/>
          </a:prstGeom>
          <a:gradFill>
            <a:gsLst>
              <a:gs pos="0">
                <a:srgbClr val="CD1E24"/>
              </a:gs>
              <a:gs pos="100000">
                <a:srgbClr val="C00000"/>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400" b="1" dirty="0">
                <a:latin typeface="Arial" panose="020B0604020202020204" pitchFamily="34" charset="0"/>
                <a:ea typeface="思源黑体 CN Normal" panose="020B0400000000000000" pitchFamily="34" charset="-122"/>
                <a:sym typeface="Arial" panose="020B0604020202020204" pitchFamily="34" charset="0"/>
              </a:rPr>
              <a:t>2020</a:t>
            </a:r>
          </a:p>
          <a:p>
            <a:pPr algn="ctr">
              <a:lnSpc>
                <a:spcPct val="120000"/>
              </a:lnSpc>
            </a:pPr>
            <a:r>
              <a:rPr lang="en-US" altLang="zh-CN" sz="1200" b="1" dirty="0">
                <a:latin typeface="Arial" panose="020B0604020202020204" pitchFamily="34" charset="0"/>
                <a:ea typeface="思源黑体 CN Normal" panose="020B0400000000000000" pitchFamily="34" charset="-122"/>
                <a:sym typeface="Arial" panose="020B0604020202020204" pitchFamily="34" charset="0"/>
              </a:rPr>
              <a:t>9</a:t>
            </a:r>
            <a:r>
              <a:rPr lang="zh-CN" altLang="en-US" sz="1200" b="1" dirty="0">
                <a:latin typeface="Arial" panose="020B0604020202020204" pitchFamily="34" charset="0"/>
                <a:ea typeface="思源黑体 CN Normal" panose="020B0400000000000000" pitchFamily="34" charset="-122"/>
                <a:sym typeface="Arial" panose="020B0604020202020204" pitchFamily="34" charset="0"/>
              </a:rPr>
              <a:t>月</a:t>
            </a:r>
          </a:p>
        </p:txBody>
      </p:sp>
      <p:sp>
        <p:nvSpPr>
          <p:cNvPr id="12" name="TextBox 76"/>
          <p:cNvSpPr txBox="1"/>
          <p:nvPr/>
        </p:nvSpPr>
        <p:spPr>
          <a:xfrm>
            <a:off x="5894020" y="2000386"/>
            <a:ext cx="3067105" cy="400110"/>
          </a:xfrm>
          <a:prstGeom prst="rect">
            <a:avLst/>
          </a:prstGeom>
          <a:noFill/>
          <a:effectLst/>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企业壮大的历史</a:t>
            </a:r>
          </a:p>
        </p:txBody>
      </p:sp>
      <p:sp>
        <p:nvSpPr>
          <p:cNvPr id="13" name="文本框 12"/>
          <p:cNvSpPr txBox="1"/>
          <p:nvPr/>
        </p:nvSpPr>
        <p:spPr>
          <a:xfrm>
            <a:off x="5908024" y="2424041"/>
            <a:ext cx="5010993" cy="1052596"/>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a:t>
            </a:r>
          </a:p>
        </p:txBody>
      </p:sp>
      <p:sp>
        <p:nvSpPr>
          <p:cNvPr id="14" name="矩形 13"/>
          <p:cNvSpPr/>
          <p:nvPr/>
        </p:nvSpPr>
        <p:spPr>
          <a:xfrm>
            <a:off x="7896189" y="4441827"/>
            <a:ext cx="2786157" cy="1711545"/>
          </a:xfrm>
          <a:prstGeom prst="rect">
            <a:avLst/>
          </a:prstGeom>
          <a:blipFill dpi="0" rotWithShape="1">
            <a:blip r:embed="rId4"/>
            <a:srcRect/>
            <a:stretch>
              <a:fillRect/>
            </a:stretch>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矩形 14"/>
          <p:cNvSpPr/>
          <p:nvPr/>
        </p:nvSpPr>
        <p:spPr>
          <a:xfrm>
            <a:off x="6575440" y="4441827"/>
            <a:ext cx="828339" cy="646538"/>
          </a:xfrm>
          <a:prstGeom prst="rect">
            <a:avLst/>
          </a:prstGeom>
          <a:gradFill>
            <a:gsLst>
              <a:gs pos="0">
                <a:srgbClr val="CD1E24"/>
              </a:gs>
              <a:gs pos="100000">
                <a:srgbClr val="C00000"/>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400" b="1" dirty="0">
                <a:latin typeface="Arial" panose="020B0604020202020204" pitchFamily="34" charset="0"/>
                <a:ea typeface="思源黑体 CN Normal" panose="020B0400000000000000" pitchFamily="34" charset="-122"/>
                <a:sym typeface="Arial" panose="020B0604020202020204" pitchFamily="34" charset="0"/>
              </a:rPr>
              <a:t>2020</a:t>
            </a:r>
          </a:p>
          <a:p>
            <a:pPr algn="ctr">
              <a:lnSpc>
                <a:spcPct val="120000"/>
              </a:lnSpc>
            </a:pPr>
            <a:r>
              <a:rPr lang="en-US" altLang="zh-CN" sz="1200" b="1" dirty="0">
                <a:latin typeface="Arial" panose="020B0604020202020204" pitchFamily="34" charset="0"/>
                <a:ea typeface="思源黑体 CN Normal" panose="020B0400000000000000" pitchFamily="34" charset="-122"/>
                <a:sym typeface="Arial" panose="020B0604020202020204" pitchFamily="34" charset="0"/>
              </a:rPr>
              <a:t>10</a:t>
            </a:r>
            <a:r>
              <a:rPr lang="zh-CN" altLang="en-US" sz="1200" b="1" dirty="0">
                <a:latin typeface="Arial" panose="020B0604020202020204" pitchFamily="34" charset="0"/>
                <a:ea typeface="思源黑体 CN Normal" panose="020B0400000000000000" pitchFamily="34" charset="-122"/>
                <a:sym typeface="Arial" panose="020B0604020202020204" pitchFamily="34" charset="0"/>
              </a:rPr>
              <a:t>月</a:t>
            </a:r>
          </a:p>
        </p:txBody>
      </p:sp>
      <p:sp>
        <p:nvSpPr>
          <p:cNvPr id="16" name="TextBox 76"/>
          <p:cNvSpPr txBox="1"/>
          <p:nvPr/>
        </p:nvSpPr>
        <p:spPr>
          <a:xfrm>
            <a:off x="3057527" y="4388902"/>
            <a:ext cx="3067105" cy="400110"/>
          </a:xfrm>
          <a:prstGeom prst="rect">
            <a:avLst/>
          </a:prstGeom>
          <a:noFill/>
          <a:effectLst/>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公司感人的经历</a:t>
            </a:r>
          </a:p>
        </p:txBody>
      </p:sp>
      <p:sp>
        <p:nvSpPr>
          <p:cNvPr id="17" name="文本框 16"/>
          <p:cNvSpPr txBox="1"/>
          <p:nvPr/>
        </p:nvSpPr>
        <p:spPr>
          <a:xfrm>
            <a:off x="1120318" y="4812557"/>
            <a:ext cx="5010993" cy="1052596"/>
          </a:xfrm>
          <a:prstGeom prst="rect">
            <a:avLst/>
          </a:prstGeom>
          <a:noFill/>
          <a:effectLst/>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请在此添加文字说明</a:t>
            </a:r>
          </a:p>
        </p:txBody>
      </p:sp>
      <p:cxnSp>
        <p:nvCxnSpPr>
          <p:cNvPr id="19" name="直接连接符 18"/>
          <p:cNvCxnSpPr/>
          <p:nvPr/>
        </p:nvCxnSpPr>
        <p:spPr>
          <a:xfrm>
            <a:off x="1215691" y="4109419"/>
            <a:ext cx="946665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655145F3-93B1-442F-A5E4-E94946758880}"/>
              </a:ext>
            </a:extLst>
          </p:cNvPr>
          <p:cNvGrpSpPr/>
          <p:nvPr/>
        </p:nvGrpSpPr>
        <p:grpSpPr>
          <a:xfrm>
            <a:off x="0" y="586281"/>
            <a:ext cx="3241723" cy="584775"/>
            <a:chOff x="0" y="586281"/>
            <a:chExt cx="3241723" cy="584775"/>
          </a:xfrm>
        </p:grpSpPr>
        <p:sp>
          <p:nvSpPr>
            <p:cNvPr id="20" name="TextBox 76">
              <a:extLst>
                <a:ext uri="{FF2B5EF4-FFF2-40B4-BE49-F238E27FC236}">
                  <a16:creationId xmlns:a16="http://schemas.microsoft.com/office/drawing/2014/main" id="{705DABA9-1D99-4FC2-8DEF-2207AA1F70C3}"/>
                </a:ext>
              </a:extLst>
            </p:cNvPr>
            <p:cNvSpPr txBox="1"/>
            <p:nvPr/>
          </p:nvSpPr>
          <p:spPr>
            <a:xfrm>
              <a:off x="1005213" y="586281"/>
              <a:ext cx="2236510"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企业大事件</a:t>
              </a:r>
            </a:p>
          </p:txBody>
        </p:sp>
        <p:sp>
          <p:nvSpPr>
            <p:cNvPr id="21" name="任意多边形: 形状 20">
              <a:extLst>
                <a:ext uri="{FF2B5EF4-FFF2-40B4-BE49-F238E27FC236}">
                  <a16:creationId xmlns:a16="http://schemas.microsoft.com/office/drawing/2014/main" id="{BEEBDCF4-312B-42A1-86F2-152FEA72CCF5}"/>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16EFCFA1-CE2A-407F-9CE6-F47BFE4840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12311260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animBg="1"/>
      <p:bldP spid="15"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5D93B107-CE1D-42AD-8D44-3EB4A915527B}"/>
              </a:ext>
            </a:extLst>
          </p:cNvPr>
          <p:cNvSpPr/>
          <p:nvPr/>
        </p:nvSpPr>
        <p:spPr>
          <a:xfrm>
            <a:off x="1" y="1450266"/>
            <a:ext cx="6373693" cy="3745189"/>
          </a:xfrm>
          <a:custGeom>
            <a:avLst/>
            <a:gdLst>
              <a:gd name="connsiteX0" fmla="*/ 0 w 5140037"/>
              <a:gd name="connsiteY0" fmla="*/ 0 h 3020291"/>
              <a:gd name="connsiteX1" fmla="*/ 5140037 w 5140037"/>
              <a:gd name="connsiteY1" fmla="*/ 0 h 3020291"/>
              <a:gd name="connsiteX2" fmla="*/ 3456708 w 5140037"/>
              <a:gd name="connsiteY2" fmla="*/ 3020291 h 3020291"/>
              <a:gd name="connsiteX3" fmla="*/ 0 w 514003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5140037" h="3020291">
                <a:moveTo>
                  <a:pt x="0" y="0"/>
                </a:moveTo>
                <a:lnTo>
                  <a:pt x="5140037" y="0"/>
                </a:lnTo>
                <a:lnTo>
                  <a:pt x="3456708" y="3020291"/>
                </a:lnTo>
                <a:lnTo>
                  <a:pt x="0" y="3020291"/>
                </a:lnTo>
                <a:close/>
              </a:path>
            </a:pathLst>
          </a:custGeom>
          <a:blipFill dpi="0" rotWithShape="1">
            <a:blip r:embed="rId3"/>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2CBCA41F-CF2C-4F41-A516-4A2808C1709D}"/>
              </a:ext>
            </a:extLst>
          </p:cNvPr>
          <p:cNvSpPr/>
          <p:nvPr/>
        </p:nvSpPr>
        <p:spPr>
          <a:xfrm flipH="1" flipV="1">
            <a:off x="4843463" y="3151909"/>
            <a:ext cx="7348537" cy="2620887"/>
          </a:xfrm>
          <a:custGeom>
            <a:avLst/>
            <a:gdLst>
              <a:gd name="connsiteX0" fmla="*/ 8955164 w 11176877"/>
              <a:gd name="connsiteY0" fmla="*/ 3986280 h 3986280"/>
              <a:gd name="connsiteX1" fmla="*/ 5069456 w 11176877"/>
              <a:gd name="connsiteY1" fmla="*/ 3986280 h 3986280"/>
              <a:gd name="connsiteX2" fmla="*/ 4392886 w 11176877"/>
              <a:gd name="connsiteY2" fmla="*/ 3986280 h 3986280"/>
              <a:gd name="connsiteX3" fmla="*/ 1183748 w 11176877"/>
              <a:gd name="connsiteY3" fmla="*/ 3986280 h 3986280"/>
              <a:gd name="connsiteX4" fmla="*/ 507178 w 11176877"/>
              <a:gd name="connsiteY4" fmla="*/ 3986280 h 3986280"/>
              <a:gd name="connsiteX5" fmla="*/ 0 w 11176877"/>
              <a:gd name="connsiteY5" fmla="*/ 3986280 h 3986280"/>
              <a:gd name="connsiteX6" fmla="*/ 0 w 11176877"/>
              <a:gd name="connsiteY6" fmla="*/ 0 h 3986280"/>
              <a:gd name="connsiteX7" fmla="*/ 507178 w 11176877"/>
              <a:gd name="connsiteY7" fmla="*/ 0 h 3986280"/>
              <a:gd name="connsiteX8" fmla="*/ 3405462 w 11176877"/>
              <a:gd name="connsiteY8" fmla="*/ 0 h 3986280"/>
              <a:gd name="connsiteX9" fmla="*/ 4392886 w 11176877"/>
              <a:gd name="connsiteY9" fmla="*/ 0 h 3986280"/>
              <a:gd name="connsiteX10" fmla="*/ 7291170 w 11176877"/>
              <a:gd name="connsiteY10" fmla="*/ 0 h 3986280"/>
              <a:gd name="connsiteX11" fmla="*/ 11176877 w 11176877"/>
              <a:gd name="connsiteY11" fmla="*/ 0 h 398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6877" h="3986280">
                <a:moveTo>
                  <a:pt x="8955164" y="3986280"/>
                </a:moveTo>
                <a:lnTo>
                  <a:pt x="5069456" y="3986280"/>
                </a:lnTo>
                <a:lnTo>
                  <a:pt x="4392886" y="3986280"/>
                </a:lnTo>
                <a:lnTo>
                  <a:pt x="1183748" y="3986280"/>
                </a:lnTo>
                <a:lnTo>
                  <a:pt x="507178" y="3986280"/>
                </a:lnTo>
                <a:lnTo>
                  <a:pt x="0" y="3986280"/>
                </a:lnTo>
                <a:lnTo>
                  <a:pt x="0" y="0"/>
                </a:lnTo>
                <a:lnTo>
                  <a:pt x="507178" y="0"/>
                </a:lnTo>
                <a:lnTo>
                  <a:pt x="3405462" y="0"/>
                </a:lnTo>
                <a:lnTo>
                  <a:pt x="4392886" y="0"/>
                </a:lnTo>
                <a:lnTo>
                  <a:pt x="7291170" y="0"/>
                </a:lnTo>
                <a:lnTo>
                  <a:pt x="11176877" y="0"/>
                </a:lnTo>
                <a:close/>
              </a:path>
            </a:pathLst>
          </a:custGeom>
          <a:gradFill flip="none" rotWithShape="1">
            <a:gsLst>
              <a:gs pos="0">
                <a:srgbClr val="CD1E24"/>
              </a:gs>
              <a:gs pos="100000">
                <a:srgbClr val="C0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76">
            <a:extLst>
              <a:ext uri="{FF2B5EF4-FFF2-40B4-BE49-F238E27FC236}">
                <a16:creationId xmlns:a16="http://schemas.microsoft.com/office/drawing/2014/main" id="{84BFBFCA-19D2-4BB9-907C-2DCE6563B59F}"/>
              </a:ext>
            </a:extLst>
          </p:cNvPr>
          <p:cNvSpPr txBox="1"/>
          <p:nvPr/>
        </p:nvSpPr>
        <p:spPr>
          <a:xfrm>
            <a:off x="6934370" y="3800633"/>
            <a:ext cx="4358215" cy="1323439"/>
          </a:xfrm>
          <a:prstGeom prst="rect">
            <a:avLst/>
          </a:prstGeom>
          <a:noFill/>
        </p:spPr>
        <p:txBody>
          <a:bodyPr wrap="square" rtlCol="0">
            <a:spAutoFit/>
          </a:bodyPr>
          <a:lstStyle/>
          <a:p>
            <a:pPr algn="ctr"/>
            <a:r>
              <a:rPr lang="zh-CN" altLang="en-US"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rPr>
              <a:t>工作完成情况</a:t>
            </a:r>
            <a:endParaRPr lang="en-US" altLang="zh-CN"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endParaRPr>
          </a:p>
          <a:p>
            <a:pPr algn="ctr"/>
            <a:r>
              <a:rPr lang="en-US" altLang="zh-CN"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Work completion</a:t>
            </a:r>
            <a:endParaRPr lang="zh-CN" altLang="en-US"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14" name="任意多边形: 形状 13">
            <a:extLst>
              <a:ext uri="{FF2B5EF4-FFF2-40B4-BE49-F238E27FC236}">
                <a16:creationId xmlns:a16="http://schemas.microsoft.com/office/drawing/2014/main" id="{837650FC-967E-4648-9AF7-57C0605C010E}"/>
              </a:ext>
            </a:extLst>
          </p:cNvPr>
          <p:cNvSpPr/>
          <p:nvPr/>
        </p:nvSpPr>
        <p:spPr>
          <a:xfrm>
            <a:off x="3612509" y="1450266"/>
            <a:ext cx="2761184" cy="3745189"/>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3513E116-BD11-4D16-BF0C-6E4E5D650670}"/>
              </a:ext>
            </a:extLst>
          </p:cNvPr>
          <p:cNvSpPr/>
          <p:nvPr/>
        </p:nvSpPr>
        <p:spPr>
          <a:xfrm>
            <a:off x="7806067" y="2087686"/>
            <a:ext cx="2614818" cy="830997"/>
          </a:xfrm>
          <a:prstGeom prst="rect">
            <a:avLst/>
          </a:prstGeom>
        </p:spPr>
        <p:txBody>
          <a:bodyPr wrap="none">
            <a:spAutoFit/>
          </a:bodyPr>
          <a:lstStyle/>
          <a:p>
            <a:pPr algn="ctr"/>
            <a:r>
              <a:rPr lang="en-US" altLang="zh-CN" sz="4800" b="1" dirty="0"/>
              <a:t>Part two</a:t>
            </a:r>
            <a:endParaRPr lang="zh-CN" altLang="en-US" sz="4800" b="1" dirty="0"/>
          </a:p>
        </p:txBody>
      </p:sp>
      <p:sp>
        <p:nvSpPr>
          <p:cNvPr id="17" name="任意多边形: 形状 16">
            <a:extLst>
              <a:ext uri="{FF2B5EF4-FFF2-40B4-BE49-F238E27FC236}">
                <a16:creationId xmlns:a16="http://schemas.microsoft.com/office/drawing/2014/main" id="{BC5C3909-25E0-42EE-BDE6-281CAD31F0B7}"/>
              </a:ext>
            </a:extLst>
          </p:cNvPr>
          <p:cNvSpPr/>
          <p:nvPr/>
        </p:nvSpPr>
        <p:spPr>
          <a:xfrm>
            <a:off x="2084346" y="3535127"/>
            <a:ext cx="1566095" cy="2124206"/>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BD89FAF-1739-4B6E-8AA7-E6C6D369DD1D}"/>
              </a:ext>
            </a:extLst>
          </p:cNvPr>
          <p:cNvSpPr/>
          <p:nvPr/>
        </p:nvSpPr>
        <p:spPr>
          <a:xfrm>
            <a:off x="4329380" y="986388"/>
            <a:ext cx="1028165" cy="1394573"/>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gradFill>
            <a:gsLst>
              <a:gs pos="0">
                <a:srgbClr val="CD1E24"/>
              </a:gs>
              <a:gs pos="100000">
                <a:srgbClr val="C000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23504D0E-B8BE-43BB-A430-36B64FF26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39179923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animBg="1"/>
      <p:bldP spid="16" grpId="0"/>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2165783" y="4368213"/>
            <a:ext cx="3892567" cy="1216882"/>
            <a:chOff x="1949077" y="4237583"/>
            <a:chExt cx="3892567" cy="1216882"/>
          </a:xfrm>
          <a:effectLst>
            <a:outerShdw blurRad="190500" dist="38100" dir="2700000" algn="tl" rotWithShape="0">
              <a:prstClr val="black">
                <a:alpha val="20000"/>
              </a:prstClr>
            </a:outerShdw>
          </a:effectLst>
        </p:grpSpPr>
        <p:sp>
          <p:nvSpPr>
            <p:cNvPr id="9" name="矩形 8"/>
            <p:cNvSpPr/>
            <p:nvPr/>
          </p:nvSpPr>
          <p:spPr>
            <a:xfrm>
              <a:off x="2382522" y="4237583"/>
              <a:ext cx="3459122" cy="1216882"/>
            </a:xfrm>
            <a:prstGeom prst="rect">
              <a:avLst/>
            </a:prstGeom>
            <a:solidFill>
              <a:srgbClr val="FFFFFF"/>
            </a:solidFill>
            <a:ln w="19050">
              <a:noFill/>
              <a:round/>
              <a:headEnd type="none"/>
              <a:tailEnd type="none"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400" i="0" u="none" strike="noStrike" kern="0" cap="none" spc="0" normalizeH="0" baseline="0" noProof="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菱形 10"/>
            <p:cNvSpPr/>
            <p:nvPr/>
          </p:nvSpPr>
          <p:spPr>
            <a:xfrm>
              <a:off x="1949077" y="4411560"/>
              <a:ext cx="876002" cy="876002"/>
            </a:xfrm>
            <a:prstGeom prst="diamond">
              <a:avLst/>
            </a:prstGeom>
            <a:gradFill>
              <a:gsLst>
                <a:gs pos="0">
                  <a:srgbClr val="CD1E24"/>
                </a:gs>
                <a:gs pos="100000">
                  <a:srgbClr val="C00000"/>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i="0" u="none" strike="noStrike" kern="0" cap="none" spc="0" normalizeH="0" baseline="0" noProof="0" dirty="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rPr>
                <a:t>C</a:t>
              </a:r>
              <a:endParaRPr kumimoji="0" lang="zh-CN" altLang="en-US" sz="3600" i="0" u="none" strike="noStrike" kern="0" cap="none" spc="0" normalizeH="0" baseline="0" noProof="0" dirty="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TextBox 76"/>
            <p:cNvSpPr txBox="1"/>
            <p:nvPr/>
          </p:nvSpPr>
          <p:spPr>
            <a:xfrm>
              <a:off x="2939956" y="4425856"/>
              <a:ext cx="1805524" cy="400110"/>
            </a:xfrm>
            <a:prstGeom prst="rect">
              <a:avLst/>
            </a:prstGeom>
            <a:noFill/>
            <a:effectLst/>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工作计划内容</a:t>
              </a:r>
            </a:p>
          </p:txBody>
        </p:sp>
        <p:sp>
          <p:nvSpPr>
            <p:cNvPr id="13" name="文本框 12"/>
            <p:cNvSpPr txBox="1"/>
            <p:nvPr/>
          </p:nvSpPr>
          <p:spPr>
            <a:xfrm>
              <a:off x="2939956" y="4743533"/>
              <a:ext cx="2798108" cy="549061"/>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 name="组合 1"/>
          <p:cNvGrpSpPr/>
          <p:nvPr/>
        </p:nvGrpSpPr>
        <p:grpSpPr>
          <a:xfrm>
            <a:off x="976734" y="2258198"/>
            <a:ext cx="3897123" cy="1216882"/>
            <a:chOff x="760028" y="2127568"/>
            <a:chExt cx="3897123" cy="1216882"/>
          </a:xfrm>
          <a:effectLst>
            <a:outerShdw blurRad="190500" dist="38100" dir="2700000" algn="tl" rotWithShape="0">
              <a:prstClr val="black">
                <a:alpha val="20000"/>
              </a:prstClr>
            </a:outerShdw>
          </a:effectLst>
        </p:grpSpPr>
        <p:sp>
          <p:nvSpPr>
            <p:cNvPr id="8" name="矩形 7"/>
            <p:cNvSpPr/>
            <p:nvPr/>
          </p:nvSpPr>
          <p:spPr>
            <a:xfrm>
              <a:off x="1198029" y="2127568"/>
              <a:ext cx="3459122" cy="1216882"/>
            </a:xfrm>
            <a:prstGeom prst="rect">
              <a:avLst/>
            </a:prstGeom>
            <a:solidFill>
              <a:srgbClr val="FFFFFF"/>
            </a:solidFill>
            <a:ln w="19050">
              <a:no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40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菱形 9"/>
            <p:cNvSpPr/>
            <p:nvPr/>
          </p:nvSpPr>
          <p:spPr>
            <a:xfrm>
              <a:off x="760028" y="2294472"/>
              <a:ext cx="876002" cy="876002"/>
            </a:xfrm>
            <a:prstGeom prst="diamond">
              <a:avLst/>
            </a:prstGeom>
            <a:gradFill>
              <a:gsLst>
                <a:gs pos="0">
                  <a:srgbClr val="CD1E24"/>
                </a:gs>
                <a:gs pos="100000">
                  <a:srgbClr val="C00000"/>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i="0" u="none" strike="noStrike" kern="0" cap="none" spc="0" normalizeH="0" baseline="0" noProof="0" dirty="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rPr>
                <a:t>A</a:t>
              </a:r>
              <a:endParaRPr kumimoji="0" lang="zh-CN" altLang="en-US" sz="3600" i="0" u="none" strike="noStrike" kern="0" cap="none" spc="0" normalizeH="0" baseline="0" noProof="0" dirty="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TextBox 76"/>
            <p:cNvSpPr txBox="1"/>
            <p:nvPr/>
          </p:nvSpPr>
          <p:spPr>
            <a:xfrm>
              <a:off x="1752321" y="2315841"/>
              <a:ext cx="1804110" cy="400110"/>
            </a:xfrm>
            <a:prstGeom prst="rect">
              <a:avLst/>
            </a:prstGeom>
            <a:noFill/>
            <a:effectLst/>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工作计划内容</a:t>
              </a:r>
            </a:p>
          </p:txBody>
        </p:sp>
        <p:sp>
          <p:nvSpPr>
            <p:cNvPr id="15" name="文本框 14"/>
            <p:cNvSpPr txBox="1"/>
            <p:nvPr/>
          </p:nvSpPr>
          <p:spPr>
            <a:xfrm>
              <a:off x="1752321" y="2633518"/>
              <a:ext cx="2798108" cy="549061"/>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 name="组合 4"/>
          <p:cNvGrpSpPr/>
          <p:nvPr/>
        </p:nvGrpSpPr>
        <p:grpSpPr>
          <a:xfrm>
            <a:off x="7545306" y="4368213"/>
            <a:ext cx="3892567" cy="1216882"/>
            <a:chOff x="7328600" y="4237583"/>
            <a:chExt cx="3892567" cy="1216882"/>
          </a:xfrm>
          <a:effectLst>
            <a:outerShdw blurRad="190500" dist="38100" dir="2700000" algn="tl" rotWithShape="0">
              <a:prstClr val="black">
                <a:alpha val="20000"/>
              </a:prstClr>
            </a:outerShdw>
          </a:effectLst>
        </p:grpSpPr>
        <p:sp>
          <p:nvSpPr>
            <p:cNvPr id="17" name="矩形 16"/>
            <p:cNvSpPr/>
            <p:nvPr/>
          </p:nvSpPr>
          <p:spPr>
            <a:xfrm>
              <a:off x="7762045" y="4237583"/>
              <a:ext cx="3459122" cy="1216882"/>
            </a:xfrm>
            <a:prstGeom prst="rect">
              <a:avLst/>
            </a:prstGeom>
            <a:solidFill>
              <a:srgbClr val="FFFFFF"/>
            </a:solidFill>
            <a:ln w="19050">
              <a:noFill/>
              <a:round/>
              <a:headEnd type="none"/>
              <a:tailEnd type="none"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400" i="0" u="none" strike="noStrike" kern="0" cap="none" spc="0" normalizeH="0" baseline="0" noProof="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菱形 18"/>
            <p:cNvSpPr/>
            <p:nvPr/>
          </p:nvSpPr>
          <p:spPr>
            <a:xfrm>
              <a:off x="7328600" y="4411560"/>
              <a:ext cx="876002" cy="876002"/>
            </a:xfrm>
            <a:prstGeom prst="diamond">
              <a:avLst/>
            </a:prstGeom>
            <a:gradFill>
              <a:gsLst>
                <a:gs pos="0">
                  <a:srgbClr val="CD1E24"/>
                </a:gs>
                <a:gs pos="100000">
                  <a:srgbClr val="C00000"/>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i="0" u="none" strike="noStrike" kern="0" cap="none" spc="0" normalizeH="0" baseline="0" noProof="0" dirty="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rPr>
                <a:t>D</a:t>
              </a:r>
              <a:endParaRPr kumimoji="0" lang="zh-CN" altLang="en-US" sz="3600" i="0" u="none" strike="noStrike" kern="0" cap="none" spc="0" normalizeH="0" baseline="0" noProof="0" dirty="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TextBox 76"/>
            <p:cNvSpPr txBox="1"/>
            <p:nvPr/>
          </p:nvSpPr>
          <p:spPr>
            <a:xfrm>
              <a:off x="8319478" y="4425856"/>
              <a:ext cx="1805525" cy="400110"/>
            </a:xfrm>
            <a:prstGeom prst="rect">
              <a:avLst/>
            </a:prstGeom>
            <a:noFill/>
            <a:effectLst/>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工作计划内容</a:t>
              </a:r>
            </a:p>
          </p:txBody>
        </p:sp>
        <p:sp>
          <p:nvSpPr>
            <p:cNvPr id="21" name="文本框 20"/>
            <p:cNvSpPr txBox="1"/>
            <p:nvPr/>
          </p:nvSpPr>
          <p:spPr>
            <a:xfrm>
              <a:off x="8319479" y="4743533"/>
              <a:ext cx="2798108" cy="549061"/>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 name="组合 2"/>
          <p:cNvGrpSpPr/>
          <p:nvPr/>
        </p:nvGrpSpPr>
        <p:grpSpPr>
          <a:xfrm>
            <a:off x="6356257" y="2258198"/>
            <a:ext cx="3897123" cy="1216882"/>
            <a:chOff x="6139551" y="2127568"/>
            <a:chExt cx="3897123" cy="1216882"/>
          </a:xfrm>
          <a:effectLst>
            <a:outerShdw blurRad="190500" dist="38100" dir="2700000" algn="tl" rotWithShape="0">
              <a:prstClr val="black">
                <a:alpha val="20000"/>
              </a:prstClr>
            </a:outerShdw>
          </a:effectLst>
        </p:grpSpPr>
        <p:sp>
          <p:nvSpPr>
            <p:cNvPr id="16" name="矩形 15"/>
            <p:cNvSpPr/>
            <p:nvPr/>
          </p:nvSpPr>
          <p:spPr>
            <a:xfrm>
              <a:off x="6577552" y="2127568"/>
              <a:ext cx="3459122" cy="1216882"/>
            </a:xfrm>
            <a:prstGeom prst="rect">
              <a:avLst/>
            </a:prstGeom>
            <a:solidFill>
              <a:srgbClr val="FFFFFF"/>
            </a:solidFill>
            <a:ln w="19050">
              <a:no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400" i="0" u="none" strike="noStrike" kern="0" cap="none" spc="0" normalizeH="0" baseline="0" noProof="0">
                <a:ln>
                  <a:noFill/>
                </a:ln>
                <a:solidFill>
                  <a:schemeClr val="tx1">
                    <a:lumMod val="75000"/>
                    <a:lumOff val="25000"/>
                  </a:schemeClr>
                </a:solidFill>
                <a:effectLst/>
                <a:uLnTx/>
                <a:uFillTx/>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菱形 17"/>
            <p:cNvSpPr/>
            <p:nvPr/>
          </p:nvSpPr>
          <p:spPr>
            <a:xfrm>
              <a:off x="6139551" y="2294472"/>
              <a:ext cx="876002" cy="876002"/>
            </a:xfrm>
            <a:prstGeom prst="diamond">
              <a:avLst/>
            </a:prstGeom>
            <a:gradFill>
              <a:gsLst>
                <a:gs pos="0">
                  <a:srgbClr val="CD1E24"/>
                </a:gs>
                <a:gs pos="100000">
                  <a:srgbClr val="C00000"/>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i="0" u="none" strike="noStrike" kern="0" cap="none" spc="0" normalizeH="0" baseline="0" noProof="0" dirty="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rPr>
                <a:t>B</a:t>
              </a:r>
              <a:endParaRPr kumimoji="0" lang="zh-CN" altLang="en-US" sz="3600" i="0" u="none" strike="noStrike" kern="0" cap="none" spc="0" normalizeH="0" baseline="0" noProof="0" dirty="0">
                <a:ln>
                  <a:noFill/>
                </a:ln>
                <a:solidFill>
                  <a:schemeClr val="bg1"/>
                </a:solidFill>
                <a:effectLst/>
                <a:uLnTx/>
                <a:uFillTx/>
                <a:latin typeface="Arial" panose="020B0604020202020204" pitchFamily="34" charset="0"/>
                <a:ea typeface="思源黑体 CN Normal" panose="020B0400000000000000" pitchFamily="34" charset="-122"/>
                <a:sym typeface="Arial" panose="020B0604020202020204" pitchFamily="34" charset="0"/>
              </a:endParaRPr>
            </a:p>
          </p:txBody>
        </p:sp>
        <p:sp>
          <p:nvSpPr>
            <p:cNvPr id="22" name="TextBox 76"/>
            <p:cNvSpPr txBox="1"/>
            <p:nvPr/>
          </p:nvSpPr>
          <p:spPr>
            <a:xfrm>
              <a:off x="7131844" y="2315841"/>
              <a:ext cx="1804110" cy="400110"/>
            </a:xfrm>
            <a:prstGeom prst="rect">
              <a:avLst/>
            </a:prstGeom>
            <a:noFill/>
            <a:effectLst/>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工作计划内容</a:t>
              </a:r>
            </a:p>
          </p:txBody>
        </p:sp>
        <p:sp>
          <p:nvSpPr>
            <p:cNvPr id="23" name="文本框 22"/>
            <p:cNvSpPr txBox="1"/>
            <p:nvPr/>
          </p:nvSpPr>
          <p:spPr>
            <a:xfrm>
              <a:off x="7131844" y="2633518"/>
              <a:ext cx="2798108" cy="549061"/>
            </a:xfrm>
            <a:prstGeom prst="rect">
              <a:avLst/>
            </a:prstGeom>
            <a:noFill/>
            <a:ln>
              <a:noFill/>
            </a:ln>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5" name="组合 34">
            <a:extLst>
              <a:ext uri="{FF2B5EF4-FFF2-40B4-BE49-F238E27FC236}">
                <a16:creationId xmlns:a16="http://schemas.microsoft.com/office/drawing/2014/main" id="{A4455C71-77EE-42DC-A8C5-2A2CF3FA7F19}"/>
              </a:ext>
            </a:extLst>
          </p:cNvPr>
          <p:cNvGrpSpPr/>
          <p:nvPr/>
        </p:nvGrpSpPr>
        <p:grpSpPr>
          <a:xfrm>
            <a:off x="0" y="586281"/>
            <a:ext cx="3652091" cy="584775"/>
            <a:chOff x="0" y="586281"/>
            <a:chExt cx="3652091" cy="584775"/>
          </a:xfrm>
        </p:grpSpPr>
        <p:sp>
          <p:nvSpPr>
            <p:cNvPr id="36" name="TextBox 76">
              <a:extLst>
                <a:ext uri="{FF2B5EF4-FFF2-40B4-BE49-F238E27FC236}">
                  <a16:creationId xmlns:a16="http://schemas.microsoft.com/office/drawing/2014/main" id="{270BCE42-19C5-4120-8C98-97A5CBBF3673}"/>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年度计划目标</a:t>
              </a:r>
            </a:p>
          </p:txBody>
        </p:sp>
        <p:sp>
          <p:nvSpPr>
            <p:cNvPr id="37" name="任意多边形: 形状 36">
              <a:extLst>
                <a:ext uri="{FF2B5EF4-FFF2-40B4-BE49-F238E27FC236}">
                  <a16:creationId xmlns:a16="http://schemas.microsoft.com/office/drawing/2014/main" id="{3BFB2875-4326-41B8-9F56-104894040AB4}"/>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3A7C1716-AE37-4202-AC4F-862D673CA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8733" y="3033860"/>
            <a:ext cx="2456915" cy="2499712"/>
            <a:chOff x="1225068" y="2801631"/>
            <a:chExt cx="2456915" cy="2499712"/>
          </a:xfrm>
        </p:grpSpPr>
        <p:sp>
          <p:nvSpPr>
            <p:cNvPr id="21" name="Teardrop 25"/>
            <p:cNvSpPr/>
            <p:nvPr/>
          </p:nvSpPr>
          <p:spPr>
            <a:xfrm rot="8100000">
              <a:off x="2152724" y="2801631"/>
              <a:ext cx="648873" cy="648873"/>
            </a:xfrm>
            <a:prstGeom prst="teardrop">
              <a:avLst>
                <a:gd name="adj" fmla="val 131619"/>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2" name="Freeform 63"/>
            <p:cNvSpPr>
              <a:spLocks noEditPoints="1"/>
            </p:cNvSpPr>
            <p:nvPr/>
          </p:nvSpPr>
          <p:spPr bwMode="auto">
            <a:xfrm>
              <a:off x="2322579" y="2993156"/>
              <a:ext cx="310124" cy="265823"/>
            </a:xfrm>
            <a:custGeom>
              <a:avLst/>
              <a:gdLst/>
              <a:ahLst/>
              <a:cxnLst>
                <a:cxn ang="0">
                  <a:pos x="15" y="2"/>
                </a:cxn>
                <a:cxn ang="0">
                  <a:pos x="0" y="4"/>
                </a:cxn>
                <a:cxn ang="0">
                  <a:pos x="0" y="62"/>
                </a:cxn>
                <a:cxn ang="0">
                  <a:pos x="9" y="71"/>
                </a:cxn>
                <a:cxn ang="0">
                  <a:pos x="53" y="45"/>
                </a:cxn>
                <a:cxn ang="0">
                  <a:pos x="58" y="31"/>
                </a:cxn>
                <a:cxn ang="0">
                  <a:pos x="307" y="11"/>
                </a:cxn>
                <a:cxn ang="0">
                  <a:pos x="95" y="11"/>
                </a:cxn>
                <a:cxn ang="0">
                  <a:pos x="85" y="27"/>
                </a:cxn>
                <a:cxn ang="0">
                  <a:pos x="85" y="51"/>
                </a:cxn>
                <a:cxn ang="0">
                  <a:pos x="102" y="62"/>
                </a:cxn>
                <a:cxn ang="0">
                  <a:pos x="314" y="60"/>
                </a:cxn>
                <a:cxn ang="0">
                  <a:pos x="323" y="43"/>
                </a:cxn>
                <a:cxn ang="0">
                  <a:pos x="323" y="20"/>
                </a:cxn>
                <a:cxn ang="0">
                  <a:pos x="307" y="11"/>
                </a:cxn>
                <a:cxn ang="0">
                  <a:pos x="53" y="147"/>
                </a:cxn>
                <a:cxn ang="0">
                  <a:pos x="60" y="138"/>
                </a:cxn>
                <a:cxn ang="0">
                  <a:pos x="15" y="112"/>
                </a:cxn>
                <a:cxn ang="0">
                  <a:pos x="4" y="111"/>
                </a:cxn>
                <a:cxn ang="0">
                  <a:pos x="0" y="163"/>
                </a:cxn>
                <a:cxn ang="0">
                  <a:pos x="4" y="172"/>
                </a:cxn>
                <a:cxn ang="0">
                  <a:pos x="15" y="172"/>
                </a:cxn>
                <a:cxn ang="0">
                  <a:pos x="102" y="112"/>
                </a:cxn>
                <a:cxn ang="0">
                  <a:pos x="85" y="123"/>
                </a:cxn>
                <a:cxn ang="0">
                  <a:pos x="85" y="147"/>
                </a:cxn>
                <a:cxn ang="0">
                  <a:pos x="95" y="163"/>
                </a:cxn>
                <a:cxn ang="0">
                  <a:pos x="307" y="163"/>
                </a:cxn>
                <a:cxn ang="0">
                  <a:pos x="323" y="154"/>
                </a:cxn>
                <a:cxn ang="0">
                  <a:pos x="323" y="129"/>
                </a:cxn>
                <a:cxn ang="0">
                  <a:pos x="314" y="114"/>
                </a:cxn>
                <a:cxn ang="0">
                  <a:pos x="53" y="232"/>
                </a:cxn>
                <a:cxn ang="0">
                  <a:pos x="9" y="205"/>
                </a:cxn>
                <a:cxn ang="0">
                  <a:pos x="0" y="214"/>
                </a:cxn>
                <a:cxn ang="0">
                  <a:pos x="0" y="272"/>
                </a:cxn>
                <a:cxn ang="0">
                  <a:pos x="15" y="274"/>
                </a:cxn>
                <a:cxn ang="0">
                  <a:pos x="58" y="245"/>
                </a:cxn>
                <a:cxn ang="0">
                  <a:pos x="53" y="232"/>
                </a:cxn>
                <a:cxn ang="0">
                  <a:pos x="102" y="214"/>
                </a:cxn>
                <a:cxn ang="0">
                  <a:pos x="91" y="219"/>
                </a:cxn>
                <a:cxn ang="0">
                  <a:pos x="85" y="248"/>
                </a:cxn>
                <a:cxn ang="0">
                  <a:pos x="91" y="261"/>
                </a:cxn>
                <a:cxn ang="0">
                  <a:pos x="307" y="266"/>
                </a:cxn>
                <a:cxn ang="0">
                  <a:pos x="319" y="261"/>
                </a:cxn>
                <a:cxn ang="0">
                  <a:pos x="323" y="232"/>
                </a:cxn>
                <a:cxn ang="0">
                  <a:pos x="319" y="219"/>
                </a:cxn>
                <a:cxn ang="0">
                  <a:pos x="307" y="214"/>
                </a:cxn>
              </a:cxnLst>
              <a:rect l="0" t="0" r="r" b="b"/>
              <a:pathLst>
                <a:path w="323" h="275">
                  <a:moveTo>
                    <a:pt x="53" y="27"/>
                  </a:moveTo>
                  <a:lnTo>
                    <a:pt x="15" y="2"/>
                  </a:lnTo>
                  <a:lnTo>
                    <a:pt x="15" y="2"/>
                  </a:lnTo>
                  <a:lnTo>
                    <a:pt x="9" y="0"/>
                  </a:lnTo>
                  <a:lnTo>
                    <a:pt x="4" y="0"/>
                  </a:lnTo>
                  <a:lnTo>
                    <a:pt x="0" y="4"/>
                  </a:lnTo>
                  <a:lnTo>
                    <a:pt x="0" y="11"/>
                  </a:lnTo>
                  <a:lnTo>
                    <a:pt x="0" y="62"/>
                  </a:lnTo>
                  <a:lnTo>
                    <a:pt x="0" y="62"/>
                  </a:lnTo>
                  <a:lnTo>
                    <a:pt x="0" y="67"/>
                  </a:lnTo>
                  <a:lnTo>
                    <a:pt x="4" y="71"/>
                  </a:lnTo>
                  <a:lnTo>
                    <a:pt x="9" y="71"/>
                  </a:lnTo>
                  <a:lnTo>
                    <a:pt x="15" y="69"/>
                  </a:lnTo>
                  <a:lnTo>
                    <a:pt x="53" y="45"/>
                  </a:lnTo>
                  <a:lnTo>
                    <a:pt x="53" y="45"/>
                  </a:lnTo>
                  <a:lnTo>
                    <a:pt x="58" y="40"/>
                  </a:lnTo>
                  <a:lnTo>
                    <a:pt x="60" y="36"/>
                  </a:lnTo>
                  <a:lnTo>
                    <a:pt x="58" y="31"/>
                  </a:lnTo>
                  <a:lnTo>
                    <a:pt x="53" y="27"/>
                  </a:lnTo>
                  <a:lnTo>
                    <a:pt x="53" y="27"/>
                  </a:lnTo>
                  <a:close/>
                  <a:moveTo>
                    <a:pt x="307" y="11"/>
                  </a:moveTo>
                  <a:lnTo>
                    <a:pt x="102" y="11"/>
                  </a:lnTo>
                  <a:lnTo>
                    <a:pt x="102" y="11"/>
                  </a:lnTo>
                  <a:lnTo>
                    <a:pt x="95" y="11"/>
                  </a:lnTo>
                  <a:lnTo>
                    <a:pt x="91" y="14"/>
                  </a:lnTo>
                  <a:lnTo>
                    <a:pt x="85" y="20"/>
                  </a:lnTo>
                  <a:lnTo>
                    <a:pt x="85" y="27"/>
                  </a:lnTo>
                  <a:lnTo>
                    <a:pt x="85" y="43"/>
                  </a:lnTo>
                  <a:lnTo>
                    <a:pt x="85" y="43"/>
                  </a:lnTo>
                  <a:lnTo>
                    <a:pt x="85" y="51"/>
                  </a:lnTo>
                  <a:lnTo>
                    <a:pt x="91" y="56"/>
                  </a:lnTo>
                  <a:lnTo>
                    <a:pt x="95" y="60"/>
                  </a:lnTo>
                  <a:lnTo>
                    <a:pt x="102" y="62"/>
                  </a:lnTo>
                  <a:lnTo>
                    <a:pt x="307" y="62"/>
                  </a:lnTo>
                  <a:lnTo>
                    <a:pt x="307" y="62"/>
                  </a:lnTo>
                  <a:lnTo>
                    <a:pt x="314" y="60"/>
                  </a:lnTo>
                  <a:lnTo>
                    <a:pt x="319" y="56"/>
                  </a:lnTo>
                  <a:lnTo>
                    <a:pt x="323" y="51"/>
                  </a:lnTo>
                  <a:lnTo>
                    <a:pt x="323" y="43"/>
                  </a:lnTo>
                  <a:lnTo>
                    <a:pt x="323" y="27"/>
                  </a:lnTo>
                  <a:lnTo>
                    <a:pt x="323" y="27"/>
                  </a:lnTo>
                  <a:lnTo>
                    <a:pt x="323" y="20"/>
                  </a:lnTo>
                  <a:lnTo>
                    <a:pt x="319" y="14"/>
                  </a:lnTo>
                  <a:lnTo>
                    <a:pt x="314" y="11"/>
                  </a:lnTo>
                  <a:lnTo>
                    <a:pt x="307" y="11"/>
                  </a:lnTo>
                  <a:lnTo>
                    <a:pt x="307" y="11"/>
                  </a:lnTo>
                  <a:close/>
                  <a:moveTo>
                    <a:pt x="15" y="172"/>
                  </a:moveTo>
                  <a:lnTo>
                    <a:pt x="53" y="147"/>
                  </a:lnTo>
                  <a:lnTo>
                    <a:pt x="53" y="147"/>
                  </a:lnTo>
                  <a:lnTo>
                    <a:pt x="58" y="143"/>
                  </a:lnTo>
                  <a:lnTo>
                    <a:pt x="60" y="138"/>
                  </a:lnTo>
                  <a:lnTo>
                    <a:pt x="58" y="134"/>
                  </a:lnTo>
                  <a:lnTo>
                    <a:pt x="53" y="130"/>
                  </a:lnTo>
                  <a:lnTo>
                    <a:pt x="15" y="112"/>
                  </a:lnTo>
                  <a:lnTo>
                    <a:pt x="15" y="112"/>
                  </a:lnTo>
                  <a:lnTo>
                    <a:pt x="9" y="111"/>
                  </a:lnTo>
                  <a:lnTo>
                    <a:pt x="4" y="111"/>
                  </a:lnTo>
                  <a:lnTo>
                    <a:pt x="0" y="114"/>
                  </a:lnTo>
                  <a:lnTo>
                    <a:pt x="0" y="121"/>
                  </a:lnTo>
                  <a:lnTo>
                    <a:pt x="0" y="163"/>
                  </a:lnTo>
                  <a:lnTo>
                    <a:pt x="0" y="163"/>
                  </a:lnTo>
                  <a:lnTo>
                    <a:pt x="0" y="170"/>
                  </a:lnTo>
                  <a:lnTo>
                    <a:pt x="4" y="172"/>
                  </a:lnTo>
                  <a:lnTo>
                    <a:pt x="9" y="174"/>
                  </a:lnTo>
                  <a:lnTo>
                    <a:pt x="15" y="172"/>
                  </a:lnTo>
                  <a:lnTo>
                    <a:pt x="15" y="172"/>
                  </a:lnTo>
                  <a:close/>
                  <a:moveTo>
                    <a:pt x="307" y="112"/>
                  </a:moveTo>
                  <a:lnTo>
                    <a:pt x="102" y="112"/>
                  </a:lnTo>
                  <a:lnTo>
                    <a:pt x="102" y="112"/>
                  </a:lnTo>
                  <a:lnTo>
                    <a:pt x="95" y="114"/>
                  </a:lnTo>
                  <a:lnTo>
                    <a:pt x="91" y="118"/>
                  </a:lnTo>
                  <a:lnTo>
                    <a:pt x="85" y="123"/>
                  </a:lnTo>
                  <a:lnTo>
                    <a:pt x="85" y="129"/>
                  </a:lnTo>
                  <a:lnTo>
                    <a:pt x="85" y="147"/>
                  </a:lnTo>
                  <a:lnTo>
                    <a:pt x="85" y="147"/>
                  </a:lnTo>
                  <a:lnTo>
                    <a:pt x="85" y="154"/>
                  </a:lnTo>
                  <a:lnTo>
                    <a:pt x="91" y="159"/>
                  </a:lnTo>
                  <a:lnTo>
                    <a:pt x="95" y="163"/>
                  </a:lnTo>
                  <a:lnTo>
                    <a:pt x="102" y="163"/>
                  </a:lnTo>
                  <a:lnTo>
                    <a:pt x="307" y="163"/>
                  </a:lnTo>
                  <a:lnTo>
                    <a:pt x="307" y="163"/>
                  </a:lnTo>
                  <a:lnTo>
                    <a:pt x="314" y="163"/>
                  </a:lnTo>
                  <a:lnTo>
                    <a:pt x="319" y="159"/>
                  </a:lnTo>
                  <a:lnTo>
                    <a:pt x="323" y="154"/>
                  </a:lnTo>
                  <a:lnTo>
                    <a:pt x="323" y="147"/>
                  </a:lnTo>
                  <a:lnTo>
                    <a:pt x="323" y="129"/>
                  </a:lnTo>
                  <a:lnTo>
                    <a:pt x="323" y="129"/>
                  </a:lnTo>
                  <a:lnTo>
                    <a:pt x="323" y="123"/>
                  </a:lnTo>
                  <a:lnTo>
                    <a:pt x="319" y="118"/>
                  </a:lnTo>
                  <a:lnTo>
                    <a:pt x="314" y="114"/>
                  </a:lnTo>
                  <a:lnTo>
                    <a:pt x="307" y="112"/>
                  </a:lnTo>
                  <a:lnTo>
                    <a:pt x="307" y="112"/>
                  </a:lnTo>
                  <a:close/>
                  <a:moveTo>
                    <a:pt x="53" y="232"/>
                  </a:moveTo>
                  <a:lnTo>
                    <a:pt x="15" y="207"/>
                  </a:lnTo>
                  <a:lnTo>
                    <a:pt x="15" y="207"/>
                  </a:lnTo>
                  <a:lnTo>
                    <a:pt x="9" y="205"/>
                  </a:lnTo>
                  <a:lnTo>
                    <a:pt x="4" y="205"/>
                  </a:lnTo>
                  <a:lnTo>
                    <a:pt x="0" y="208"/>
                  </a:lnTo>
                  <a:lnTo>
                    <a:pt x="0" y="214"/>
                  </a:lnTo>
                  <a:lnTo>
                    <a:pt x="0" y="266"/>
                  </a:lnTo>
                  <a:lnTo>
                    <a:pt x="0" y="266"/>
                  </a:lnTo>
                  <a:lnTo>
                    <a:pt x="0" y="272"/>
                  </a:lnTo>
                  <a:lnTo>
                    <a:pt x="4" y="275"/>
                  </a:lnTo>
                  <a:lnTo>
                    <a:pt x="9" y="275"/>
                  </a:lnTo>
                  <a:lnTo>
                    <a:pt x="15" y="274"/>
                  </a:lnTo>
                  <a:lnTo>
                    <a:pt x="53" y="250"/>
                  </a:lnTo>
                  <a:lnTo>
                    <a:pt x="53" y="250"/>
                  </a:lnTo>
                  <a:lnTo>
                    <a:pt x="58" y="245"/>
                  </a:lnTo>
                  <a:lnTo>
                    <a:pt x="60" y="241"/>
                  </a:lnTo>
                  <a:lnTo>
                    <a:pt x="58" y="236"/>
                  </a:lnTo>
                  <a:lnTo>
                    <a:pt x="53" y="232"/>
                  </a:lnTo>
                  <a:lnTo>
                    <a:pt x="53" y="232"/>
                  </a:lnTo>
                  <a:close/>
                  <a:moveTo>
                    <a:pt x="307" y="214"/>
                  </a:moveTo>
                  <a:lnTo>
                    <a:pt x="102" y="214"/>
                  </a:lnTo>
                  <a:lnTo>
                    <a:pt x="102" y="214"/>
                  </a:lnTo>
                  <a:lnTo>
                    <a:pt x="95" y="216"/>
                  </a:lnTo>
                  <a:lnTo>
                    <a:pt x="91" y="219"/>
                  </a:lnTo>
                  <a:lnTo>
                    <a:pt x="85" y="225"/>
                  </a:lnTo>
                  <a:lnTo>
                    <a:pt x="85" y="232"/>
                  </a:lnTo>
                  <a:lnTo>
                    <a:pt x="85" y="248"/>
                  </a:lnTo>
                  <a:lnTo>
                    <a:pt x="85" y="248"/>
                  </a:lnTo>
                  <a:lnTo>
                    <a:pt x="85" y="256"/>
                  </a:lnTo>
                  <a:lnTo>
                    <a:pt x="91" y="261"/>
                  </a:lnTo>
                  <a:lnTo>
                    <a:pt x="95" y="265"/>
                  </a:lnTo>
                  <a:lnTo>
                    <a:pt x="102" y="266"/>
                  </a:lnTo>
                  <a:lnTo>
                    <a:pt x="307" y="266"/>
                  </a:lnTo>
                  <a:lnTo>
                    <a:pt x="307" y="266"/>
                  </a:lnTo>
                  <a:lnTo>
                    <a:pt x="314" y="265"/>
                  </a:lnTo>
                  <a:lnTo>
                    <a:pt x="319" y="261"/>
                  </a:lnTo>
                  <a:lnTo>
                    <a:pt x="323" y="256"/>
                  </a:lnTo>
                  <a:lnTo>
                    <a:pt x="323" y="248"/>
                  </a:lnTo>
                  <a:lnTo>
                    <a:pt x="323" y="232"/>
                  </a:lnTo>
                  <a:lnTo>
                    <a:pt x="323" y="232"/>
                  </a:lnTo>
                  <a:lnTo>
                    <a:pt x="323" y="225"/>
                  </a:lnTo>
                  <a:lnTo>
                    <a:pt x="319" y="219"/>
                  </a:lnTo>
                  <a:lnTo>
                    <a:pt x="314" y="216"/>
                  </a:lnTo>
                  <a:lnTo>
                    <a:pt x="307" y="214"/>
                  </a:lnTo>
                  <a:lnTo>
                    <a:pt x="307" y="214"/>
                  </a:lnTo>
                  <a:close/>
                </a:path>
              </a:pathLst>
            </a:custGeom>
            <a:solidFill>
              <a:schemeClr val="bg1"/>
            </a:solidFill>
            <a:ln w="9525">
              <a:noFill/>
              <a:round/>
            </a:ln>
          </p:spPr>
          <p:txBody>
            <a:bodyPr vert="horz" wrap="square" lIns="91440" tIns="45720" rIns="91440" bIns="45720" numCol="1" anchor="t" anchorCtr="0" compatLnSpc="1"/>
            <a:lstStyle/>
            <a:p>
              <a:endParaRPr lang="en-US" sz="32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1" name="TextBox 76"/>
            <p:cNvSpPr txBox="1"/>
            <p:nvPr/>
          </p:nvSpPr>
          <p:spPr>
            <a:xfrm>
              <a:off x="1782181" y="4083059"/>
              <a:ext cx="1367420"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项目完成</a:t>
              </a:r>
            </a:p>
          </p:txBody>
        </p:sp>
        <p:sp>
          <p:nvSpPr>
            <p:cNvPr id="32" name="文本框 31"/>
            <p:cNvSpPr txBox="1"/>
            <p:nvPr/>
          </p:nvSpPr>
          <p:spPr>
            <a:xfrm>
              <a:off x="1225068" y="4488813"/>
              <a:ext cx="2456915"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 name="组合 2"/>
          <p:cNvGrpSpPr/>
          <p:nvPr/>
        </p:nvGrpSpPr>
        <p:grpSpPr>
          <a:xfrm>
            <a:off x="3583926" y="2253787"/>
            <a:ext cx="2456915" cy="2499711"/>
            <a:chOff x="3636798" y="2021558"/>
            <a:chExt cx="2456915" cy="2499711"/>
          </a:xfrm>
        </p:grpSpPr>
        <p:sp>
          <p:nvSpPr>
            <p:cNvPr id="25" name="Teardrop 33"/>
            <p:cNvSpPr/>
            <p:nvPr/>
          </p:nvSpPr>
          <p:spPr>
            <a:xfrm rot="8100000">
              <a:off x="4535377" y="2021558"/>
              <a:ext cx="648873" cy="648873"/>
            </a:xfrm>
            <a:prstGeom prst="teardrop">
              <a:avLst>
                <a:gd name="adj" fmla="val 131619"/>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6" name="Freeform 103"/>
            <p:cNvSpPr/>
            <p:nvPr/>
          </p:nvSpPr>
          <p:spPr bwMode="auto">
            <a:xfrm>
              <a:off x="4723598" y="2216935"/>
              <a:ext cx="290867" cy="258119"/>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adFill>
              <a:gsLst>
                <a:gs pos="0">
                  <a:srgbClr val="CD1E24"/>
                </a:gs>
                <a:gs pos="100000">
                  <a:srgbClr val="C00000"/>
                </a:gs>
              </a:gsLst>
              <a:lin ang="2700000" scaled="0"/>
            </a:gradFill>
            <a:ln w="9525">
              <a:noFill/>
              <a:round/>
            </a:ln>
          </p:spPr>
          <p:txBody>
            <a:bodyPr vert="horz" wrap="square" lIns="91440" tIns="45720" rIns="91440" bIns="45720" numCol="1" anchor="t" anchorCtr="0" compatLnSpc="1"/>
            <a:lstStyle/>
            <a:p>
              <a:endParaRPr lang="en-US" sz="32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3" name="TextBox 76"/>
            <p:cNvSpPr txBox="1"/>
            <p:nvPr/>
          </p:nvSpPr>
          <p:spPr>
            <a:xfrm>
              <a:off x="4225298" y="3302985"/>
              <a:ext cx="1304646"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项目完成</a:t>
              </a:r>
            </a:p>
          </p:txBody>
        </p:sp>
        <p:sp>
          <p:nvSpPr>
            <p:cNvPr id="34" name="文本框 33"/>
            <p:cNvSpPr txBox="1"/>
            <p:nvPr/>
          </p:nvSpPr>
          <p:spPr>
            <a:xfrm>
              <a:off x="3636798" y="3708739"/>
              <a:ext cx="2456915"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 name="组合 4"/>
          <p:cNvGrpSpPr/>
          <p:nvPr/>
        </p:nvGrpSpPr>
        <p:grpSpPr>
          <a:xfrm>
            <a:off x="6109119" y="3033860"/>
            <a:ext cx="2456915" cy="2499712"/>
            <a:chOff x="6025989" y="2801631"/>
            <a:chExt cx="2456915" cy="2499712"/>
          </a:xfrm>
        </p:grpSpPr>
        <p:sp>
          <p:nvSpPr>
            <p:cNvPr id="23" name="Teardrop 37"/>
            <p:cNvSpPr/>
            <p:nvPr/>
          </p:nvSpPr>
          <p:spPr>
            <a:xfrm rot="8100000">
              <a:off x="6918030" y="2801631"/>
              <a:ext cx="648874" cy="648873"/>
            </a:xfrm>
            <a:prstGeom prst="teardrop">
              <a:avLst>
                <a:gd name="adj" fmla="val 131619"/>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4" name="Freeform 100"/>
            <p:cNvSpPr/>
            <p:nvPr/>
          </p:nvSpPr>
          <p:spPr bwMode="auto">
            <a:xfrm>
              <a:off x="7060582" y="2971967"/>
              <a:ext cx="273530" cy="308201"/>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bg1"/>
            </a:solidFill>
            <a:ln w="9525">
              <a:noFill/>
              <a:round/>
            </a:ln>
          </p:spPr>
          <p:txBody>
            <a:bodyPr vert="horz" wrap="square" lIns="91440" tIns="45720" rIns="91440" bIns="45720" numCol="1" anchor="t" anchorCtr="0" compatLnSpc="1"/>
            <a:lstStyle/>
            <a:p>
              <a:endParaRPr lang="en-US" sz="32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5" name="TextBox 76"/>
            <p:cNvSpPr txBox="1"/>
            <p:nvPr/>
          </p:nvSpPr>
          <p:spPr>
            <a:xfrm>
              <a:off x="6594309" y="4083059"/>
              <a:ext cx="1345006"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项目完成</a:t>
              </a:r>
            </a:p>
          </p:txBody>
        </p:sp>
        <p:sp>
          <p:nvSpPr>
            <p:cNvPr id="36" name="文本框 35"/>
            <p:cNvSpPr txBox="1"/>
            <p:nvPr/>
          </p:nvSpPr>
          <p:spPr>
            <a:xfrm>
              <a:off x="6025989" y="4488813"/>
              <a:ext cx="2456915"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8" name="组合 7"/>
          <p:cNvGrpSpPr/>
          <p:nvPr/>
        </p:nvGrpSpPr>
        <p:grpSpPr>
          <a:xfrm>
            <a:off x="8634311" y="2253786"/>
            <a:ext cx="2456915" cy="2499712"/>
            <a:chOff x="8392641" y="2021557"/>
            <a:chExt cx="2456915" cy="2499712"/>
          </a:xfrm>
        </p:grpSpPr>
        <p:sp>
          <p:nvSpPr>
            <p:cNvPr id="27" name="Teardrop 21"/>
            <p:cNvSpPr/>
            <p:nvPr/>
          </p:nvSpPr>
          <p:spPr>
            <a:xfrm rot="8100000">
              <a:off x="9300683" y="2021557"/>
              <a:ext cx="648873" cy="648873"/>
            </a:xfrm>
            <a:prstGeom prst="teardrop">
              <a:avLst>
                <a:gd name="adj" fmla="val 131619"/>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8" name="Group 58"/>
            <p:cNvGrpSpPr/>
            <p:nvPr/>
          </p:nvGrpSpPr>
          <p:grpSpPr>
            <a:xfrm>
              <a:off x="9471901" y="2151441"/>
              <a:ext cx="292790" cy="389104"/>
              <a:chOff x="8429652" y="3143254"/>
              <a:chExt cx="241300" cy="320675"/>
            </a:xfrm>
            <a:solidFill>
              <a:srgbClr val="323C50"/>
            </a:solidFill>
          </p:grpSpPr>
          <p:sp>
            <p:nvSpPr>
              <p:cNvPr id="29" name="Freeform 108"/>
              <p:cNvSpPr>
                <a:spLocks noEditPoints="1"/>
              </p:cNvSpPr>
              <p:nvPr/>
            </p:nvSpPr>
            <p:spPr bwMode="auto">
              <a:xfrm>
                <a:off x="8429652" y="3143254"/>
                <a:ext cx="241300" cy="320675"/>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adFill>
                <a:gsLst>
                  <a:gs pos="0">
                    <a:srgbClr val="CD1E24"/>
                  </a:gs>
                  <a:gs pos="100000">
                    <a:srgbClr val="C00000"/>
                  </a:gs>
                </a:gsLst>
                <a:lin ang="2700000" scaled="0"/>
              </a:gradFill>
              <a:ln w="9525">
                <a:noFill/>
                <a:round/>
              </a:ln>
            </p:spPr>
            <p:txBody>
              <a:bodyPr vert="horz" wrap="square" lIns="91440" tIns="45720" rIns="91440" bIns="45720" numCol="1" anchor="t" anchorCtr="0" compatLnSpc="1"/>
              <a:lstStyle/>
              <a:p>
                <a:endParaRPr lang="en-US" sz="32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0" name="Freeform 109"/>
              <p:cNvSpPr/>
              <p:nvPr/>
            </p:nvSpPr>
            <p:spPr bwMode="auto">
              <a:xfrm>
                <a:off x="8550302" y="3184529"/>
                <a:ext cx="79375" cy="79375"/>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adFill>
                <a:gsLst>
                  <a:gs pos="0">
                    <a:srgbClr val="CD1E24"/>
                  </a:gs>
                  <a:gs pos="100000">
                    <a:srgbClr val="C00000"/>
                  </a:gs>
                </a:gsLst>
                <a:lin ang="2700000" scaled="0"/>
              </a:gradFill>
              <a:ln w="9525">
                <a:noFill/>
                <a:round/>
              </a:ln>
            </p:spPr>
            <p:txBody>
              <a:bodyPr vert="horz" wrap="square" lIns="91440" tIns="45720" rIns="91440" bIns="45720" numCol="1" anchor="t" anchorCtr="0" compatLnSpc="1"/>
              <a:lstStyle/>
              <a:p>
                <a:endParaRPr lang="en-US" sz="32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37" name="TextBox 76"/>
            <p:cNvSpPr txBox="1"/>
            <p:nvPr/>
          </p:nvSpPr>
          <p:spPr>
            <a:xfrm>
              <a:off x="8932756" y="3302985"/>
              <a:ext cx="1401416"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项目完成</a:t>
              </a:r>
            </a:p>
          </p:txBody>
        </p:sp>
        <p:sp>
          <p:nvSpPr>
            <p:cNvPr id="38" name="文本框 37"/>
            <p:cNvSpPr txBox="1"/>
            <p:nvPr/>
          </p:nvSpPr>
          <p:spPr>
            <a:xfrm>
              <a:off x="8392641" y="3708739"/>
              <a:ext cx="2456915"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9" name="组合 38">
            <a:extLst>
              <a:ext uri="{FF2B5EF4-FFF2-40B4-BE49-F238E27FC236}">
                <a16:creationId xmlns:a16="http://schemas.microsoft.com/office/drawing/2014/main" id="{34A24497-3154-4E66-93C8-4767725907B4}"/>
              </a:ext>
            </a:extLst>
          </p:cNvPr>
          <p:cNvGrpSpPr/>
          <p:nvPr/>
        </p:nvGrpSpPr>
        <p:grpSpPr>
          <a:xfrm>
            <a:off x="0" y="586281"/>
            <a:ext cx="3652091" cy="584775"/>
            <a:chOff x="0" y="586281"/>
            <a:chExt cx="3652091" cy="584775"/>
          </a:xfrm>
        </p:grpSpPr>
        <p:sp>
          <p:nvSpPr>
            <p:cNvPr id="40" name="TextBox 76">
              <a:extLst>
                <a:ext uri="{FF2B5EF4-FFF2-40B4-BE49-F238E27FC236}">
                  <a16:creationId xmlns:a16="http://schemas.microsoft.com/office/drawing/2014/main" id="{74FA8522-1771-40E0-891B-BB3802C49944}"/>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目标完成情况</a:t>
              </a:r>
            </a:p>
          </p:txBody>
        </p:sp>
        <p:sp>
          <p:nvSpPr>
            <p:cNvPr id="41" name="任意多边形: 形状 40">
              <a:extLst>
                <a:ext uri="{FF2B5EF4-FFF2-40B4-BE49-F238E27FC236}">
                  <a16:creationId xmlns:a16="http://schemas.microsoft.com/office/drawing/2014/main" id="{E6545BAC-F200-47FE-A680-9493E1F90A06}"/>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7F693F50-33B3-4B76-AC7A-43C8F4EA98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p:nvPr/>
        </p:nvSpPr>
        <p:spPr>
          <a:xfrm>
            <a:off x="971608" y="2103205"/>
            <a:ext cx="2127697" cy="2127697"/>
          </a:xfrm>
          <a:prstGeom prst="ellipse">
            <a:avLst/>
          </a:prstGeom>
          <a:blipFill dpi="0" rotWithShape="1">
            <a:blip r:embed="rId3"/>
            <a:srcRect/>
            <a:stretch>
              <a:fillRect l="-25000" r="-25000"/>
            </a:stretch>
          </a:blipFill>
          <a:ln w="28575">
            <a:noFill/>
          </a:ln>
          <a:effectLst>
            <a:outerShdw blurRad="1905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Rectangle 5"/>
          <p:cNvSpPr/>
          <p:nvPr/>
        </p:nvSpPr>
        <p:spPr>
          <a:xfrm>
            <a:off x="3678637" y="2103205"/>
            <a:ext cx="2127697" cy="2127697"/>
          </a:xfrm>
          <a:prstGeom prst="ellipse">
            <a:avLst/>
          </a:prstGeom>
          <a:blipFill dpi="0" rotWithShape="1">
            <a:blip r:embed="rId4"/>
            <a:srcRect/>
            <a:stretch>
              <a:fillRect l="-25235" r="-25235"/>
            </a:stretch>
          </a:blipFill>
          <a:ln w="28575">
            <a:noFill/>
          </a:ln>
          <a:effectLst>
            <a:outerShdw blurRad="1905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Rectangle 6"/>
          <p:cNvSpPr/>
          <p:nvPr/>
        </p:nvSpPr>
        <p:spPr>
          <a:xfrm>
            <a:off x="6385666" y="2103205"/>
            <a:ext cx="2127697" cy="2127697"/>
          </a:xfrm>
          <a:prstGeom prst="ellipse">
            <a:avLst/>
          </a:prstGeom>
          <a:blipFill dpi="0" rotWithShape="1">
            <a:blip r:embed="rId5"/>
            <a:srcRect/>
            <a:stretch>
              <a:fillRect l="-24963" r="-24963"/>
            </a:stretch>
          </a:blipFill>
          <a:ln w="28575">
            <a:noFill/>
          </a:ln>
          <a:effectLst>
            <a:outerShdw blurRad="1905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Rectangle 7"/>
          <p:cNvSpPr/>
          <p:nvPr/>
        </p:nvSpPr>
        <p:spPr>
          <a:xfrm>
            <a:off x="9092696" y="2103205"/>
            <a:ext cx="2127697" cy="2127697"/>
          </a:xfrm>
          <a:prstGeom prst="ellipse">
            <a:avLst/>
          </a:prstGeom>
          <a:blipFill dpi="0" rotWithShape="1">
            <a:blip r:embed="rId6"/>
            <a:srcRect/>
            <a:stretch>
              <a:fillRect l="-25472" r="-25472"/>
            </a:stretch>
          </a:blipFill>
          <a:ln w="28575">
            <a:noFill/>
          </a:ln>
          <a:effectLst>
            <a:outerShdw blurRad="1905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TextBox 76"/>
          <p:cNvSpPr txBox="1"/>
          <p:nvPr/>
        </p:nvSpPr>
        <p:spPr>
          <a:xfrm>
            <a:off x="1168621" y="4009787"/>
            <a:ext cx="1733670" cy="400110"/>
          </a:xfrm>
          <a:prstGeom prst="rect">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defPPr>
              <a:defRPr lang="zh-CN"/>
            </a:defPPr>
            <a:lvl1pPr algn="ctr">
              <a:defRPr sz="2000">
                <a:solidFill>
                  <a:schemeClr val="bg1">
                    <a:lumMod val="95000"/>
                  </a:schemeClr>
                </a:solidFill>
                <a:latin typeface="Calibri" panose="020F0502020204030204" pitchFamily="34" charset="0"/>
                <a:ea typeface="宋体" panose="02010600030101010101" pitchFamily="2" charset="-122"/>
              </a:defRPr>
            </a:lvl1pPr>
          </a:lstStyle>
          <a:p>
            <a:r>
              <a:rPr lang="zh-CN" altLang="en-US"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北京项目</a:t>
            </a:r>
          </a:p>
        </p:txBody>
      </p:sp>
      <p:sp>
        <p:nvSpPr>
          <p:cNvPr id="19" name="文本框 18"/>
          <p:cNvSpPr txBox="1"/>
          <p:nvPr/>
        </p:nvSpPr>
        <p:spPr>
          <a:xfrm>
            <a:off x="996449" y="4766302"/>
            <a:ext cx="2078015" cy="1052596"/>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请在此添加文字说明请在此添加文字说明请在此添加文字说明请在此添加文字说明请在此添加文请</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TextBox 76"/>
          <p:cNvSpPr txBox="1"/>
          <p:nvPr/>
        </p:nvSpPr>
        <p:spPr>
          <a:xfrm>
            <a:off x="3875650" y="4009787"/>
            <a:ext cx="1733670" cy="400110"/>
          </a:xfrm>
          <a:prstGeom prst="rect">
            <a:avLst/>
          </a:prstGeom>
          <a:solidFill>
            <a:schemeClr val="bg1"/>
          </a:solidFill>
          <a:ln w="28575">
            <a:noFill/>
          </a:ln>
          <a:effectLst>
            <a:outerShdw blurRad="190500" dist="38100" dir="2700000" algn="tl" rotWithShape="0">
              <a:prstClr val="black">
                <a:alpha val="20000"/>
              </a:prstClr>
            </a:outerShdw>
          </a:effectLst>
        </p:spPr>
        <p:txBody>
          <a:bodyPr anchor="ctr"/>
          <a:lstStyle>
            <a:defPPr>
              <a:defRPr lang="zh-CN"/>
            </a:defPPr>
            <a:lvl1pPr algn="ctr">
              <a:defRPr sz="2000">
                <a:solidFill>
                  <a:schemeClr val="bg1">
                    <a:lumMod val="95000"/>
                  </a:schemeClr>
                </a:solidFill>
                <a:latin typeface="Calibri" panose="020F0502020204030204" pitchFamily="34" charset="0"/>
                <a:ea typeface="宋体" panose="02010600030101010101" pitchFamily="2" charset="-122"/>
              </a:defRPr>
            </a:lvl1pPr>
          </a:lstStyle>
          <a:p>
            <a:r>
              <a:rPr lang="zh-CN" altLang="en-US"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上海项目</a:t>
            </a:r>
          </a:p>
        </p:txBody>
      </p:sp>
      <p:sp>
        <p:nvSpPr>
          <p:cNvPr id="21" name="文本框 20"/>
          <p:cNvSpPr txBox="1"/>
          <p:nvPr/>
        </p:nvSpPr>
        <p:spPr>
          <a:xfrm>
            <a:off x="3703478" y="4766302"/>
            <a:ext cx="2078015" cy="1029193"/>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请在此添加文字说明请在此添加文字说明请在此添加文字说明请在此添加文字说明请在此添加文请</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2" name="TextBox 76"/>
          <p:cNvSpPr txBox="1"/>
          <p:nvPr/>
        </p:nvSpPr>
        <p:spPr>
          <a:xfrm>
            <a:off x="6582679" y="4009787"/>
            <a:ext cx="1733670" cy="400110"/>
          </a:xfrm>
          <a:prstGeom prst="rect">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defPPr>
              <a:defRPr lang="zh-CN"/>
            </a:defPPr>
            <a:lvl1pPr algn="ctr">
              <a:defRPr sz="2000">
                <a:solidFill>
                  <a:schemeClr val="bg1">
                    <a:lumMod val="95000"/>
                  </a:schemeClr>
                </a:solidFill>
                <a:latin typeface="Calibri" panose="020F0502020204030204" pitchFamily="34" charset="0"/>
                <a:ea typeface="宋体" panose="02010600030101010101" pitchFamily="2" charset="-122"/>
              </a:defRPr>
            </a:lvl1pPr>
          </a:lstStyle>
          <a:p>
            <a:r>
              <a:rPr lang="zh-CN" altLang="en-US"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深圳项目</a:t>
            </a:r>
          </a:p>
        </p:txBody>
      </p:sp>
      <p:sp>
        <p:nvSpPr>
          <p:cNvPr id="23" name="文本框 22"/>
          <p:cNvSpPr txBox="1"/>
          <p:nvPr/>
        </p:nvSpPr>
        <p:spPr>
          <a:xfrm>
            <a:off x="6410507" y="4766302"/>
            <a:ext cx="2078015" cy="1029193"/>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请在此添加文字说明请在此添加文字说明请在此添加文字说明请在此添加文字说明请在此添加文请</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4" name="TextBox 76"/>
          <p:cNvSpPr txBox="1"/>
          <p:nvPr/>
        </p:nvSpPr>
        <p:spPr>
          <a:xfrm>
            <a:off x="9289709" y="4009787"/>
            <a:ext cx="1733670" cy="400110"/>
          </a:xfrm>
          <a:prstGeom prst="rect">
            <a:avLst/>
          </a:prstGeom>
          <a:solidFill>
            <a:schemeClr val="bg1"/>
          </a:solidFill>
          <a:ln w="28575">
            <a:noFill/>
          </a:ln>
          <a:effectLst>
            <a:outerShdw blurRad="190500" dist="38100" dir="2700000" algn="tl" rotWithShape="0">
              <a:prstClr val="black">
                <a:alpha val="20000"/>
              </a:prstClr>
            </a:outerShdw>
          </a:effectLst>
        </p:spPr>
        <p:txBody>
          <a:bodyPr anchor="ctr"/>
          <a:lstStyle>
            <a:defPPr>
              <a:defRPr lang="zh-CN"/>
            </a:defPPr>
            <a:lvl1pPr algn="ctr">
              <a:defRPr sz="2000">
                <a:solidFill>
                  <a:schemeClr val="bg1">
                    <a:lumMod val="95000"/>
                  </a:schemeClr>
                </a:solidFill>
                <a:latin typeface="Calibri" panose="020F0502020204030204" pitchFamily="34" charset="0"/>
                <a:ea typeface="宋体" panose="02010600030101010101" pitchFamily="2" charset="-122"/>
              </a:defRPr>
            </a:lvl1pPr>
          </a:lstStyle>
          <a:p>
            <a:r>
              <a:rPr lang="zh-CN" altLang="en-US"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广州项目</a:t>
            </a:r>
          </a:p>
        </p:txBody>
      </p:sp>
      <p:sp>
        <p:nvSpPr>
          <p:cNvPr id="25" name="文本框 24"/>
          <p:cNvSpPr txBox="1"/>
          <p:nvPr/>
        </p:nvSpPr>
        <p:spPr>
          <a:xfrm>
            <a:off x="9117537" y="4766302"/>
            <a:ext cx="2078015" cy="1029193"/>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请在此添加文字说明请在此添加文字说明请在此添加文字说明请在此添加文字说明请在此添加文请</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6" name="组合 25">
            <a:extLst>
              <a:ext uri="{FF2B5EF4-FFF2-40B4-BE49-F238E27FC236}">
                <a16:creationId xmlns:a16="http://schemas.microsoft.com/office/drawing/2014/main" id="{12608925-3EC1-423F-9AC0-82E84277B29A}"/>
              </a:ext>
            </a:extLst>
          </p:cNvPr>
          <p:cNvGrpSpPr/>
          <p:nvPr/>
        </p:nvGrpSpPr>
        <p:grpSpPr>
          <a:xfrm>
            <a:off x="0" y="586281"/>
            <a:ext cx="3652091" cy="584775"/>
            <a:chOff x="0" y="586281"/>
            <a:chExt cx="3652091" cy="584775"/>
          </a:xfrm>
        </p:grpSpPr>
        <p:sp>
          <p:nvSpPr>
            <p:cNvPr id="27" name="TextBox 76">
              <a:extLst>
                <a:ext uri="{FF2B5EF4-FFF2-40B4-BE49-F238E27FC236}">
                  <a16:creationId xmlns:a16="http://schemas.microsoft.com/office/drawing/2014/main" id="{227B1858-7E08-4788-888F-B9ECF47E199A}"/>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项目简要概述</a:t>
              </a:r>
            </a:p>
          </p:txBody>
        </p:sp>
        <p:sp>
          <p:nvSpPr>
            <p:cNvPr id="28" name="任意多边形: 形状 27">
              <a:extLst>
                <a:ext uri="{FF2B5EF4-FFF2-40B4-BE49-F238E27FC236}">
                  <a16:creationId xmlns:a16="http://schemas.microsoft.com/office/drawing/2014/main" id="{57CDFE44-0506-4605-A741-808C5CAC42AF}"/>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40F9A69E-AD31-45EC-A52E-1CB8682C5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18772128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5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75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p:bldP spid="20" grpId="0" animBg="1"/>
      <p:bldP spid="21" grpId="0"/>
      <p:bldP spid="22" grpId="0" animBg="1"/>
      <p:bldP spid="23" grpId="0"/>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580736" y="1631332"/>
            <a:ext cx="4392063" cy="4538962"/>
            <a:chOff x="6580736" y="1489859"/>
            <a:chExt cx="4392063" cy="4538962"/>
          </a:xfrm>
          <a:effectLst>
            <a:outerShdw blurRad="190500" dist="38100" dir="2700000" algn="tl" rotWithShape="0">
              <a:prstClr val="black">
                <a:alpha val="20000"/>
              </a:prstClr>
            </a:outerShdw>
          </a:effectLst>
        </p:grpSpPr>
        <p:sp>
          <p:nvSpPr>
            <p:cNvPr id="8" name="Freeform 5"/>
            <p:cNvSpPr/>
            <p:nvPr/>
          </p:nvSpPr>
          <p:spPr bwMode="auto">
            <a:xfrm rot="20766797">
              <a:off x="6830758" y="1489859"/>
              <a:ext cx="3554759" cy="1992948"/>
            </a:xfrm>
            <a:custGeom>
              <a:avLst/>
              <a:gdLst>
                <a:gd name="T0" fmla="*/ 291 w 501"/>
                <a:gd name="T1" fmla="*/ 281 h 281"/>
                <a:gd name="T2" fmla="*/ 268 w 501"/>
                <a:gd name="T3" fmla="*/ 246 h 281"/>
                <a:gd name="T4" fmla="*/ 232 w 501"/>
                <a:gd name="T5" fmla="*/ 227 h 281"/>
                <a:gd name="T6" fmla="*/ 191 w 501"/>
                <a:gd name="T7" fmla="*/ 228 h 281"/>
                <a:gd name="T8" fmla="*/ 156 w 501"/>
                <a:gd name="T9" fmla="*/ 249 h 281"/>
                <a:gd name="T10" fmla="*/ 0 w 501"/>
                <a:gd name="T11" fmla="*/ 92 h 281"/>
                <a:gd name="T12" fmla="*/ 61 w 501"/>
                <a:gd name="T13" fmla="*/ 45 h 281"/>
                <a:gd name="T14" fmla="*/ 131 w 501"/>
                <a:gd name="T15" fmla="*/ 15 h 281"/>
                <a:gd name="T16" fmla="*/ 283 w 501"/>
                <a:gd name="T17" fmla="*/ 12 h 281"/>
                <a:gd name="T18" fmla="*/ 355 w 501"/>
                <a:gd name="T19" fmla="*/ 39 h 281"/>
                <a:gd name="T20" fmla="*/ 418 w 501"/>
                <a:gd name="T21" fmla="*/ 84 h 281"/>
                <a:gd name="T22" fmla="*/ 467 w 501"/>
                <a:gd name="T23" fmla="*/ 142 h 281"/>
                <a:gd name="T24" fmla="*/ 501 w 501"/>
                <a:gd name="T25" fmla="*/ 211 h 281"/>
                <a:gd name="T26" fmla="*/ 291 w 501"/>
                <a:gd name="T2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1" h="281">
                  <a:moveTo>
                    <a:pt x="291" y="281"/>
                  </a:moveTo>
                  <a:cubicBezTo>
                    <a:pt x="286" y="267"/>
                    <a:pt x="279" y="256"/>
                    <a:pt x="268" y="246"/>
                  </a:cubicBezTo>
                  <a:cubicBezTo>
                    <a:pt x="258" y="237"/>
                    <a:pt x="246" y="230"/>
                    <a:pt x="232" y="227"/>
                  </a:cubicBezTo>
                  <a:cubicBezTo>
                    <a:pt x="219" y="224"/>
                    <a:pt x="205" y="224"/>
                    <a:pt x="191" y="228"/>
                  </a:cubicBezTo>
                  <a:cubicBezTo>
                    <a:pt x="178" y="232"/>
                    <a:pt x="166" y="239"/>
                    <a:pt x="156" y="249"/>
                  </a:cubicBezTo>
                  <a:cubicBezTo>
                    <a:pt x="0" y="92"/>
                    <a:pt x="0" y="92"/>
                    <a:pt x="0" y="92"/>
                  </a:cubicBezTo>
                  <a:cubicBezTo>
                    <a:pt x="18" y="74"/>
                    <a:pt x="38" y="58"/>
                    <a:pt x="61" y="45"/>
                  </a:cubicBezTo>
                  <a:cubicBezTo>
                    <a:pt x="83" y="32"/>
                    <a:pt x="107" y="22"/>
                    <a:pt x="131" y="15"/>
                  </a:cubicBezTo>
                  <a:cubicBezTo>
                    <a:pt x="181" y="1"/>
                    <a:pt x="233" y="0"/>
                    <a:pt x="283" y="12"/>
                  </a:cubicBezTo>
                  <a:cubicBezTo>
                    <a:pt x="308" y="18"/>
                    <a:pt x="333" y="27"/>
                    <a:pt x="355" y="39"/>
                  </a:cubicBezTo>
                  <a:cubicBezTo>
                    <a:pt x="378" y="51"/>
                    <a:pt x="399" y="66"/>
                    <a:pt x="418" y="84"/>
                  </a:cubicBezTo>
                  <a:cubicBezTo>
                    <a:pt x="437" y="101"/>
                    <a:pt x="453" y="120"/>
                    <a:pt x="467" y="142"/>
                  </a:cubicBezTo>
                  <a:cubicBezTo>
                    <a:pt x="481" y="164"/>
                    <a:pt x="493" y="187"/>
                    <a:pt x="501" y="211"/>
                  </a:cubicBezTo>
                  <a:lnTo>
                    <a:pt x="291" y="281"/>
                  </a:lnTo>
                  <a:close/>
                </a:path>
              </a:pathLst>
            </a:custGeom>
            <a:gradFill>
              <a:gsLst>
                <a:gs pos="0">
                  <a:srgbClr val="CD1E24"/>
                </a:gs>
                <a:gs pos="100000">
                  <a:srgbClr val="C00000"/>
                </a:gs>
              </a:gsLst>
              <a:lin ang="2700000" scaled="0"/>
            </a:gra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Freeform 6"/>
            <p:cNvSpPr/>
            <p:nvPr/>
          </p:nvSpPr>
          <p:spPr bwMode="auto">
            <a:xfrm rot="20766797">
              <a:off x="8369075" y="2905695"/>
              <a:ext cx="2603724" cy="2722075"/>
            </a:xfrm>
            <a:custGeom>
              <a:avLst/>
              <a:gdLst>
                <a:gd name="T0" fmla="*/ 45 w 367"/>
                <a:gd name="T1" fmla="*/ 157 h 384"/>
                <a:gd name="T2" fmla="*/ 86 w 367"/>
                <a:gd name="T3" fmla="*/ 155 h 384"/>
                <a:gd name="T4" fmla="*/ 121 w 367"/>
                <a:gd name="T5" fmla="*/ 134 h 384"/>
                <a:gd name="T6" fmla="*/ 140 w 367"/>
                <a:gd name="T7" fmla="*/ 98 h 384"/>
                <a:gd name="T8" fmla="*/ 140 w 367"/>
                <a:gd name="T9" fmla="*/ 57 h 384"/>
                <a:gd name="T10" fmla="*/ 353 w 367"/>
                <a:gd name="T11" fmla="*/ 0 h 384"/>
                <a:gd name="T12" fmla="*/ 355 w 367"/>
                <a:gd name="T13" fmla="*/ 152 h 384"/>
                <a:gd name="T14" fmla="*/ 326 w 367"/>
                <a:gd name="T15" fmla="*/ 224 h 384"/>
                <a:gd name="T16" fmla="*/ 281 w 367"/>
                <a:gd name="T17" fmla="*/ 286 h 384"/>
                <a:gd name="T18" fmla="*/ 222 w 367"/>
                <a:gd name="T19" fmla="*/ 334 h 384"/>
                <a:gd name="T20" fmla="*/ 152 w 367"/>
                <a:gd name="T21" fmla="*/ 366 h 384"/>
                <a:gd name="T22" fmla="*/ 0 w 367"/>
                <a:gd name="T23" fmla="*/ 374 h 384"/>
                <a:gd name="T24" fmla="*/ 45 w 367"/>
                <a:gd name="T25" fmla="*/ 15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7" h="384">
                  <a:moveTo>
                    <a:pt x="45" y="157"/>
                  </a:moveTo>
                  <a:cubicBezTo>
                    <a:pt x="58" y="160"/>
                    <a:pt x="73" y="160"/>
                    <a:pt x="86" y="155"/>
                  </a:cubicBezTo>
                  <a:cubicBezTo>
                    <a:pt x="99" y="151"/>
                    <a:pt x="111" y="144"/>
                    <a:pt x="121" y="134"/>
                  </a:cubicBezTo>
                  <a:cubicBezTo>
                    <a:pt x="130" y="123"/>
                    <a:pt x="137" y="111"/>
                    <a:pt x="140" y="98"/>
                  </a:cubicBezTo>
                  <a:cubicBezTo>
                    <a:pt x="144" y="85"/>
                    <a:pt x="143" y="70"/>
                    <a:pt x="140" y="57"/>
                  </a:cubicBezTo>
                  <a:cubicBezTo>
                    <a:pt x="353" y="0"/>
                    <a:pt x="353" y="0"/>
                    <a:pt x="353" y="0"/>
                  </a:cubicBezTo>
                  <a:cubicBezTo>
                    <a:pt x="367" y="50"/>
                    <a:pt x="367" y="102"/>
                    <a:pt x="355" y="152"/>
                  </a:cubicBezTo>
                  <a:cubicBezTo>
                    <a:pt x="348" y="177"/>
                    <a:pt x="339" y="201"/>
                    <a:pt x="326" y="224"/>
                  </a:cubicBezTo>
                  <a:cubicBezTo>
                    <a:pt x="314" y="246"/>
                    <a:pt x="299" y="267"/>
                    <a:pt x="281" y="286"/>
                  </a:cubicBezTo>
                  <a:cubicBezTo>
                    <a:pt x="264" y="304"/>
                    <a:pt x="244" y="320"/>
                    <a:pt x="222" y="334"/>
                  </a:cubicBezTo>
                  <a:cubicBezTo>
                    <a:pt x="200" y="348"/>
                    <a:pt x="177" y="359"/>
                    <a:pt x="152" y="366"/>
                  </a:cubicBezTo>
                  <a:cubicBezTo>
                    <a:pt x="103" y="382"/>
                    <a:pt x="50" y="384"/>
                    <a:pt x="0" y="374"/>
                  </a:cubicBezTo>
                  <a:lnTo>
                    <a:pt x="45" y="15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Freeform 7"/>
            <p:cNvSpPr/>
            <p:nvPr/>
          </p:nvSpPr>
          <p:spPr bwMode="auto">
            <a:xfrm rot="20766797">
              <a:off x="6580736" y="2533238"/>
              <a:ext cx="2014082" cy="3495583"/>
            </a:xfrm>
            <a:custGeom>
              <a:avLst/>
              <a:gdLst>
                <a:gd name="T0" fmla="*/ 245 w 284"/>
                <a:gd name="T1" fmla="*/ 147 h 493"/>
                <a:gd name="T2" fmla="*/ 226 w 284"/>
                <a:gd name="T3" fmla="*/ 183 h 493"/>
                <a:gd name="T4" fmla="*/ 228 w 284"/>
                <a:gd name="T5" fmla="*/ 224 h 493"/>
                <a:gd name="T6" fmla="*/ 249 w 284"/>
                <a:gd name="T7" fmla="*/ 259 h 493"/>
                <a:gd name="T8" fmla="*/ 284 w 284"/>
                <a:gd name="T9" fmla="*/ 279 h 493"/>
                <a:gd name="T10" fmla="*/ 227 w 284"/>
                <a:gd name="T11" fmla="*/ 493 h 493"/>
                <a:gd name="T12" fmla="*/ 156 w 284"/>
                <a:gd name="T13" fmla="*/ 464 h 493"/>
                <a:gd name="T14" fmla="*/ 95 w 284"/>
                <a:gd name="T15" fmla="*/ 418 h 493"/>
                <a:gd name="T16" fmla="*/ 47 w 284"/>
                <a:gd name="T17" fmla="*/ 358 h 493"/>
                <a:gd name="T18" fmla="*/ 16 w 284"/>
                <a:gd name="T19" fmla="*/ 287 h 493"/>
                <a:gd name="T20" fmla="*/ 11 w 284"/>
                <a:gd name="T21" fmla="*/ 136 h 493"/>
                <a:gd name="T22" fmla="*/ 37 w 284"/>
                <a:gd name="T23" fmla="*/ 63 h 493"/>
                <a:gd name="T24" fmla="*/ 80 w 284"/>
                <a:gd name="T25" fmla="*/ 0 h 493"/>
                <a:gd name="T26" fmla="*/ 245 w 284"/>
                <a:gd name="T27" fmla="*/ 14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493">
                  <a:moveTo>
                    <a:pt x="245" y="147"/>
                  </a:moveTo>
                  <a:cubicBezTo>
                    <a:pt x="236" y="158"/>
                    <a:pt x="229" y="170"/>
                    <a:pt x="226" y="183"/>
                  </a:cubicBezTo>
                  <a:cubicBezTo>
                    <a:pt x="223" y="197"/>
                    <a:pt x="224" y="211"/>
                    <a:pt x="228" y="224"/>
                  </a:cubicBezTo>
                  <a:cubicBezTo>
                    <a:pt x="232" y="238"/>
                    <a:pt x="239" y="249"/>
                    <a:pt x="249" y="259"/>
                  </a:cubicBezTo>
                  <a:cubicBezTo>
                    <a:pt x="259" y="269"/>
                    <a:pt x="271" y="276"/>
                    <a:pt x="284" y="279"/>
                  </a:cubicBezTo>
                  <a:cubicBezTo>
                    <a:pt x="227" y="493"/>
                    <a:pt x="227" y="493"/>
                    <a:pt x="227" y="493"/>
                  </a:cubicBezTo>
                  <a:cubicBezTo>
                    <a:pt x="203" y="486"/>
                    <a:pt x="179" y="476"/>
                    <a:pt x="156" y="464"/>
                  </a:cubicBezTo>
                  <a:cubicBezTo>
                    <a:pt x="134" y="451"/>
                    <a:pt x="113" y="435"/>
                    <a:pt x="95" y="418"/>
                  </a:cubicBezTo>
                  <a:cubicBezTo>
                    <a:pt x="77" y="400"/>
                    <a:pt x="61" y="380"/>
                    <a:pt x="47" y="358"/>
                  </a:cubicBezTo>
                  <a:cubicBezTo>
                    <a:pt x="34" y="336"/>
                    <a:pt x="23" y="312"/>
                    <a:pt x="16" y="287"/>
                  </a:cubicBezTo>
                  <a:cubicBezTo>
                    <a:pt x="1" y="238"/>
                    <a:pt x="0" y="186"/>
                    <a:pt x="11" y="136"/>
                  </a:cubicBezTo>
                  <a:cubicBezTo>
                    <a:pt x="16" y="110"/>
                    <a:pt x="25" y="86"/>
                    <a:pt x="37" y="63"/>
                  </a:cubicBezTo>
                  <a:cubicBezTo>
                    <a:pt x="48" y="40"/>
                    <a:pt x="63" y="19"/>
                    <a:pt x="80" y="0"/>
                  </a:cubicBezTo>
                  <a:lnTo>
                    <a:pt x="245" y="14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1" name="组合 10"/>
            <p:cNvGrpSpPr/>
            <p:nvPr/>
          </p:nvGrpSpPr>
          <p:grpSpPr>
            <a:xfrm>
              <a:off x="8140421" y="1937872"/>
              <a:ext cx="740454" cy="809513"/>
              <a:chOff x="930276" y="5935664"/>
              <a:chExt cx="306388" cy="334963"/>
            </a:xfrm>
            <a:solidFill>
              <a:schemeClr val="bg1"/>
            </a:solidFill>
            <a:effectLst/>
          </p:grpSpPr>
          <p:sp>
            <p:nvSpPr>
              <p:cNvPr id="12" name="Freeform 665"/>
              <p:cNvSpPr/>
              <p:nvPr/>
            </p:nvSpPr>
            <p:spPr bwMode="auto">
              <a:xfrm>
                <a:off x="930276" y="5935664"/>
                <a:ext cx="306388" cy="23653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Rectangle 666"/>
              <p:cNvSpPr>
                <a:spLocks noChangeArrowheads="1"/>
              </p:cNvSpPr>
              <p:nvPr/>
            </p:nvSpPr>
            <p:spPr bwMode="auto">
              <a:xfrm>
                <a:off x="957264" y="6189664"/>
                <a:ext cx="44450" cy="80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Rectangle 667"/>
              <p:cNvSpPr>
                <a:spLocks noChangeArrowheads="1"/>
              </p:cNvSpPr>
              <p:nvPr/>
            </p:nvSpPr>
            <p:spPr bwMode="auto">
              <a:xfrm>
                <a:off x="1030289" y="6149976"/>
                <a:ext cx="44450" cy="120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Rectangle 668"/>
              <p:cNvSpPr>
                <a:spLocks noChangeArrowheads="1"/>
              </p:cNvSpPr>
              <p:nvPr/>
            </p:nvSpPr>
            <p:spPr bwMode="auto">
              <a:xfrm>
                <a:off x="1104901" y="6110289"/>
                <a:ext cx="44450" cy="160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Rectangle 669"/>
              <p:cNvSpPr>
                <a:spLocks noChangeArrowheads="1"/>
              </p:cNvSpPr>
              <p:nvPr/>
            </p:nvSpPr>
            <p:spPr bwMode="auto">
              <a:xfrm>
                <a:off x="1177926" y="6070601"/>
                <a:ext cx="44450" cy="200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7" name="组合 16"/>
            <p:cNvGrpSpPr/>
            <p:nvPr/>
          </p:nvGrpSpPr>
          <p:grpSpPr>
            <a:xfrm>
              <a:off x="9356203" y="4003764"/>
              <a:ext cx="853056" cy="688261"/>
              <a:chOff x="1776413" y="3875088"/>
              <a:chExt cx="279400" cy="225425"/>
            </a:xfrm>
            <a:solidFill>
              <a:srgbClr val="323C50"/>
            </a:solidFill>
            <a:effectLst/>
          </p:grpSpPr>
          <p:sp>
            <p:nvSpPr>
              <p:cNvPr id="18" name="Freeform 283"/>
              <p:cNvSpPr/>
              <p:nvPr/>
            </p:nvSpPr>
            <p:spPr bwMode="auto">
              <a:xfrm>
                <a:off x="1776413" y="3875088"/>
                <a:ext cx="279400" cy="106363"/>
              </a:xfrm>
              <a:custGeom>
                <a:avLst/>
                <a:gdLst>
                  <a:gd name="T0" fmla="*/ 285 w 288"/>
                  <a:gd name="T1" fmla="*/ 44 h 111"/>
                  <a:gd name="T2" fmla="*/ 144 w 288"/>
                  <a:gd name="T3" fmla="*/ 0 h 111"/>
                  <a:gd name="T4" fmla="*/ 4 w 288"/>
                  <a:gd name="T5" fmla="*/ 44 h 111"/>
                  <a:gd name="T6" fmla="*/ 0 w 288"/>
                  <a:gd name="T7" fmla="*/ 54 h 111"/>
                  <a:gd name="T8" fmla="*/ 0 w 288"/>
                  <a:gd name="T9" fmla="*/ 106 h 111"/>
                  <a:gd name="T10" fmla="*/ 6 w 288"/>
                  <a:gd name="T11" fmla="*/ 110 h 111"/>
                  <a:gd name="T12" fmla="*/ 67 w 288"/>
                  <a:gd name="T13" fmla="*/ 95 h 111"/>
                  <a:gd name="T14" fmla="*/ 72 w 288"/>
                  <a:gd name="T15" fmla="*/ 87 h 111"/>
                  <a:gd name="T16" fmla="*/ 72 w 288"/>
                  <a:gd name="T17" fmla="*/ 65 h 111"/>
                  <a:gd name="T18" fmla="*/ 76 w 288"/>
                  <a:gd name="T19" fmla="*/ 55 h 111"/>
                  <a:gd name="T20" fmla="*/ 144 w 288"/>
                  <a:gd name="T21" fmla="*/ 40 h 111"/>
                  <a:gd name="T22" fmla="*/ 212 w 288"/>
                  <a:gd name="T23" fmla="*/ 55 h 111"/>
                  <a:gd name="T24" fmla="*/ 216 w 288"/>
                  <a:gd name="T25" fmla="*/ 65 h 111"/>
                  <a:gd name="T26" fmla="*/ 216 w 288"/>
                  <a:gd name="T27" fmla="*/ 84 h 111"/>
                  <a:gd name="T28" fmla="*/ 222 w 288"/>
                  <a:gd name="T29" fmla="*/ 92 h 111"/>
                  <a:gd name="T30" fmla="*/ 283 w 288"/>
                  <a:gd name="T31" fmla="*/ 110 h 111"/>
                  <a:gd name="T32" fmla="*/ 288 w 288"/>
                  <a:gd name="T33" fmla="*/ 106 h 111"/>
                  <a:gd name="T34" fmla="*/ 288 w 288"/>
                  <a:gd name="T35" fmla="*/ 54 h 111"/>
                  <a:gd name="T36" fmla="*/ 285 w 288"/>
                  <a:gd name="T37" fmla="*/ 4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8" h="111">
                    <a:moveTo>
                      <a:pt x="285" y="44"/>
                    </a:moveTo>
                    <a:cubicBezTo>
                      <a:pt x="285" y="44"/>
                      <a:pt x="252" y="0"/>
                      <a:pt x="144" y="0"/>
                    </a:cubicBezTo>
                    <a:cubicBezTo>
                      <a:pt x="37" y="0"/>
                      <a:pt x="4" y="44"/>
                      <a:pt x="4" y="44"/>
                    </a:cubicBezTo>
                    <a:cubicBezTo>
                      <a:pt x="2" y="46"/>
                      <a:pt x="0" y="51"/>
                      <a:pt x="0" y="54"/>
                    </a:cubicBezTo>
                    <a:cubicBezTo>
                      <a:pt x="0" y="106"/>
                      <a:pt x="0" y="106"/>
                      <a:pt x="0" y="106"/>
                    </a:cubicBezTo>
                    <a:cubicBezTo>
                      <a:pt x="0" y="110"/>
                      <a:pt x="3" y="111"/>
                      <a:pt x="6" y="110"/>
                    </a:cubicBezTo>
                    <a:cubicBezTo>
                      <a:pt x="67" y="95"/>
                      <a:pt x="67" y="95"/>
                      <a:pt x="67" y="95"/>
                    </a:cubicBezTo>
                    <a:cubicBezTo>
                      <a:pt x="70" y="94"/>
                      <a:pt x="72" y="90"/>
                      <a:pt x="72" y="87"/>
                    </a:cubicBezTo>
                    <a:cubicBezTo>
                      <a:pt x="72" y="65"/>
                      <a:pt x="72" y="65"/>
                      <a:pt x="72" y="65"/>
                    </a:cubicBezTo>
                    <a:cubicBezTo>
                      <a:pt x="72" y="61"/>
                      <a:pt x="74" y="57"/>
                      <a:pt x="76" y="55"/>
                    </a:cubicBezTo>
                    <a:cubicBezTo>
                      <a:pt x="76" y="55"/>
                      <a:pt x="91" y="40"/>
                      <a:pt x="144" y="40"/>
                    </a:cubicBezTo>
                    <a:cubicBezTo>
                      <a:pt x="198" y="40"/>
                      <a:pt x="212" y="55"/>
                      <a:pt x="212" y="55"/>
                    </a:cubicBezTo>
                    <a:cubicBezTo>
                      <a:pt x="215" y="57"/>
                      <a:pt x="216" y="61"/>
                      <a:pt x="216" y="65"/>
                    </a:cubicBezTo>
                    <a:cubicBezTo>
                      <a:pt x="216" y="84"/>
                      <a:pt x="216" y="84"/>
                      <a:pt x="216" y="84"/>
                    </a:cubicBezTo>
                    <a:cubicBezTo>
                      <a:pt x="216" y="87"/>
                      <a:pt x="219" y="90"/>
                      <a:pt x="222" y="92"/>
                    </a:cubicBezTo>
                    <a:cubicBezTo>
                      <a:pt x="283" y="110"/>
                      <a:pt x="283" y="110"/>
                      <a:pt x="283" y="110"/>
                    </a:cubicBezTo>
                    <a:cubicBezTo>
                      <a:pt x="286" y="111"/>
                      <a:pt x="288" y="110"/>
                      <a:pt x="288" y="106"/>
                    </a:cubicBezTo>
                    <a:cubicBezTo>
                      <a:pt x="288" y="54"/>
                      <a:pt x="288" y="54"/>
                      <a:pt x="288" y="54"/>
                    </a:cubicBezTo>
                    <a:cubicBezTo>
                      <a:pt x="288" y="51"/>
                      <a:pt x="287" y="46"/>
                      <a:pt x="285" y="44"/>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Freeform 284"/>
              <p:cNvSpPr>
                <a:spLocks noEditPoints="1"/>
              </p:cNvSpPr>
              <p:nvPr/>
            </p:nvSpPr>
            <p:spPr bwMode="auto">
              <a:xfrm>
                <a:off x="1790700" y="3932238"/>
                <a:ext cx="249238" cy="168275"/>
              </a:xfrm>
              <a:custGeom>
                <a:avLst/>
                <a:gdLst>
                  <a:gd name="T0" fmla="*/ 246 w 258"/>
                  <a:gd name="T1" fmla="*/ 99 h 174"/>
                  <a:gd name="T2" fmla="*/ 196 w 258"/>
                  <a:gd name="T3" fmla="*/ 52 h 174"/>
                  <a:gd name="T4" fmla="*/ 185 w 258"/>
                  <a:gd name="T5" fmla="*/ 46 h 174"/>
                  <a:gd name="T6" fmla="*/ 177 w 258"/>
                  <a:gd name="T7" fmla="*/ 12 h 174"/>
                  <a:gd name="T8" fmla="*/ 163 w 258"/>
                  <a:gd name="T9" fmla="*/ 0 h 174"/>
                  <a:gd name="T10" fmla="*/ 96 w 258"/>
                  <a:gd name="T11" fmla="*/ 0 h 174"/>
                  <a:gd name="T12" fmla="*/ 81 w 258"/>
                  <a:gd name="T13" fmla="*/ 12 h 174"/>
                  <a:gd name="T14" fmla="*/ 74 w 258"/>
                  <a:gd name="T15" fmla="*/ 46 h 174"/>
                  <a:gd name="T16" fmla="*/ 63 w 258"/>
                  <a:gd name="T17" fmla="*/ 52 h 174"/>
                  <a:gd name="T18" fmla="*/ 13 w 258"/>
                  <a:gd name="T19" fmla="*/ 99 h 174"/>
                  <a:gd name="T20" fmla="*/ 3 w 258"/>
                  <a:gd name="T21" fmla="*/ 119 h 174"/>
                  <a:gd name="T22" fmla="*/ 1 w 258"/>
                  <a:gd name="T23" fmla="*/ 162 h 174"/>
                  <a:gd name="T24" fmla="*/ 12 w 258"/>
                  <a:gd name="T25" fmla="*/ 174 h 174"/>
                  <a:gd name="T26" fmla="*/ 246 w 258"/>
                  <a:gd name="T27" fmla="*/ 174 h 174"/>
                  <a:gd name="T28" fmla="*/ 258 w 258"/>
                  <a:gd name="T29" fmla="*/ 162 h 174"/>
                  <a:gd name="T30" fmla="*/ 255 w 258"/>
                  <a:gd name="T31" fmla="*/ 119 h 174"/>
                  <a:gd name="T32" fmla="*/ 246 w 258"/>
                  <a:gd name="T33" fmla="*/ 99 h 174"/>
                  <a:gd name="T34" fmla="*/ 129 w 258"/>
                  <a:gd name="T35" fmla="*/ 154 h 174"/>
                  <a:gd name="T36" fmla="*/ 71 w 258"/>
                  <a:gd name="T37" fmla="*/ 96 h 174"/>
                  <a:gd name="T38" fmla="*/ 129 w 258"/>
                  <a:gd name="T39" fmla="*/ 38 h 174"/>
                  <a:gd name="T40" fmla="*/ 187 w 258"/>
                  <a:gd name="T41" fmla="*/ 96 h 174"/>
                  <a:gd name="T42" fmla="*/ 129 w 258"/>
                  <a:gd name="T43" fmla="*/ 15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8" h="174">
                    <a:moveTo>
                      <a:pt x="246" y="99"/>
                    </a:moveTo>
                    <a:cubicBezTo>
                      <a:pt x="196" y="52"/>
                      <a:pt x="196" y="52"/>
                      <a:pt x="196" y="52"/>
                    </a:cubicBezTo>
                    <a:cubicBezTo>
                      <a:pt x="193" y="49"/>
                      <a:pt x="189" y="47"/>
                      <a:pt x="185" y="46"/>
                    </a:cubicBezTo>
                    <a:cubicBezTo>
                      <a:pt x="177" y="12"/>
                      <a:pt x="177" y="12"/>
                      <a:pt x="177" y="12"/>
                    </a:cubicBezTo>
                    <a:cubicBezTo>
                      <a:pt x="176" y="6"/>
                      <a:pt x="169" y="0"/>
                      <a:pt x="163" y="0"/>
                    </a:cubicBezTo>
                    <a:cubicBezTo>
                      <a:pt x="96" y="0"/>
                      <a:pt x="96" y="0"/>
                      <a:pt x="96" y="0"/>
                    </a:cubicBezTo>
                    <a:cubicBezTo>
                      <a:pt x="89" y="0"/>
                      <a:pt x="83" y="6"/>
                      <a:pt x="81" y="12"/>
                    </a:cubicBezTo>
                    <a:cubicBezTo>
                      <a:pt x="74" y="46"/>
                      <a:pt x="74" y="46"/>
                      <a:pt x="74" y="46"/>
                    </a:cubicBezTo>
                    <a:cubicBezTo>
                      <a:pt x="70" y="47"/>
                      <a:pt x="65" y="49"/>
                      <a:pt x="63" y="52"/>
                    </a:cubicBezTo>
                    <a:cubicBezTo>
                      <a:pt x="13" y="99"/>
                      <a:pt x="13" y="99"/>
                      <a:pt x="13" y="99"/>
                    </a:cubicBezTo>
                    <a:cubicBezTo>
                      <a:pt x="8" y="104"/>
                      <a:pt x="4" y="113"/>
                      <a:pt x="3" y="119"/>
                    </a:cubicBezTo>
                    <a:cubicBezTo>
                      <a:pt x="1" y="162"/>
                      <a:pt x="1" y="162"/>
                      <a:pt x="1" y="162"/>
                    </a:cubicBezTo>
                    <a:cubicBezTo>
                      <a:pt x="0" y="168"/>
                      <a:pt x="5" y="174"/>
                      <a:pt x="12" y="174"/>
                    </a:cubicBezTo>
                    <a:cubicBezTo>
                      <a:pt x="246" y="174"/>
                      <a:pt x="246" y="174"/>
                      <a:pt x="246" y="174"/>
                    </a:cubicBezTo>
                    <a:cubicBezTo>
                      <a:pt x="253" y="174"/>
                      <a:pt x="258" y="168"/>
                      <a:pt x="258" y="162"/>
                    </a:cubicBezTo>
                    <a:cubicBezTo>
                      <a:pt x="255" y="119"/>
                      <a:pt x="255" y="119"/>
                      <a:pt x="255" y="119"/>
                    </a:cubicBezTo>
                    <a:cubicBezTo>
                      <a:pt x="255" y="113"/>
                      <a:pt x="250" y="104"/>
                      <a:pt x="246" y="99"/>
                    </a:cubicBezTo>
                    <a:close/>
                    <a:moveTo>
                      <a:pt x="129" y="154"/>
                    </a:moveTo>
                    <a:cubicBezTo>
                      <a:pt x="97" y="154"/>
                      <a:pt x="71" y="128"/>
                      <a:pt x="71" y="96"/>
                    </a:cubicBezTo>
                    <a:cubicBezTo>
                      <a:pt x="71" y="64"/>
                      <a:pt x="97" y="38"/>
                      <a:pt x="129" y="38"/>
                    </a:cubicBezTo>
                    <a:cubicBezTo>
                      <a:pt x="161" y="38"/>
                      <a:pt x="187" y="64"/>
                      <a:pt x="187" y="96"/>
                    </a:cubicBezTo>
                    <a:cubicBezTo>
                      <a:pt x="187" y="128"/>
                      <a:pt x="161" y="154"/>
                      <a:pt x="129" y="154"/>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Oval 285"/>
              <p:cNvSpPr>
                <a:spLocks noChangeArrowheads="1"/>
              </p:cNvSpPr>
              <p:nvPr/>
            </p:nvSpPr>
            <p:spPr bwMode="auto">
              <a:xfrm>
                <a:off x="1879600" y="3986213"/>
                <a:ext cx="73025" cy="74613"/>
              </a:xfrm>
              <a:prstGeom prst="ellipse">
                <a:avLst/>
              </a:pr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1" name="Freeform 286"/>
            <p:cNvSpPr>
              <a:spLocks noEditPoints="1"/>
            </p:cNvSpPr>
            <p:nvPr/>
          </p:nvSpPr>
          <p:spPr bwMode="auto">
            <a:xfrm>
              <a:off x="7166096" y="3984511"/>
              <a:ext cx="843363" cy="853056"/>
            </a:xfrm>
            <a:custGeom>
              <a:avLst/>
              <a:gdLst>
                <a:gd name="T0" fmla="*/ 144 w 285"/>
                <a:gd name="T1" fmla="*/ 288 h 288"/>
                <a:gd name="T2" fmla="*/ 0 w 285"/>
                <a:gd name="T3" fmla="*/ 144 h 288"/>
                <a:gd name="T4" fmla="*/ 144 w 285"/>
                <a:gd name="T5" fmla="*/ 0 h 288"/>
                <a:gd name="T6" fmla="*/ 284 w 285"/>
                <a:gd name="T7" fmla="*/ 114 h 288"/>
                <a:gd name="T8" fmla="*/ 285 w 285"/>
                <a:gd name="T9" fmla="*/ 118 h 288"/>
                <a:gd name="T10" fmla="*/ 273 w 285"/>
                <a:gd name="T11" fmla="*/ 129 h 288"/>
                <a:gd name="T12" fmla="*/ 273 w 285"/>
                <a:gd name="T13" fmla="*/ 129 h 288"/>
                <a:gd name="T14" fmla="*/ 173 w 285"/>
                <a:gd name="T15" fmla="*/ 129 h 288"/>
                <a:gd name="T16" fmla="*/ 162 w 285"/>
                <a:gd name="T17" fmla="*/ 118 h 288"/>
                <a:gd name="T18" fmla="*/ 162 w 285"/>
                <a:gd name="T19" fmla="*/ 93 h 288"/>
                <a:gd name="T20" fmla="*/ 103 w 285"/>
                <a:gd name="T21" fmla="*/ 144 h 288"/>
                <a:gd name="T22" fmla="*/ 162 w 285"/>
                <a:gd name="T23" fmla="*/ 195 h 288"/>
                <a:gd name="T24" fmla="*/ 162 w 285"/>
                <a:gd name="T25" fmla="*/ 170 h 288"/>
                <a:gd name="T26" fmla="*/ 173 w 285"/>
                <a:gd name="T27" fmla="*/ 159 h 288"/>
                <a:gd name="T28" fmla="*/ 273 w 285"/>
                <a:gd name="T29" fmla="*/ 159 h 288"/>
                <a:gd name="T30" fmla="*/ 282 w 285"/>
                <a:gd name="T31" fmla="*/ 163 h 288"/>
                <a:gd name="T32" fmla="*/ 284 w 285"/>
                <a:gd name="T33" fmla="*/ 173 h 288"/>
                <a:gd name="T34" fmla="*/ 144 w 285"/>
                <a:gd name="T35" fmla="*/ 288 h 288"/>
                <a:gd name="T36" fmla="*/ 144 w 285"/>
                <a:gd name="T37" fmla="*/ 23 h 288"/>
                <a:gd name="T38" fmla="*/ 23 w 285"/>
                <a:gd name="T39" fmla="*/ 144 h 288"/>
                <a:gd name="T40" fmla="*/ 144 w 285"/>
                <a:gd name="T41" fmla="*/ 265 h 288"/>
                <a:gd name="T42" fmla="*/ 258 w 285"/>
                <a:gd name="T43" fmla="*/ 182 h 288"/>
                <a:gd name="T44" fmla="*/ 185 w 285"/>
                <a:gd name="T45" fmla="*/ 182 h 288"/>
                <a:gd name="T46" fmla="*/ 185 w 285"/>
                <a:gd name="T47" fmla="*/ 220 h 288"/>
                <a:gd name="T48" fmla="*/ 178 w 285"/>
                <a:gd name="T49" fmla="*/ 230 h 288"/>
                <a:gd name="T50" fmla="*/ 166 w 285"/>
                <a:gd name="T51" fmla="*/ 229 h 288"/>
                <a:gd name="T52" fmla="*/ 78 w 285"/>
                <a:gd name="T53" fmla="*/ 153 h 288"/>
                <a:gd name="T54" fmla="*/ 74 w 285"/>
                <a:gd name="T55" fmla="*/ 144 h 288"/>
                <a:gd name="T56" fmla="*/ 78 w 285"/>
                <a:gd name="T57" fmla="*/ 135 h 288"/>
                <a:gd name="T58" fmla="*/ 166 w 285"/>
                <a:gd name="T59" fmla="*/ 59 h 288"/>
                <a:gd name="T60" fmla="*/ 178 w 285"/>
                <a:gd name="T61" fmla="*/ 58 h 288"/>
                <a:gd name="T62" fmla="*/ 185 w 285"/>
                <a:gd name="T63" fmla="*/ 68 h 288"/>
                <a:gd name="T64" fmla="*/ 185 w 285"/>
                <a:gd name="T65" fmla="*/ 106 h 288"/>
                <a:gd name="T66" fmla="*/ 258 w 285"/>
                <a:gd name="T67" fmla="*/ 106 h 288"/>
                <a:gd name="T68" fmla="*/ 144 w 285"/>
                <a:gd name="T69" fmla="*/ 2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88">
                  <a:moveTo>
                    <a:pt x="144" y="288"/>
                  </a:moveTo>
                  <a:cubicBezTo>
                    <a:pt x="64" y="288"/>
                    <a:pt x="0" y="223"/>
                    <a:pt x="0" y="144"/>
                  </a:cubicBezTo>
                  <a:cubicBezTo>
                    <a:pt x="0" y="65"/>
                    <a:pt x="64" y="0"/>
                    <a:pt x="144" y="0"/>
                  </a:cubicBezTo>
                  <a:cubicBezTo>
                    <a:pt x="211" y="0"/>
                    <a:pt x="270" y="48"/>
                    <a:pt x="284" y="114"/>
                  </a:cubicBezTo>
                  <a:cubicBezTo>
                    <a:pt x="285" y="115"/>
                    <a:pt x="285" y="116"/>
                    <a:pt x="285" y="118"/>
                  </a:cubicBezTo>
                  <a:cubicBezTo>
                    <a:pt x="285" y="124"/>
                    <a:pt x="280" y="129"/>
                    <a:pt x="273" y="129"/>
                  </a:cubicBezTo>
                  <a:cubicBezTo>
                    <a:pt x="273" y="129"/>
                    <a:pt x="273" y="129"/>
                    <a:pt x="273" y="129"/>
                  </a:cubicBezTo>
                  <a:cubicBezTo>
                    <a:pt x="173" y="129"/>
                    <a:pt x="173" y="129"/>
                    <a:pt x="173" y="129"/>
                  </a:cubicBezTo>
                  <a:cubicBezTo>
                    <a:pt x="167" y="129"/>
                    <a:pt x="162" y="124"/>
                    <a:pt x="162" y="118"/>
                  </a:cubicBezTo>
                  <a:cubicBezTo>
                    <a:pt x="162" y="93"/>
                    <a:pt x="162" y="93"/>
                    <a:pt x="162" y="93"/>
                  </a:cubicBezTo>
                  <a:cubicBezTo>
                    <a:pt x="103" y="144"/>
                    <a:pt x="103" y="144"/>
                    <a:pt x="103" y="144"/>
                  </a:cubicBezTo>
                  <a:cubicBezTo>
                    <a:pt x="162" y="195"/>
                    <a:pt x="162" y="195"/>
                    <a:pt x="162" y="195"/>
                  </a:cubicBezTo>
                  <a:cubicBezTo>
                    <a:pt x="162" y="170"/>
                    <a:pt x="162" y="170"/>
                    <a:pt x="162" y="170"/>
                  </a:cubicBezTo>
                  <a:cubicBezTo>
                    <a:pt x="162" y="164"/>
                    <a:pt x="167" y="159"/>
                    <a:pt x="173" y="159"/>
                  </a:cubicBezTo>
                  <a:cubicBezTo>
                    <a:pt x="273" y="159"/>
                    <a:pt x="273" y="159"/>
                    <a:pt x="273" y="159"/>
                  </a:cubicBezTo>
                  <a:cubicBezTo>
                    <a:pt x="277" y="159"/>
                    <a:pt x="280" y="160"/>
                    <a:pt x="282" y="163"/>
                  </a:cubicBezTo>
                  <a:cubicBezTo>
                    <a:pt x="284" y="166"/>
                    <a:pt x="285" y="169"/>
                    <a:pt x="284" y="173"/>
                  </a:cubicBezTo>
                  <a:cubicBezTo>
                    <a:pt x="271" y="239"/>
                    <a:pt x="212" y="288"/>
                    <a:pt x="144" y="288"/>
                  </a:cubicBezTo>
                  <a:close/>
                  <a:moveTo>
                    <a:pt x="144" y="23"/>
                  </a:moveTo>
                  <a:cubicBezTo>
                    <a:pt x="77" y="23"/>
                    <a:pt x="23" y="77"/>
                    <a:pt x="23" y="144"/>
                  </a:cubicBezTo>
                  <a:cubicBezTo>
                    <a:pt x="23" y="211"/>
                    <a:pt x="77" y="265"/>
                    <a:pt x="144" y="265"/>
                  </a:cubicBezTo>
                  <a:cubicBezTo>
                    <a:pt x="196" y="265"/>
                    <a:pt x="242" y="231"/>
                    <a:pt x="258" y="182"/>
                  </a:cubicBezTo>
                  <a:cubicBezTo>
                    <a:pt x="185" y="182"/>
                    <a:pt x="185" y="182"/>
                    <a:pt x="185" y="182"/>
                  </a:cubicBezTo>
                  <a:cubicBezTo>
                    <a:pt x="185" y="220"/>
                    <a:pt x="185" y="220"/>
                    <a:pt x="185" y="220"/>
                  </a:cubicBezTo>
                  <a:cubicBezTo>
                    <a:pt x="185" y="224"/>
                    <a:pt x="182" y="228"/>
                    <a:pt x="178" y="230"/>
                  </a:cubicBezTo>
                  <a:cubicBezTo>
                    <a:pt x="174" y="232"/>
                    <a:pt x="169" y="232"/>
                    <a:pt x="166" y="229"/>
                  </a:cubicBezTo>
                  <a:cubicBezTo>
                    <a:pt x="78" y="153"/>
                    <a:pt x="78" y="153"/>
                    <a:pt x="78" y="153"/>
                  </a:cubicBezTo>
                  <a:cubicBezTo>
                    <a:pt x="75" y="150"/>
                    <a:pt x="74" y="147"/>
                    <a:pt x="74" y="144"/>
                  </a:cubicBezTo>
                  <a:cubicBezTo>
                    <a:pt x="74" y="141"/>
                    <a:pt x="75" y="138"/>
                    <a:pt x="78" y="135"/>
                  </a:cubicBezTo>
                  <a:cubicBezTo>
                    <a:pt x="166" y="59"/>
                    <a:pt x="166" y="59"/>
                    <a:pt x="166" y="59"/>
                  </a:cubicBezTo>
                  <a:cubicBezTo>
                    <a:pt x="169" y="56"/>
                    <a:pt x="174" y="56"/>
                    <a:pt x="178" y="58"/>
                  </a:cubicBezTo>
                  <a:cubicBezTo>
                    <a:pt x="182" y="60"/>
                    <a:pt x="185" y="64"/>
                    <a:pt x="185" y="68"/>
                  </a:cubicBezTo>
                  <a:cubicBezTo>
                    <a:pt x="185" y="106"/>
                    <a:pt x="185" y="106"/>
                    <a:pt x="185" y="106"/>
                  </a:cubicBezTo>
                  <a:cubicBezTo>
                    <a:pt x="258" y="106"/>
                    <a:pt x="258" y="106"/>
                    <a:pt x="258" y="106"/>
                  </a:cubicBezTo>
                  <a:cubicBezTo>
                    <a:pt x="242" y="57"/>
                    <a:pt x="196" y="23"/>
                    <a:pt x="144" y="23"/>
                  </a:cubicBezTo>
                  <a:close/>
                </a:path>
              </a:pathLst>
            </a:custGeom>
            <a:gradFill>
              <a:gsLst>
                <a:gs pos="0">
                  <a:srgbClr val="CD1E24"/>
                </a:gs>
                <a:gs pos="100000">
                  <a:srgbClr val="C00000"/>
                </a:gs>
              </a:gsLst>
              <a:lin ang="2700000" scaled="0"/>
            </a:gradFill>
            <a:ln>
              <a:noFill/>
            </a:ln>
            <a:effec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 name="组合 2"/>
          <p:cNvGrpSpPr/>
          <p:nvPr/>
        </p:nvGrpSpPr>
        <p:grpSpPr>
          <a:xfrm>
            <a:off x="1608775" y="1737347"/>
            <a:ext cx="4320466" cy="918393"/>
            <a:chOff x="1608775" y="1578325"/>
            <a:chExt cx="4320466" cy="918393"/>
          </a:xfrm>
        </p:grpSpPr>
        <p:sp>
          <p:nvSpPr>
            <p:cNvPr id="23" name="Flowchart: Off-page Connector 22"/>
            <p:cNvSpPr/>
            <p:nvPr/>
          </p:nvSpPr>
          <p:spPr>
            <a:xfrm rot="2700000">
              <a:off x="1598629" y="1697211"/>
              <a:ext cx="801268" cy="780976"/>
            </a:xfrm>
            <a:prstGeom prst="roundRect">
              <a:avLst/>
            </a:prstGeom>
            <a:gradFill>
              <a:gsLst>
                <a:gs pos="0">
                  <a:srgbClr val="CD1E24"/>
                </a:gs>
                <a:gs pos="100000">
                  <a:srgbClr val="C00000"/>
                </a:gs>
              </a:gsLst>
              <a:lin ang="2700000" scaled="0"/>
            </a:gradFill>
            <a:ln w="19050">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48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4" name="Freeform 35"/>
            <p:cNvSpPr>
              <a:spLocks noChangeAspect="1" noEditPoints="1"/>
            </p:cNvSpPr>
            <p:nvPr/>
          </p:nvSpPr>
          <p:spPr bwMode="auto">
            <a:xfrm>
              <a:off x="1673805" y="1888959"/>
              <a:ext cx="646534" cy="377144"/>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a:effectLst/>
          </p:spPr>
          <p:txBody>
            <a:bodyPr vert="horz" wrap="square" lIns="121920" tIns="60960" rIns="121920" bIns="60960" numCol="1" anchor="t" anchorCtr="0" compatLnSpc="1"/>
            <a:lstStyle/>
            <a:p>
              <a:endParaRPr lang="en-US" sz="24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9" name="TextBox 76"/>
            <p:cNvSpPr txBox="1"/>
            <p:nvPr/>
          </p:nvSpPr>
          <p:spPr>
            <a:xfrm>
              <a:off x="2585005" y="1578325"/>
              <a:ext cx="1755810" cy="369332"/>
            </a:xfrm>
            <a:prstGeom prst="rect">
              <a:avLst/>
            </a:prstGeom>
            <a:noFill/>
          </p:spPr>
          <p:txBody>
            <a:bodyPr wrap="square" rtlCol="0">
              <a:spAutoFit/>
            </a:bodyPr>
            <a:lstStyle/>
            <a:p>
              <a:r>
                <a:rPr lang="zh-CN" altLang="en-US"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完成数据概述</a:t>
              </a:r>
            </a:p>
          </p:txBody>
        </p:sp>
        <p:sp>
          <p:nvSpPr>
            <p:cNvPr id="30" name="文本框 29"/>
            <p:cNvSpPr txBox="1"/>
            <p:nvPr/>
          </p:nvSpPr>
          <p:spPr>
            <a:xfrm>
              <a:off x="2585005" y="1947657"/>
              <a:ext cx="3344236"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 name="组合 4"/>
          <p:cNvGrpSpPr/>
          <p:nvPr/>
        </p:nvGrpSpPr>
        <p:grpSpPr>
          <a:xfrm>
            <a:off x="1608773" y="3256951"/>
            <a:ext cx="4320468" cy="918393"/>
            <a:chOff x="1608773" y="3204396"/>
            <a:chExt cx="4320468" cy="918393"/>
          </a:xfrm>
        </p:grpSpPr>
        <p:sp>
          <p:nvSpPr>
            <p:cNvPr id="27" name="Flowchart: Off-page Connector 32"/>
            <p:cNvSpPr/>
            <p:nvPr/>
          </p:nvSpPr>
          <p:spPr>
            <a:xfrm rot="2700000">
              <a:off x="1598628" y="3327471"/>
              <a:ext cx="801267" cy="780977"/>
            </a:xfrm>
            <a:prstGeom prst="roundRect">
              <a:avLst/>
            </a:prstGeom>
            <a:solidFill>
              <a:schemeClr val="bg1"/>
            </a:solidFill>
            <a:ln w="19050">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8" name="Freeform 5"/>
            <p:cNvSpPr>
              <a:spLocks noEditPoints="1"/>
            </p:cNvSpPr>
            <p:nvPr/>
          </p:nvSpPr>
          <p:spPr bwMode="auto">
            <a:xfrm>
              <a:off x="1741139" y="3537245"/>
              <a:ext cx="511864" cy="361431"/>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gradFill>
              <a:gsLst>
                <a:gs pos="0">
                  <a:srgbClr val="CD1E24"/>
                </a:gs>
                <a:gs pos="100000">
                  <a:srgbClr val="C00000"/>
                </a:gs>
              </a:gsLst>
              <a:lin ang="2700000" scaled="0"/>
            </a:gradFill>
            <a:ln>
              <a:noFill/>
            </a:ln>
            <a:effectLst/>
          </p:spPr>
          <p:txBody>
            <a:bodyPr vert="horz" wrap="square" lIns="121920" tIns="60960" rIns="121920" bIns="60960" numCol="1" anchor="t" anchorCtr="0" compatLnSpc="1"/>
            <a:lstStyle/>
            <a:p>
              <a:endParaRPr lang="id-ID" sz="14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1" name="TextBox 76"/>
            <p:cNvSpPr txBox="1"/>
            <p:nvPr/>
          </p:nvSpPr>
          <p:spPr>
            <a:xfrm>
              <a:off x="2585005" y="3204396"/>
              <a:ext cx="1688474" cy="369332"/>
            </a:xfrm>
            <a:prstGeom prst="rect">
              <a:avLst/>
            </a:prstGeom>
            <a:noFill/>
          </p:spPr>
          <p:txBody>
            <a:bodyPr wrap="square" rtlCol="0">
              <a:spAutoFit/>
            </a:bodyPr>
            <a:lstStyle/>
            <a:p>
              <a:r>
                <a:rPr lang="zh-CN" altLang="en-US"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完成数据概述</a:t>
              </a:r>
            </a:p>
          </p:txBody>
        </p:sp>
        <p:sp>
          <p:nvSpPr>
            <p:cNvPr id="32" name="文本框 31"/>
            <p:cNvSpPr txBox="1"/>
            <p:nvPr/>
          </p:nvSpPr>
          <p:spPr>
            <a:xfrm>
              <a:off x="2585005" y="3573728"/>
              <a:ext cx="3344236"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2" name="组合 21"/>
          <p:cNvGrpSpPr/>
          <p:nvPr/>
        </p:nvGrpSpPr>
        <p:grpSpPr>
          <a:xfrm>
            <a:off x="1601525" y="4776555"/>
            <a:ext cx="4353349" cy="918393"/>
            <a:chOff x="1601525" y="4830467"/>
            <a:chExt cx="4353349" cy="918393"/>
          </a:xfrm>
        </p:grpSpPr>
        <p:sp>
          <p:nvSpPr>
            <p:cNvPr id="25" name="Flowchart: Off-page Connector 47"/>
            <p:cNvSpPr/>
            <p:nvPr/>
          </p:nvSpPr>
          <p:spPr>
            <a:xfrm rot="2700000">
              <a:off x="1591380" y="4957737"/>
              <a:ext cx="801267" cy="780978"/>
            </a:xfrm>
            <a:prstGeom prst="roundRect">
              <a:avLst/>
            </a:prstGeom>
            <a:gradFill>
              <a:gsLst>
                <a:gs pos="0">
                  <a:srgbClr val="CD1E24"/>
                </a:gs>
                <a:gs pos="100000">
                  <a:srgbClr val="C00000"/>
                </a:gs>
              </a:gsLst>
              <a:lin ang="2700000" scaled="0"/>
            </a:gradFill>
            <a:ln w="19050">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8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6" name="Freeform 61"/>
            <p:cNvSpPr/>
            <p:nvPr/>
          </p:nvSpPr>
          <p:spPr bwMode="auto">
            <a:xfrm>
              <a:off x="1759519" y="5109061"/>
              <a:ext cx="460613" cy="478331"/>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a:effectLst/>
          </p:spPr>
          <p:txBody>
            <a:bodyPr vert="horz" wrap="square" lIns="121920" tIns="60960" rIns="121920" bIns="60960" numCol="1" anchor="t" anchorCtr="0" compatLnSpc="1"/>
            <a:lstStyle/>
            <a:p>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3" name="TextBox 76"/>
            <p:cNvSpPr txBox="1"/>
            <p:nvPr/>
          </p:nvSpPr>
          <p:spPr>
            <a:xfrm>
              <a:off x="2610637" y="4830467"/>
              <a:ext cx="1662841" cy="369332"/>
            </a:xfrm>
            <a:prstGeom prst="rect">
              <a:avLst/>
            </a:prstGeom>
            <a:noFill/>
          </p:spPr>
          <p:txBody>
            <a:bodyPr wrap="square" rtlCol="0">
              <a:spAutoFit/>
            </a:bodyPr>
            <a:lstStyle/>
            <a:p>
              <a:r>
                <a:rPr lang="zh-CN" altLang="en-US"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完成数据概述</a:t>
              </a:r>
            </a:p>
          </p:txBody>
        </p:sp>
        <p:sp>
          <p:nvSpPr>
            <p:cNvPr id="34" name="文本框 33"/>
            <p:cNvSpPr txBox="1"/>
            <p:nvPr/>
          </p:nvSpPr>
          <p:spPr>
            <a:xfrm>
              <a:off x="2610638" y="5199799"/>
              <a:ext cx="3344236"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9" name="组合 38">
            <a:extLst>
              <a:ext uri="{FF2B5EF4-FFF2-40B4-BE49-F238E27FC236}">
                <a16:creationId xmlns:a16="http://schemas.microsoft.com/office/drawing/2014/main" id="{2E8D8D67-D6F4-42BB-808E-6EF42C21790B}"/>
              </a:ext>
            </a:extLst>
          </p:cNvPr>
          <p:cNvGrpSpPr/>
          <p:nvPr/>
        </p:nvGrpSpPr>
        <p:grpSpPr>
          <a:xfrm>
            <a:off x="0" y="586281"/>
            <a:ext cx="4472829" cy="584775"/>
            <a:chOff x="0" y="586281"/>
            <a:chExt cx="4472829" cy="584775"/>
          </a:xfrm>
        </p:grpSpPr>
        <p:sp>
          <p:nvSpPr>
            <p:cNvPr id="40" name="TextBox 76">
              <a:extLst>
                <a:ext uri="{FF2B5EF4-FFF2-40B4-BE49-F238E27FC236}">
                  <a16:creationId xmlns:a16="http://schemas.microsoft.com/office/drawing/2014/main" id="{015E93A5-9265-411D-B404-51CB26EC2664}"/>
                </a:ext>
              </a:extLst>
            </p:cNvPr>
            <p:cNvSpPr txBox="1"/>
            <p:nvPr/>
          </p:nvSpPr>
          <p:spPr>
            <a:xfrm>
              <a:off x="1005213" y="586281"/>
              <a:ext cx="3467616"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重点项目完成数据</a:t>
              </a:r>
            </a:p>
          </p:txBody>
        </p:sp>
        <p:sp>
          <p:nvSpPr>
            <p:cNvPr id="41" name="任意多边形: 形状 40">
              <a:extLst>
                <a:ext uri="{FF2B5EF4-FFF2-40B4-BE49-F238E27FC236}">
                  <a16:creationId xmlns:a16="http://schemas.microsoft.com/office/drawing/2014/main" id="{FB23583B-CCE8-4478-BEE8-38AE8A8CA11E}"/>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0566E75D-6BC7-4BDC-B8F5-3F7F72081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5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387399" y="1864826"/>
            <a:ext cx="2424892" cy="2205220"/>
            <a:chOff x="1387399" y="1543937"/>
            <a:chExt cx="2424892" cy="2205220"/>
          </a:xfrm>
        </p:grpSpPr>
        <p:sp>
          <p:nvSpPr>
            <p:cNvPr id="5" name="稻壳儿小白白(http://dwz.cn/Wu2UP)"/>
            <p:cNvSpPr>
              <a:spLocks noChangeArrowheads="1"/>
            </p:cNvSpPr>
            <p:nvPr/>
          </p:nvSpPr>
          <p:spPr bwMode="auto">
            <a:xfrm flipV="1">
              <a:off x="2146223" y="1543937"/>
              <a:ext cx="862013" cy="862012"/>
            </a:xfrm>
            <a:prstGeom prst="ellipse">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endParaRPr lang="ru-RU" altLang="en-US" sz="28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稻壳儿小白白(http://dwz.cn/Wu2UP)"/>
            <p:cNvSpPr/>
            <p:nvPr/>
          </p:nvSpPr>
          <p:spPr bwMode="auto">
            <a:xfrm>
              <a:off x="2428798" y="1799524"/>
              <a:ext cx="277813" cy="339725"/>
            </a:xfrm>
            <a:custGeom>
              <a:avLst/>
              <a:gdLst>
                <a:gd name="T0" fmla="*/ 114170426 w 337"/>
                <a:gd name="T1" fmla="*/ 0 h 409"/>
                <a:gd name="T2" fmla="*/ 114170426 w 337"/>
                <a:gd name="T3" fmla="*/ 0 h 409"/>
                <a:gd name="T4" fmla="*/ 0 w 337"/>
                <a:gd name="T5" fmla="*/ 42776278 h 409"/>
                <a:gd name="T6" fmla="*/ 23785574 w 337"/>
                <a:gd name="T7" fmla="*/ 250446267 h 409"/>
                <a:gd name="T8" fmla="*/ 114170426 w 337"/>
                <a:gd name="T9" fmla="*/ 281493311 h 409"/>
                <a:gd name="T10" fmla="*/ 204556103 w 337"/>
                <a:gd name="T11" fmla="*/ 250446267 h 409"/>
                <a:gd name="T12" fmla="*/ 228341677 w 337"/>
                <a:gd name="T13" fmla="*/ 42776278 h 409"/>
                <a:gd name="T14" fmla="*/ 114170426 w 337"/>
                <a:gd name="T15" fmla="*/ 0 h 409"/>
                <a:gd name="T16" fmla="*/ 114170426 w 337"/>
                <a:gd name="T17" fmla="*/ 73823322 h 409"/>
                <a:gd name="T18" fmla="*/ 114170426 w 337"/>
                <a:gd name="T19" fmla="*/ 73823322 h 409"/>
                <a:gd name="T20" fmla="*/ 23785574 w 337"/>
                <a:gd name="T21" fmla="*/ 48985189 h 409"/>
                <a:gd name="T22" fmla="*/ 114170426 w 337"/>
                <a:gd name="T23" fmla="*/ 24837303 h 409"/>
                <a:gd name="T24" fmla="*/ 204556103 w 337"/>
                <a:gd name="T25" fmla="*/ 48985189 h 409"/>
                <a:gd name="T26" fmla="*/ 114170426 w 337"/>
                <a:gd name="T27" fmla="*/ 73823322 h 4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bg1"/>
            </a:solidFill>
            <a:ln>
              <a:noFill/>
            </a:ln>
          </p:spPr>
          <p:txBody>
            <a:bodyPr wrap="none" anchor="ct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TextBox 76"/>
            <p:cNvSpPr txBox="1"/>
            <p:nvPr/>
          </p:nvSpPr>
          <p:spPr>
            <a:xfrm>
              <a:off x="1731744" y="2583917"/>
              <a:ext cx="1733670"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18" name="文本框 17"/>
            <p:cNvSpPr txBox="1"/>
            <p:nvPr/>
          </p:nvSpPr>
          <p:spPr>
            <a:xfrm>
              <a:off x="1387399" y="2960030"/>
              <a:ext cx="2424892" cy="789127"/>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ct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4" name="组合 33"/>
          <p:cNvGrpSpPr/>
          <p:nvPr/>
        </p:nvGrpSpPr>
        <p:grpSpPr>
          <a:xfrm>
            <a:off x="1387399" y="4024740"/>
            <a:ext cx="2424892" cy="2229217"/>
            <a:chOff x="1387399" y="3906137"/>
            <a:chExt cx="2424892" cy="2229217"/>
          </a:xfrm>
        </p:grpSpPr>
        <p:sp>
          <p:nvSpPr>
            <p:cNvPr id="8" name="稻壳儿小白白(http://dwz.cn/Wu2UP)"/>
            <p:cNvSpPr>
              <a:spLocks noChangeArrowheads="1"/>
            </p:cNvSpPr>
            <p:nvPr/>
          </p:nvSpPr>
          <p:spPr bwMode="auto">
            <a:xfrm flipV="1">
              <a:off x="2146223" y="3906137"/>
              <a:ext cx="862013" cy="862012"/>
            </a:xfrm>
            <a:prstGeom prst="ellipse">
              <a:avLst/>
            </a:prstGeom>
            <a:solidFill>
              <a:schemeClr val="bg1"/>
            </a:solidFill>
            <a:ln w="28575">
              <a:noFill/>
            </a:ln>
            <a:effectLst>
              <a:outerShdw blurRad="190500" dist="38100" dir="2700000" algn="tl" rotWithShape="0">
                <a:prstClr val="black">
                  <a:alpha val="20000"/>
                </a:prstClr>
              </a:outerShdw>
            </a:effectLst>
          </p:spPr>
          <p:txBody>
            <a:bodyPr anchor="ctr"/>
            <a:lstStyle/>
            <a:p>
              <a:pPr algn="ctr"/>
              <a:endParaRPr lang="ru-RU" altLang="en-US" sz="28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稻壳儿小白白(http://dwz.cn/Wu2UP)"/>
            <p:cNvSpPr/>
            <p:nvPr/>
          </p:nvSpPr>
          <p:spPr bwMode="auto">
            <a:xfrm>
              <a:off x="2392286" y="4198237"/>
              <a:ext cx="369887" cy="311150"/>
            </a:xfrm>
            <a:custGeom>
              <a:avLst/>
              <a:gdLst>
                <a:gd name="T0" fmla="*/ 301204649 w 444"/>
                <a:gd name="T1" fmla="*/ 148218346 h 373"/>
                <a:gd name="T2" fmla="*/ 301204649 w 444"/>
                <a:gd name="T3" fmla="*/ 148218346 h 373"/>
                <a:gd name="T4" fmla="*/ 245683277 w 444"/>
                <a:gd name="T5" fmla="*/ 18788288 h 373"/>
                <a:gd name="T6" fmla="*/ 221392365 w 444"/>
                <a:gd name="T7" fmla="*/ 0 h 373"/>
                <a:gd name="T8" fmla="*/ 86058709 w 444"/>
                <a:gd name="T9" fmla="*/ 0 h 373"/>
                <a:gd name="T10" fmla="*/ 55521372 w 444"/>
                <a:gd name="T11" fmla="*/ 18788288 h 373"/>
                <a:gd name="T12" fmla="*/ 6246425 w 444"/>
                <a:gd name="T13" fmla="*/ 148218346 h 373"/>
                <a:gd name="T14" fmla="*/ 0 w 444"/>
                <a:gd name="T15" fmla="*/ 178836174 h 373"/>
                <a:gd name="T16" fmla="*/ 12492017 w 444"/>
                <a:gd name="T17" fmla="*/ 240071828 h 373"/>
                <a:gd name="T18" fmla="*/ 31231292 w 444"/>
                <a:gd name="T19" fmla="*/ 258860116 h 373"/>
                <a:gd name="T20" fmla="*/ 276913737 w 444"/>
                <a:gd name="T21" fmla="*/ 258860116 h 373"/>
                <a:gd name="T22" fmla="*/ 294959057 w 444"/>
                <a:gd name="T23" fmla="*/ 240071828 h 373"/>
                <a:gd name="T24" fmla="*/ 307451074 w 444"/>
                <a:gd name="T25" fmla="*/ 178836174 h 373"/>
                <a:gd name="T26" fmla="*/ 301204649 w 444"/>
                <a:gd name="T27" fmla="*/ 148218346 h 373"/>
                <a:gd name="T28" fmla="*/ 276913737 w 444"/>
                <a:gd name="T29" fmla="*/ 191361421 h 373"/>
                <a:gd name="T30" fmla="*/ 276913737 w 444"/>
                <a:gd name="T31" fmla="*/ 191361421 h 373"/>
                <a:gd name="T32" fmla="*/ 276913737 w 444"/>
                <a:gd name="T33" fmla="*/ 215717042 h 373"/>
                <a:gd name="T34" fmla="*/ 258175294 w 444"/>
                <a:gd name="T35" fmla="*/ 234504496 h 373"/>
                <a:gd name="T36" fmla="*/ 49275780 w 444"/>
                <a:gd name="T37" fmla="*/ 234504496 h 373"/>
                <a:gd name="T38" fmla="*/ 31231292 w 444"/>
                <a:gd name="T39" fmla="*/ 215717042 h 373"/>
                <a:gd name="T40" fmla="*/ 24290912 w 444"/>
                <a:gd name="T41" fmla="*/ 191361421 h 373"/>
                <a:gd name="T42" fmla="*/ 43029355 w 444"/>
                <a:gd name="T43" fmla="*/ 172573133 h 373"/>
                <a:gd name="T44" fmla="*/ 264421720 w 444"/>
                <a:gd name="T45" fmla="*/ 172573133 h 373"/>
                <a:gd name="T46" fmla="*/ 276913737 w 444"/>
                <a:gd name="T47" fmla="*/ 191361421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44" h="373">
                  <a:moveTo>
                    <a:pt x="434" y="213"/>
                  </a:moveTo>
                  <a:lnTo>
                    <a:pt x="434" y="213"/>
                  </a:lnTo>
                  <a:cubicBezTo>
                    <a:pt x="354" y="27"/>
                    <a:pt x="354" y="27"/>
                    <a:pt x="354" y="27"/>
                  </a:cubicBezTo>
                  <a:cubicBezTo>
                    <a:pt x="354" y="9"/>
                    <a:pt x="337" y="0"/>
                    <a:pt x="319" y="0"/>
                  </a:cubicBezTo>
                  <a:cubicBezTo>
                    <a:pt x="124" y="0"/>
                    <a:pt x="124" y="0"/>
                    <a:pt x="124" y="0"/>
                  </a:cubicBezTo>
                  <a:cubicBezTo>
                    <a:pt x="106" y="0"/>
                    <a:pt x="89" y="9"/>
                    <a:pt x="80" y="27"/>
                  </a:cubicBezTo>
                  <a:cubicBezTo>
                    <a:pt x="9" y="213"/>
                    <a:pt x="9" y="213"/>
                    <a:pt x="9" y="213"/>
                  </a:cubicBezTo>
                  <a:cubicBezTo>
                    <a:pt x="0" y="222"/>
                    <a:pt x="0" y="248"/>
                    <a:pt x="0" y="257"/>
                  </a:cubicBezTo>
                  <a:cubicBezTo>
                    <a:pt x="18" y="345"/>
                    <a:pt x="18" y="345"/>
                    <a:pt x="18" y="345"/>
                  </a:cubicBezTo>
                  <a:cubicBezTo>
                    <a:pt x="18" y="363"/>
                    <a:pt x="35" y="372"/>
                    <a:pt x="45" y="372"/>
                  </a:cubicBezTo>
                  <a:cubicBezTo>
                    <a:pt x="399" y="372"/>
                    <a:pt x="399" y="372"/>
                    <a:pt x="399" y="372"/>
                  </a:cubicBezTo>
                  <a:cubicBezTo>
                    <a:pt x="408" y="372"/>
                    <a:pt x="425" y="363"/>
                    <a:pt x="425" y="345"/>
                  </a:cubicBezTo>
                  <a:cubicBezTo>
                    <a:pt x="443" y="257"/>
                    <a:pt x="443" y="257"/>
                    <a:pt x="443" y="257"/>
                  </a:cubicBezTo>
                  <a:cubicBezTo>
                    <a:pt x="443" y="248"/>
                    <a:pt x="443" y="222"/>
                    <a:pt x="434" y="213"/>
                  </a:cubicBezTo>
                  <a:close/>
                  <a:moveTo>
                    <a:pt x="399" y="275"/>
                  </a:moveTo>
                  <a:lnTo>
                    <a:pt x="399" y="275"/>
                  </a:lnTo>
                  <a:cubicBezTo>
                    <a:pt x="399" y="310"/>
                    <a:pt x="399" y="310"/>
                    <a:pt x="399" y="310"/>
                  </a:cubicBezTo>
                  <a:cubicBezTo>
                    <a:pt x="399" y="328"/>
                    <a:pt x="381" y="337"/>
                    <a:pt x="372" y="337"/>
                  </a:cubicBezTo>
                  <a:cubicBezTo>
                    <a:pt x="71" y="337"/>
                    <a:pt x="71" y="337"/>
                    <a:pt x="71" y="337"/>
                  </a:cubicBezTo>
                  <a:cubicBezTo>
                    <a:pt x="62" y="337"/>
                    <a:pt x="45" y="328"/>
                    <a:pt x="45" y="310"/>
                  </a:cubicBezTo>
                  <a:cubicBezTo>
                    <a:pt x="35" y="275"/>
                    <a:pt x="35" y="275"/>
                    <a:pt x="35" y="275"/>
                  </a:cubicBezTo>
                  <a:cubicBezTo>
                    <a:pt x="35" y="266"/>
                    <a:pt x="45" y="248"/>
                    <a:pt x="62" y="248"/>
                  </a:cubicBezTo>
                  <a:cubicBezTo>
                    <a:pt x="381" y="248"/>
                    <a:pt x="381" y="248"/>
                    <a:pt x="381" y="248"/>
                  </a:cubicBezTo>
                  <a:cubicBezTo>
                    <a:pt x="399" y="248"/>
                    <a:pt x="408" y="266"/>
                    <a:pt x="399" y="275"/>
                  </a:cubicBezTo>
                  <a:close/>
                </a:path>
              </a:pathLst>
            </a:custGeom>
            <a:gradFill>
              <a:gsLst>
                <a:gs pos="0">
                  <a:srgbClr val="CD1E24"/>
                </a:gs>
                <a:gs pos="100000">
                  <a:srgbClr val="C00000"/>
                </a:gs>
              </a:gsLst>
              <a:lin ang="2700000" scaled="0"/>
            </a:gradFill>
            <a:ln>
              <a:noFill/>
            </a:ln>
          </p:spPr>
          <p:txBody>
            <a:bodyPr wrap="none" anchor="ct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TextBox 76"/>
            <p:cNvSpPr txBox="1"/>
            <p:nvPr/>
          </p:nvSpPr>
          <p:spPr>
            <a:xfrm>
              <a:off x="1731744" y="4970114"/>
              <a:ext cx="1733670"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0" name="文本框 19"/>
            <p:cNvSpPr txBox="1"/>
            <p:nvPr/>
          </p:nvSpPr>
          <p:spPr>
            <a:xfrm>
              <a:off x="1387399" y="5346227"/>
              <a:ext cx="2424892" cy="789127"/>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ct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0" name="组合 29"/>
          <p:cNvGrpSpPr/>
          <p:nvPr/>
        </p:nvGrpSpPr>
        <p:grpSpPr>
          <a:xfrm>
            <a:off x="4886696" y="1864826"/>
            <a:ext cx="2424892" cy="2205220"/>
            <a:chOff x="4886696" y="1543937"/>
            <a:chExt cx="2424892" cy="2205220"/>
          </a:xfrm>
        </p:grpSpPr>
        <p:sp>
          <p:nvSpPr>
            <p:cNvPr id="6" name="稻壳儿小白白(http://dwz.cn/Wu2UP)"/>
            <p:cNvSpPr>
              <a:spLocks noChangeArrowheads="1"/>
            </p:cNvSpPr>
            <p:nvPr/>
          </p:nvSpPr>
          <p:spPr bwMode="auto">
            <a:xfrm flipV="1">
              <a:off x="5662539" y="1543937"/>
              <a:ext cx="862013" cy="862012"/>
            </a:xfrm>
            <a:prstGeom prst="ellipse">
              <a:avLst/>
            </a:prstGeom>
            <a:solidFill>
              <a:schemeClr val="bg1"/>
            </a:solidFill>
            <a:ln w="28575">
              <a:noFill/>
            </a:ln>
            <a:effectLst>
              <a:outerShdw blurRad="190500" dist="38100" dir="2700000" algn="tl" rotWithShape="0">
                <a:prstClr val="black">
                  <a:alpha val="20000"/>
                </a:prstClr>
              </a:outerShdw>
            </a:effectLst>
          </p:spPr>
          <p:txBody>
            <a:bodyPr anchor="ctr"/>
            <a:lstStyle/>
            <a:p>
              <a:pPr algn="ctr"/>
              <a:endParaRPr lang="ru-RU" altLang="en-US" sz="28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稻壳儿小白白(http://dwz.cn/Wu2UP)"/>
            <p:cNvSpPr/>
            <p:nvPr/>
          </p:nvSpPr>
          <p:spPr bwMode="auto">
            <a:xfrm>
              <a:off x="5880027" y="1763012"/>
              <a:ext cx="428625" cy="412750"/>
            </a:xfrm>
            <a:custGeom>
              <a:avLst/>
              <a:gdLst>
                <a:gd name="T0" fmla="*/ 54722512 w 515"/>
                <a:gd name="T1" fmla="*/ 231497219 h 498"/>
                <a:gd name="T2" fmla="*/ 54722512 w 515"/>
                <a:gd name="T3" fmla="*/ 231497219 h 498"/>
                <a:gd name="T4" fmla="*/ 12468410 w 515"/>
                <a:gd name="T5" fmla="*/ 322859183 h 498"/>
                <a:gd name="T6" fmla="*/ 117065394 w 515"/>
                <a:gd name="T7" fmla="*/ 298129822 h 498"/>
                <a:gd name="T8" fmla="*/ 110830773 w 515"/>
                <a:gd name="T9" fmla="*/ 237679352 h 498"/>
                <a:gd name="T10" fmla="*/ 54722512 w 515"/>
                <a:gd name="T11" fmla="*/ 231497219 h 498"/>
                <a:gd name="T12" fmla="*/ 343575813 w 515"/>
                <a:gd name="T13" fmla="*/ 12365095 h 498"/>
                <a:gd name="T14" fmla="*/ 343575813 w 515"/>
                <a:gd name="T15" fmla="*/ 12365095 h 498"/>
                <a:gd name="T16" fmla="*/ 135075135 w 515"/>
                <a:gd name="T17" fmla="*/ 158681655 h 498"/>
                <a:gd name="T18" fmla="*/ 97669905 w 515"/>
                <a:gd name="T19" fmla="*/ 201271984 h 498"/>
                <a:gd name="T20" fmla="*/ 103903694 w 515"/>
                <a:gd name="T21" fmla="*/ 206767030 h 498"/>
                <a:gd name="T22" fmla="*/ 128840514 w 515"/>
                <a:gd name="T23" fmla="*/ 225314258 h 498"/>
                <a:gd name="T24" fmla="*/ 141308924 w 515"/>
                <a:gd name="T25" fmla="*/ 243175226 h 498"/>
                <a:gd name="T26" fmla="*/ 147543545 w 515"/>
                <a:gd name="T27" fmla="*/ 249357359 h 498"/>
                <a:gd name="T28" fmla="*/ 190490105 w 515"/>
                <a:gd name="T29" fmla="*/ 212949991 h 498"/>
                <a:gd name="T30" fmla="*/ 343575813 w 515"/>
                <a:gd name="T31" fmla="*/ 12365095 h 4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gradFill>
              <a:gsLst>
                <a:gs pos="0">
                  <a:srgbClr val="CD1E24"/>
                </a:gs>
                <a:gs pos="100000">
                  <a:srgbClr val="C00000"/>
                </a:gs>
              </a:gsLst>
              <a:lin ang="2700000" scaled="0"/>
            </a:gradFill>
            <a:ln>
              <a:noFill/>
            </a:ln>
          </p:spPr>
          <p:txBody>
            <a:bodyPr wrap="none" anchor="ct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1" name="TextBox 76"/>
            <p:cNvSpPr txBox="1"/>
            <p:nvPr/>
          </p:nvSpPr>
          <p:spPr>
            <a:xfrm>
              <a:off x="5231041" y="2583917"/>
              <a:ext cx="1733670"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2" name="文本框 21"/>
            <p:cNvSpPr txBox="1"/>
            <p:nvPr/>
          </p:nvSpPr>
          <p:spPr>
            <a:xfrm>
              <a:off x="4886696" y="2960030"/>
              <a:ext cx="2424892" cy="789127"/>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ct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3" name="组合 32"/>
          <p:cNvGrpSpPr/>
          <p:nvPr/>
        </p:nvGrpSpPr>
        <p:grpSpPr>
          <a:xfrm>
            <a:off x="4886696" y="4024740"/>
            <a:ext cx="2424892" cy="2229217"/>
            <a:chOff x="4886696" y="3906137"/>
            <a:chExt cx="2424892" cy="2229217"/>
          </a:xfrm>
        </p:grpSpPr>
        <p:sp>
          <p:nvSpPr>
            <p:cNvPr id="9" name="稻壳儿小白白(http://dwz.cn/Wu2UP)"/>
            <p:cNvSpPr>
              <a:spLocks noChangeArrowheads="1"/>
            </p:cNvSpPr>
            <p:nvPr/>
          </p:nvSpPr>
          <p:spPr bwMode="auto">
            <a:xfrm flipV="1">
              <a:off x="5662539" y="3906137"/>
              <a:ext cx="862013" cy="862012"/>
            </a:xfrm>
            <a:prstGeom prst="ellipse">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endParaRPr lang="ru-RU" altLang="en-US" sz="28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稻壳儿小白白(http://dwz.cn/Wu2UP)"/>
            <p:cNvSpPr/>
            <p:nvPr/>
          </p:nvSpPr>
          <p:spPr bwMode="auto">
            <a:xfrm>
              <a:off x="5880027" y="4179187"/>
              <a:ext cx="376237" cy="384175"/>
            </a:xfrm>
            <a:custGeom>
              <a:avLst/>
              <a:gdLst>
                <a:gd name="T0" fmla="*/ 190536572 w 452"/>
                <a:gd name="T1" fmla="*/ 208133043 h 462"/>
                <a:gd name="T2" fmla="*/ 190536572 w 452"/>
                <a:gd name="T3" fmla="*/ 208133043 h 462"/>
                <a:gd name="T4" fmla="*/ 300701596 w 452"/>
                <a:gd name="T5" fmla="*/ 17978060 h 462"/>
                <a:gd name="T6" fmla="*/ 300701596 w 452"/>
                <a:gd name="T7" fmla="*/ 12446605 h 462"/>
                <a:gd name="T8" fmla="*/ 294466216 w 452"/>
                <a:gd name="T9" fmla="*/ 12446605 h 462"/>
                <a:gd name="T10" fmla="*/ 110165024 w 452"/>
                <a:gd name="T11" fmla="*/ 123081521 h 462"/>
                <a:gd name="T12" fmla="*/ 6235379 w 452"/>
                <a:gd name="T13" fmla="*/ 208133043 h 462"/>
                <a:gd name="T14" fmla="*/ 24249806 w 452"/>
                <a:gd name="T15" fmla="*/ 226802950 h 462"/>
                <a:gd name="T16" fmla="*/ 60972036 w 452"/>
                <a:gd name="T17" fmla="*/ 214356345 h 462"/>
                <a:gd name="T18" fmla="*/ 104622187 w 452"/>
                <a:gd name="T19" fmla="*/ 257227614 h 462"/>
                <a:gd name="T20" fmla="*/ 92150596 w 452"/>
                <a:gd name="T21" fmla="*/ 293875581 h 462"/>
                <a:gd name="T22" fmla="*/ 104622187 w 452"/>
                <a:gd name="T23" fmla="*/ 312545488 h 462"/>
                <a:gd name="T24" fmla="*/ 190536572 w 452"/>
                <a:gd name="T25" fmla="*/ 208133043 h 462"/>
                <a:gd name="T26" fmla="*/ 208550999 w 452"/>
                <a:gd name="T27" fmla="*/ 103720598 h 462"/>
                <a:gd name="T28" fmla="*/ 208550999 w 452"/>
                <a:gd name="T29" fmla="*/ 103720598 h 462"/>
                <a:gd name="T30" fmla="*/ 208550999 w 452"/>
                <a:gd name="T31" fmla="*/ 67072631 h 462"/>
                <a:gd name="T32" fmla="*/ 245272396 w 452"/>
                <a:gd name="T33" fmla="*/ 67072631 h 462"/>
                <a:gd name="T34" fmla="*/ 245272396 w 452"/>
                <a:gd name="T35" fmla="*/ 103720598 h 462"/>
                <a:gd name="T36" fmla="*/ 208550999 w 452"/>
                <a:gd name="T37" fmla="*/ 103720598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p:spPr>
          <p:txBody>
            <a:bodyPr wrap="none" anchor="ct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3" name="TextBox 76"/>
            <p:cNvSpPr txBox="1"/>
            <p:nvPr/>
          </p:nvSpPr>
          <p:spPr>
            <a:xfrm>
              <a:off x="5231041" y="4970114"/>
              <a:ext cx="1733670"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4" name="文本框 23"/>
            <p:cNvSpPr txBox="1"/>
            <p:nvPr/>
          </p:nvSpPr>
          <p:spPr>
            <a:xfrm>
              <a:off x="4886696" y="5346227"/>
              <a:ext cx="2424892" cy="789127"/>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ct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1" name="组合 30"/>
          <p:cNvGrpSpPr/>
          <p:nvPr/>
        </p:nvGrpSpPr>
        <p:grpSpPr>
          <a:xfrm>
            <a:off x="8383461" y="1864826"/>
            <a:ext cx="2424892" cy="2205220"/>
            <a:chOff x="8383461" y="1543937"/>
            <a:chExt cx="2424892" cy="2205220"/>
          </a:xfrm>
        </p:grpSpPr>
        <p:sp>
          <p:nvSpPr>
            <p:cNvPr id="7" name="稻壳儿小白白(http://dwz.cn/Wu2UP)"/>
            <p:cNvSpPr>
              <a:spLocks noChangeArrowheads="1"/>
            </p:cNvSpPr>
            <p:nvPr/>
          </p:nvSpPr>
          <p:spPr bwMode="auto">
            <a:xfrm flipV="1">
              <a:off x="9158280" y="1543937"/>
              <a:ext cx="860425" cy="862012"/>
            </a:xfrm>
            <a:prstGeom prst="ellipse">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endParaRPr lang="ru-RU" altLang="en-US" sz="28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稻壳儿小白白(http://dwz.cn/Wu2UP)"/>
            <p:cNvSpPr/>
            <p:nvPr/>
          </p:nvSpPr>
          <p:spPr bwMode="auto">
            <a:xfrm>
              <a:off x="9382117" y="1799524"/>
              <a:ext cx="412750" cy="376238"/>
            </a:xfrm>
            <a:custGeom>
              <a:avLst/>
              <a:gdLst>
                <a:gd name="T0" fmla="*/ 170356126 w 497"/>
                <a:gd name="T1" fmla="*/ 189844534 h 452"/>
                <a:gd name="T2" fmla="*/ 170356126 w 497"/>
                <a:gd name="T3" fmla="*/ 189844534 h 452"/>
                <a:gd name="T4" fmla="*/ 250361527 w 497"/>
                <a:gd name="T5" fmla="*/ 159359267 h 452"/>
                <a:gd name="T6" fmla="*/ 232429740 w 497"/>
                <a:gd name="T7" fmla="*/ 104622465 h 452"/>
                <a:gd name="T8" fmla="*/ 170356126 w 497"/>
                <a:gd name="T9" fmla="*/ 128873168 h 452"/>
                <a:gd name="T10" fmla="*/ 115869804 w 497"/>
                <a:gd name="T11" fmla="*/ 104622465 h 452"/>
                <a:gd name="T12" fmla="*/ 91730158 w 497"/>
                <a:gd name="T13" fmla="*/ 159359267 h 452"/>
                <a:gd name="T14" fmla="*/ 170356126 w 497"/>
                <a:gd name="T15" fmla="*/ 189844534 h 452"/>
                <a:gd name="T16" fmla="*/ 170356126 w 497"/>
                <a:gd name="T17" fmla="*/ 73443822 h 452"/>
                <a:gd name="T18" fmla="*/ 170356126 w 497"/>
                <a:gd name="T19" fmla="*/ 73443822 h 452"/>
                <a:gd name="T20" fmla="*/ 213117691 w 497"/>
                <a:gd name="T21" fmla="*/ 60972198 h 452"/>
                <a:gd name="T22" fmla="*/ 195875205 w 497"/>
                <a:gd name="T23" fmla="*/ 11779080 h 452"/>
                <a:gd name="T24" fmla="*/ 170356126 w 497"/>
                <a:gd name="T25" fmla="*/ 0 h 452"/>
                <a:gd name="T26" fmla="*/ 146216480 w 497"/>
                <a:gd name="T27" fmla="*/ 11779080 h 452"/>
                <a:gd name="T28" fmla="*/ 128284693 w 497"/>
                <a:gd name="T29" fmla="*/ 60972198 h 452"/>
                <a:gd name="T30" fmla="*/ 170356126 w 497"/>
                <a:gd name="T31" fmla="*/ 73443822 h 452"/>
                <a:gd name="T32" fmla="*/ 323469767 w 497"/>
                <a:gd name="T33" fmla="*/ 208552386 h 452"/>
                <a:gd name="T34" fmla="*/ 323469767 w 497"/>
                <a:gd name="T35" fmla="*/ 208552386 h 452"/>
                <a:gd name="T36" fmla="*/ 256569386 w 497"/>
                <a:gd name="T37" fmla="*/ 184301683 h 452"/>
                <a:gd name="T38" fmla="*/ 262776415 w 497"/>
                <a:gd name="T39" fmla="*/ 202316158 h 452"/>
                <a:gd name="T40" fmla="*/ 170356126 w 497"/>
                <a:gd name="T41" fmla="*/ 239038485 h 452"/>
                <a:gd name="T42" fmla="*/ 79316100 w 497"/>
                <a:gd name="T43" fmla="*/ 202316158 h 452"/>
                <a:gd name="T44" fmla="*/ 85523129 w 497"/>
                <a:gd name="T45" fmla="*/ 184301683 h 452"/>
                <a:gd name="T46" fmla="*/ 17932617 w 497"/>
                <a:gd name="T47" fmla="*/ 208552386 h 452"/>
                <a:gd name="T48" fmla="*/ 17932617 w 497"/>
                <a:gd name="T49" fmla="*/ 239038485 h 452"/>
                <a:gd name="T50" fmla="*/ 140009451 w 497"/>
                <a:gd name="T51" fmla="*/ 300703227 h 452"/>
                <a:gd name="T52" fmla="*/ 201392933 w 497"/>
                <a:gd name="T53" fmla="*/ 300703227 h 452"/>
                <a:gd name="T54" fmla="*/ 323469767 w 497"/>
                <a:gd name="T55" fmla="*/ 239038485 h 452"/>
                <a:gd name="T56" fmla="*/ 323469767 w 497"/>
                <a:gd name="T57" fmla="*/ 208552386 h 4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chemeClr val="bg1"/>
            </a:solidFill>
            <a:ln>
              <a:noFill/>
            </a:ln>
          </p:spPr>
          <p:txBody>
            <a:bodyPr wrap="none" anchor="ct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5" name="TextBox 76"/>
            <p:cNvSpPr txBox="1"/>
            <p:nvPr/>
          </p:nvSpPr>
          <p:spPr>
            <a:xfrm>
              <a:off x="8727806" y="2583917"/>
              <a:ext cx="1733670"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6" name="文本框 25"/>
            <p:cNvSpPr txBox="1"/>
            <p:nvPr/>
          </p:nvSpPr>
          <p:spPr>
            <a:xfrm>
              <a:off x="8383461" y="2960030"/>
              <a:ext cx="2424892" cy="789127"/>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ct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2" name="组合 31"/>
          <p:cNvGrpSpPr/>
          <p:nvPr/>
        </p:nvGrpSpPr>
        <p:grpSpPr>
          <a:xfrm>
            <a:off x="8383461" y="4024740"/>
            <a:ext cx="2424892" cy="2229217"/>
            <a:chOff x="8383461" y="3906137"/>
            <a:chExt cx="2424892" cy="2229217"/>
          </a:xfrm>
        </p:grpSpPr>
        <p:sp>
          <p:nvSpPr>
            <p:cNvPr id="10" name="稻壳儿小白白(http://dwz.cn/Wu2UP)"/>
            <p:cNvSpPr>
              <a:spLocks noChangeArrowheads="1"/>
            </p:cNvSpPr>
            <p:nvPr/>
          </p:nvSpPr>
          <p:spPr bwMode="auto">
            <a:xfrm flipV="1">
              <a:off x="9158280" y="3906137"/>
              <a:ext cx="860425" cy="862012"/>
            </a:xfrm>
            <a:prstGeom prst="ellipse">
              <a:avLst/>
            </a:prstGeom>
            <a:solidFill>
              <a:schemeClr val="bg1"/>
            </a:solidFill>
            <a:ln w="28575">
              <a:noFill/>
            </a:ln>
            <a:effectLst>
              <a:outerShdw blurRad="190500" dist="38100" dir="2700000" algn="tl" rotWithShape="0">
                <a:prstClr val="black">
                  <a:alpha val="20000"/>
                </a:prstClr>
              </a:outerShdw>
            </a:effectLst>
          </p:spPr>
          <p:txBody>
            <a:bodyPr anchor="ctr"/>
            <a:lstStyle/>
            <a:p>
              <a:pPr algn="ctr"/>
              <a:endParaRPr lang="ru-RU" altLang="en-US" sz="28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稻壳儿小白白(http://dwz.cn/Wu2UP)"/>
            <p:cNvSpPr/>
            <p:nvPr/>
          </p:nvSpPr>
          <p:spPr bwMode="auto">
            <a:xfrm>
              <a:off x="9382117" y="4139499"/>
              <a:ext cx="412750" cy="369888"/>
            </a:xfrm>
            <a:custGeom>
              <a:avLst/>
              <a:gdLst>
                <a:gd name="T0" fmla="*/ 305537980 w 497"/>
                <a:gd name="T1" fmla="*/ 48581956 h 444"/>
                <a:gd name="T2" fmla="*/ 305537980 w 497"/>
                <a:gd name="T3" fmla="*/ 48581956 h 444"/>
                <a:gd name="T4" fmla="*/ 293813222 w 497"/>
                <a:gd name="T5" fmla="*/ 48581956 h 444"/>
                <a:gd name="T6" fmla="*/ 293813222 w 497"/>
                <a:gd name="T7" fmla="*/ 307452738 h 444"/>
                <a:gd name="T8" fmla="*/ 305537980 w 497"/>
                <a:gd name="T9" fmla="*/ 307452738 h 444"/>
                <a:gd name="T10" fmla="*/ 342092515 w 497"/>
                <a:gd name="T11" fmla="*/ 276221362 h 444"/>
                <a:gd name="T12" fmla="*/ 342092515 w 497"/>
                <a:gd name="T13" fmla="*/ 86058942 h 444"/>
                <a:gd name="T14" fmla="*/ 305537980 w 497"/>
                <a:gd name="T15" fmla="*/ 48581956 h 444"/>
                <a:gd name="T16" fmla="*/ 0 w 497"/>
                <a:gd name="T17" fmla="*/ 86058942 h 444"/>
                <a:gd name="T18" fmla="*/ 0 w 497"/>
                <a:gd name="T19" fmla="*/ 86058942 h 444"/>
                <a:gd name="T20" fmla="*/ 0 w 497"/>
                <a:gd name="T21" fmla="*/ 276221362 h 444"/>
                <a:gd name="T22" fmla="*/ 36554535 w 497"/>
                <a:gd name="T23" fmla="*/ 307452738 h 444"/>
                <a:gd name="T24" fmla="*/ 48968594 w 497"/>
                <a:gd name="T25" fmla="*/ 307452738 h 444"/>
                <a:gd name="T26" fmla="*/ 48968594 w 497"/>
                <a:gd name="T27" fmla="*/ 48581956 h 444"/>
                <a:gd name="T28" fmla="*/ 36554535 w 497"/>
                <a:gd name="T29" fmla="*/ 48581956 h 444"/>
                <a:gd name="T30" fmla="*/ 0 w 497"/>
                <a:gd name="T31" fmla="*/ 86058942 h 444"/>
                <a:gd name="T32" fmla="*/ 232429740 w 497"/>
                <a:gd name="T33" fmla="*/ 18044536 h 444"/>
                <a:gd name="T34" fmla="*/ 232429740 w 497"/>
                <a:gd name="T35" fmla="*/ 18044536 h 444"/>
                <a:gd name="T36" fmla="*/ 171046258 w 497"/>
                <a:gd name="T37" fmla="*/ 0 h 444"/>
                <a:gd name="T38" fmla="*/ 110352076 w 497"/>
                <a:gd name="T39" fmla="*/ 18044536 h 444"/>
                <a:gd name="T40" fmla="*/ 110352076 w 497"/>
                <a:gd name="T41" fmla="*/ 48581956 h 444"/>
                <a:gd name="T42" fmla="*/ 73798371 w 497"/>
                <a:gd name="T43" fmla="*/ 48581956 h 444"/>
                <a:gd name="T44" fmla="*/ 73798371 w 497"/>
                <a:gd name="T45" fmla="*/ 307452738 h 444"/>
                <a:gd name="T46" fmla="*/ 268983445 w 497"/>
                <a:gd name="T47" fmla="*/ 307452738 h 444"/>
                <a:gd name="T48" fmla="*/ 268983445 w 497"/>
                <a:gd name="T49" fmla="*/ 48581956 h 444"/>
                <a:gd name="T50" fmla="*/ 232429740 w 497"/>
                <a:gd name="T51" fmla="*/ 48581956 h 444"/>
                <a:gd name="T52" fmla="*/ 232429740 w 497"/>
                <a:gd name="T53" fmla="*/ 18044536 h 444"/>
                <a:gd name="T54" fmla="*/ 207599962 w 497"/>
                <a:gd name="T55" fmla="*/ 48581956 h 444"/>
                <a:gd name="T56" fmla="*/ 207599962 w 497"/>
                <a:gd name="T57" fmla="*/ 48581956 h 444"/>
                <a:gd name="T58" fmla="*/ 134491722 w 497"/>
                <a:gd name="T59" fmla="*/ 48581956 h 444"/>
                <a:gd name="T60" fmla="*/ 134491722 w 497"/>
                <a:gd name="T61" fmla="*/ 30537420 h 444"/>
                <a:gd name="T62" fmla="*/ 171046258 w 497"/>
                <a:gd name="T63" fmla="*/ 18044536 h 444"/>
                <a:gd name="T64" fmla="*/ 207599962 w 497"/>
                <a:gd name="T65" fmla="*/ 30537420 h 444"/>
                <a:gd name="T66" fmla="*/ 207599962 w 497"/>
                <a:gd name="T67" fmla="*/ 48581956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gradFill>
              <a:gsLst>
                <a:gs pos="0">
                  <a:srgbClr val="CD1E24"/>
                </a:gs>
                <a:gs pos="100000">
                  <a:srgbClr val="C00000"/>
                </a:gs>
              </a:gsLst>
              <a:lin ang="2700000" scaled="0"/>
            </a:gradFill>
            <a:ln>
              <a:noFill/>
            </a:ln>
          </p:spPr>
          <p:txBody>
            <a:bodyPr wrap="none" anchor="ct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7" name="TextBox 76"/>
            <p:cNvSpPr txBox="1"/>
            <p:nvPr/>
          </p:nvSpPr>
          <p:spPr>
            <a:xfrm>
              <a:off x="8727806" y="4970114"/>
              <a:ext cx="1733670" cy="400110"/>
            </a:xfrm>
            <a:prstGeom prst="rect">
              <a:avLst/>
            </a:prstGeom>
            <a:noFill/>
            <a:effectLst/>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8" name="文本框 27"/>
            <p:cNvSpPr txBox="1"/>
            <p:nvPr/>
          </p:nvSpPr>
          <p:spPr>
            <a:xfrm>
              <a:off x="8383461" y="5346227"/>
              <a:ext cx="2424892" cy="789127"/>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ct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9" name="组合 38">
            <a:extLst>
              <a:ext uri="{FF2B5EF4-FFF2-40B4-BE49-F238E27FC236}">
                <a16:creationId xmlns:a16="http://schemas.microsoft.com/office/drawing/2014/main" id="{1B5B75DC-38A8-402E-B0B7-F1D606F2E968}"/>
              </a:ext>
            </a:extLst>
          </p:cNvPr>
          <p:cNvGrpSpPr/>
          <p:nvPr/>
        </p:nvGrpSpPr>
        <p:grpSpPr>
          <a:xfrm>
            <a:off x="0" y="586281"/>
            <a:ext cx="3652091" cy="584775"/>
            <a:chOff x="0" y="586281"/>
            <a:chExt cx="3652091" cy="584775"/>
          </a:xfrm>
        </p:grpSpPr>
        <p:sp>
          <p:nvSpPr>
            <p:cNvPr id="40" name="TextBox 76">
              <a:extLst>
                <a:ext uri="{FF2B5EF4-FFF2-40B4-BE49-F238E27FC236}">
                  <a16:creationId xmlns:a16="http://schemas.microsoft.com/office/drawing/2014/main" id="{F03B98A7-015E-46BC-AA4D-34E74BEC2A47}"/>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完成项目汇报</a:t>
              </a:r>
            </a:p>
          </p:txBody>
        </p:sp>
        <p:sp>
          <p:nvSpPr>
            <p:cNvPr id="48" name="任意多边形: 形状 47">
              <a:extLst>
                <a:ext uri="{FF2B5EF4-FFF2-40B4-BE49-F238E27FC236}">
                  <a16:creationId xmlns:a16="http://schemas.microsoft.com/office/drawing/2014/main" id="{BE180D44-A903-4E48-9D74-B622D3A3FA3C}"/>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5166071D-4192-4104-BA7A-9543A40B4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27346671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任意多边形: 形状 184">
            <a:extLst>
              <a:ext uri="{FF2B5EF4-FFF2-40B4-BE49-F238E27FC236}">
                <a16:creationId xmlns:a16="http://schemas.microsoft.com/office/drawing/2014/main" id="{3A358F5E-AD03-40E3-9ED0-C7A8565CC1C4}"/>
              </a:ext>
            </a:extLst>
          </p:cNvPr>
          <p:cNvSpPr/>
          <p:nvPr/>
        </p:nvSpPr>
        <p:spPr>
          <a:xfrm>
            <a:off x="0" y="2414310"/>
            <a:ext cx="3529013" cy="2029380"/>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任意多边形: 形状 182">
            <a:extLst>
              <a:ext uri="{FF2B5EF4-FFF2-40B4-BE49-F238E27FC236}">
                <a16:creationId xmlns:a16="http://schemas.microsoft.com/office/drawing/2014/main" id="{249C6A06-4D2F-457F-969D-5D16224307B1}"/>
              </a:ext>
            </a:extLst>
          </p:cNvPr>
          <p:cNvSpPr/>
          <p:nvPr/>
        </p:nvSpPr>
        <p:spPr>
          <a:xfrm flipH="1" flipV="1">
            <a:off x="7955857" y="2414310"/>
            <a:ext cx="4236143" cy="2029380"/>
          </a:xfrm>
          <a:custGeom>
            <a:avLst/>
            <a:gdLst>
              <a:gd name="connsiteX0" fmla="*/ 2843502 w 3879272"/>
              <a:gd name="connsiteY0" fmla="*/ 1858416 h 1858416"/>
              <a:gd name="connsiteX1" fmla="*/ 0 w 3879272"/>
              <a:gd name="connsiteY1" fmla="*/ 1858416 h 1858416"/>
              <a:gd name="connsiteX2" fmla="*/ 0 w 3879272"/>
              <a:gd name="connsiteY2" fmla="*/ 0 h 1858416"/>
              <a:gd name="connsiteX3" fmla="*/ 3879272 w 3879272"/>
              <a:gd name="connsiteY3" fmla="*/ 0 h 1858416"/>
            </a:gdLst>
            <a:ahLst/>
            <a:cxnLst>
              <a:cxn ang="0">
                <a:pos x="connsiteX0" y="connsiteY0"/>
              </a:cxn>
              <a:cxn ang="0">
                <a:pos x="connsiteX1" y="connsiteY1"/>
              </a:cxn>
              <a:cxn ang="0">
                <a:pos x="connsiteX2" y="connsiteY2"/>
              </a:cxn>
              <a:cxn ang="0">
                <a:pos x="connsiteX3" y="connsiteY3"/>
              </a:cxn>
            </a:cxnLst>
            <a:rect l="l" t="t" r="r" b="b"/>
            <a:pathLst>
              <a:path w="3879272" h="1858416">
                <a:moveTo>
                  <a:pt x="2843502" y="1858416"/>
                </a:moveTo>
                <a:lnTo>
                  <a:pt x="0" y="1858416"/>
                </a:lnTo>
                <a:lnTo>
                  <a:pt x="0" y="0"/>
                </a:lnTo>
                <a:lnTo>
                  <a:pt x="3879272" y="0"/>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文本框 161">
            <a:extLst>
              <a:ext uri="{FF2B5EF4-FFF2-40B4-BE49-F238E27FC236}">
                <a16:creationId xmlns:a16="http://schemas.microsoft.com/office/drawing/2014/main" id="{5FBE01E1-71A9-42CD-B898-29A31377965A}"/>
              </a:ext>
            </a:extLst>
          </p:cNvPr>
          <p:cNvSpPr txBox="1"/>
          <p:nvPr/>
        </p:nvSpPr>
        <p:spPr>
          <a:xfrm>
            <a:off x="4957472" y="877906"/>
            <a:ext cx="889987" cy="830997"/>
          </a:xfrm>
          <a:prstGeom prst="rect">
            <a:avLst/>
          </a:prstGeom>
          <a:noFill/>
        </p:spPr>
        <p:txBody>
          <a:bodyPr wrap="square" rtlCol="0">
            <a:spAutoFit/>
          </a:bodyPr>
          <a:lstStyle/>
          <a:p>
            <a:pPr algn="ctr"/>
            <a:r>
              <a:rPr lang="en-US" altLang="zh-CN"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rPr>
              <a:t>01</a:t>
            </a:r>
            <a:endParaRPr lang="zh-CN" altLang="en-US"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endParaRPr>
          </a:p>
        </p:txBody>
      </p:sp>
      <p:sp>
        <p:nvSpPr>
          <p:cNvPr id="163" name="TextBox 76">
            <a:extLst>
              <a:ext uri="{FF2B5EF4-FFF2-40B4-BE49-F238E27FC236}">
                <a16:creationId xmlns:a16="http://schemas.microsoft.com/office/drawing/2014/main" id="{ED743AD4-89AE-4A53-A3FC-1E3367DA8271}"/>
              </a:ext>
            </a:extLst>
          </p:cNvPr>
          <p:cNvSpPr txBox="1"/>
          <p:nvPr/>
        </p:nvSpPr>
        <p:spPr>
          <a:xfrm>
            <a:off x="6153005" y="908684"/>
            <a:ext cx="2559382" cy="769441"/>
          </a:xfrm>
          <a:prstGeom prst="rect">
            <a:avLst/>
          </a:prstGeom>
          <a:noFill/>
        </p:spPr>
        <p:txBody>
          <a:bodyPr wrap="square" rtlCol="0">
            <a:spAutoFit/>
          </a:bodyPr>
          <a:lstStyle/>
          <a:p>
            <a:r>
              <a:rPr lang="zh-CN" altLang="en-US" sz="2800" b="1" dirty="0">
                <a:latin typeface="思源黑体 CN Bold" panose="020B0800000000000000" pitchFamily="34" charset="-122"/>
                <a:ea typeface="思源黑体 CN Bold" panose="020B0800000000000000" pitchFamily="34" charset="-122"/>
                <a:sym typeface="Arial" panose="020B0604020202020204" pitchFamily="34" charset="0"/>
              </a:rPr>
              <a:t>岗位工作概述</a:t>
            </a:r>
            <a:endParaRPr lang="en-US" altLang="zh-CN" sz="2800" b="1" dirty="0">
              <a:latin typeface="思源黑体 CN Bold" panose="020B0800000000000000" pitchFamily="34" charset="-122"/>
              <a:ea typeface="思源黑体 CN Bold" panose="020B0800000000000000" pitchFamily="34" charset="-122"/>
              <a:sym typeface="Arial" panose="020B0604020202020204" pitchFamily="34" charset="0"/>
            </a:endParaRPr>
          </a:p>
          <a:p>
            <a:r>
              <a:rPr lang="en-US" altLang="zh-CN"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Job description</a:t>
            </a:r>
            <a:endParaRPr lang="zh-CN" altLang="en-US"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186" name="TextBox 76">
            <a:extLst>
              <a:ext uri="{FF2B5EF4-FFF2-40B4-BE49-F238E27FC236}">
                <a16:creationId xmlns:a16="http://schemas.microsoft.com/office/drawing/2014/main" id="{F9B5A9CA-7D39-4D20-AFE3-795A8503AA33}"/>
              </a:ext>
            </a:extLst>
          </p:cNvPr>
          <p:cNvSpPr txBox="1"/>
          <p:nvPr/>
        </p:nvSpPr>
        <p:spPr>
          <a:xfrm>
            <a:off x="555609" y="3013502"/>
            <a:ext cx="1702682" cy="830997"/>
          </a:xfrm>
          <a:prstGeom prst="rect">
            <a:avLst/>
          </a:prstGeom>
          <a:noFill/>
        </p:spPr>
        <p:txBody>
          <a:bodyPr wrap="square" rtlCol="0">
            <a:spAutoFit/>
          </a:bodyPr>
          <a:lstStyle/>
          <a:p>
            <a:pPr algn="ctr"/>
            <a:r>
              <a:rPr lang="zh-CN" altLang="en-US" sz="48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sym typeface="Arial" panose="020B0604020202020204" pitchFamily="34" charset="0"/>
              </a:rPr>
              <a:t>目 录</a:t>
            </a:r>
            <a:endParaRPr lang="zh-CN" altLang="en-US"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33" name="矩形 32">
            <a:extLst>
              <a:ext uri="{FF2B5EF4-FFF2-40B4-BE49-F238E27FC236}">
                <a16:creationId xmlns:a16="http://schemas.microsoft.com/office/drawing/2014/main" id="{046E8906-2415-4CA8-8DF2-538CE181EB4F}"/>
              </a:ext>
            </a:extLst>
          </p:cNvPr>
          <p:cNvSpPr/>
          <p:nvPr/>
        </p:nvSpPr>
        <p:spPr>
          <a:xfrm>
            <a:off x="9152110" y="3105835"/>
            <a:ext cx="2723823" cy="646331"/>
          </a:xfrm>
          <a:prstGeom prst="rect">
            <a:avLst/>
          </a:prstGeom>
        </p:spPr>
        <p:txBody>
          <a:bodyPr wrap="none">
            <a:spAutoFit/>
          </a:bodyPr>
          <a:lstStyle/>
          <a:p>
            <a:r>
              <a:rPr lang="zh-CN" altLang="en-US" sz="3600" b="1" dirty="0">
                <a:solidFill>
                  <a:schemeClr val="bg1"/>
                </a:solidFill>
              </a:rPr>
              <a:t>CONTENT</a:t>
            </a:r>
            <a:r>
              <a:rPr lang="en-US" altLang="zh-CN" sz="3600" b="1" dirty="0">
                <a:solidFill>
                  <a:schemeClr val="bg1"/>
                </a:solidFill>
              </a:rPr>
              <a:t>S</a:t>
            </a:r>
            <a:endParaRPr lang="zh-CN" altLang="en-US" sz="3600" b="1" dirty="0">
              <a:solidFill>
                <a:schemeClr val="bg1"/>
              </a:solidFill>
            </a:endParaRPr>
          </a:p>
        </p:txBody>
      </p:sp>
      <p:sp>
        <p:nvSpPr>
          <p:cNvPr id="16" name="文本框 15">
            <a:extLst>
              <a:ext uri="{FF2B5EF4-FFF2-40B4-BE49-F238E27FC236}">
                <a16:creationId xmlns:a16="http://schemas.microsoft.com/office/drawing/2014/main" id="{F2E7E1B3-7EE8-4811-9110-C93FE386CECC}"/>
              </a:ext>
            </a:extLst>
          </p:cNvPr>
          <p:cNvSpPr txBox="1"/>
          <p:nvPr/>
        </p:nvSpPr>
        <p:spPr>
          <a:xfrm>
            <a:off x="4397124" y="1945704"/>
            <a:ext cx="889987" cy="830997"/>
          </a:xfrm>
          <a:prstGeom prst="rect">
            <a:avLst/>
          </a:prstGeom>
          <a:noFill/>
        </p:spPr>
        <p:txBody>
          <a:bodyPr wrap="square" rtlCol="0">
            <a:spAutoFit/>
          </a:bodyPr>
          <a:lstStyle/>
          <a:p>
            <a:pPr algn="ctr"/>
            <a:r>
              <a:rPr lang="en-US" altLang="zh-CN"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rPr>
              <a:t>02</a:t>
            </a:r>
            <a:endParaRPr lang="zh-CN" altLang="en-US"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endParaRPr>
          </a:p>
        </p:txBody>
      </p:sp>
      <p:sp>
        <p:nvSpPr>
          <p:cNvPr id="17" name="TextBox 76">
            <a:extLst>
              <a:ext uri="{FF2B5EF4-FFF2-40B4-BE49-F238E27FC236}">
                <a16:creationId xmlns:a16="http://schemas.microsoft.com/office/drawing/2014/main" id="{BB94927A-E2E0-4095-A1B6-E4F74E892DCD}"/>
              </a:ext>
            </a:extLst>
          </p:cNvPr>
          <p:cNvSpPr txBox="1"/>
          <p:nvPr/>
        </p:nvSpPr>
        <p:spPr>
          <a:xfrm>
            <a:off x="5592657" y="1976482"/>
            <a:ext cx="2559382" cy="769441"/>
          </a:xfrm>
          <a:prstGeom prst="rect">
            <a:avLst/>
          </a:prstGeom>
          <a:noFill/>
        </p:spPr>
        <p:txBody>
          <a:bodyPr wrap="square" rtlCol="0">
            <a:spAutoFit/>
          </a:bodyPr>
          <a:lstStyle/>
          <a:p>
            <a:r>
              <a:rPr lang="zh-CN" altLang="en-US" sz="2800" b="1" dirty="0">
                <a:latin typeface="思源黑体 CN Bold" panose="020B0800000000000000" pitchFamily="34" charset="-122"/>
                <a:ea typeface="思源黑体 CN Bold" panose="020B0800000000000000" pitchFamily="34" charset="-122"/>
                <a:sym typeface="Arial" panose="020B0604020202020204" pitchFamily="34" charset="0"/>
              </a:rPr>
              <a:t>工作完成情况</a:t>
            </a:r>
            <a:endParaRPr lang="en-US" altLang="zh-CN" sz="2800" b="1" dirty="0">
              <a:latin typeface="思源黑体 CN Bold" panose="020B0800000000000000" pitchFamily="34" charset="-122"/>
              <a:ea typeface="思源黑体 CN Bold" panose="020B0800000000000000" pitchFamily="34" charset="-122"/>
              <a:sym typeface="Arial" panose="020B0604020202020204" pitchFamily="34" charset="0"/>
            </a:endParaRPr>
          </a:p>
          <a:p>
            <a:r>
              <a:rPr lang="en-US" altLang="zh-CN"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Work completion</a:t>
            </a:r>
            <a:endParaRPr lang="zh-CN" altLang="en-US"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24" name="文本框 23">
            <a:extLst>
              <a:ext uri="{FF2B5EF4-FFF2-40B4-BE49-F238E27FC236}">
                <a16:creationId xmlns:a16="http://schemas.microsoft.com/office/drawing/2014/main" id="{73A5D6CE-9078-4928-9457-BF76099DADE0}"/>
              </a:ext>
            </a:extLst>
          </p:cNvPr>
          <p:cNvSpPr txBox="1"/>
          <p:nvPr/>
        </p:nvSpPr>
        <p:spPr>
          <a:xfrm>
            <a:off x="3813274" y="3013502"/>
            <a:ext cx="889987" cy="830997"/>
          </a:xfrm>
          <a:prstGeom prst="rect">
            <a:avLst/>
          </a:prstGeom>
          <a:noFill/>
        </p:spPr>
        <p:txBody>
          <a:bodyPr wrap="square" rtlCol="0">
            <a:spAutoFit/>
          </a:bodyPr>
          <a:lstStyle/>
          <a:p>
            <a:pPr algn="ctr"/>
            <a:r>
              <a:rPr lang="en-US" altLang="zh-CN"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rPr>
              <a:t>03</a:t>
            </a:r>
            <a:endParaRPr lang="zh-CN" altLang="en-US"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endParaRPr>
          </a:p>
        </p:txBody>
      </p:sp>
      <p:sp>
        <p:nvSpPr>
          <p:cNvPr id="25" name="TextBox 76">
            <a:extLst>
              <a:ext uri="{FF2B5EF4-FFF2-40B4-BE49-F238E27FC236}">
                <a16:creationId xmlns:a16="http://schemas.microsoft.com/office/drawing/2014/main" id="{2456C253-D6E7-4561-B03A-427B2E1638C4}"/>
              </a:ext>
            </a:extLst>
          </p:cNvPr>
          <p:cNvSpPr txBox="1"/>
          <p:nvPr/>
        </p:nvSpPr>
        <p:spPr>
          <a:xfrm>
            <a:off x="5008806" y="3044280"/>
            <a:ext cx="2936569" cy="769441"/>
          </a:xfrm>
          <a:prstGeom prst="rect">
            <a:avLst/>
          </a:prstGeom>
          <a:noFill/>
        </p:spPr>
        <p:txBody>
          <a:bodyPr wrap="square" rtlCol="0">
            <a:spAutoFit/>
          </a:bodyPr>
          <a:lstStyle/>
          <a:p>
            <a:r>
              <a:rPr lang="zh-CN" altLang="en-US" sz="2800" b="1" dirty="0">
                <a:latin typeface="思源黑体 CN Bold" panose="020B0800000000000000" pitchFamily="34" charset="-122"/>
                <a:ea typeface="思源黑体 CN Bold" panose="020B0800000000000000" pitchFamily="34" charset="-122"/>
                <a:sym typeface="Arial" panose="020B0604020202020204" pitchFamily="34" charset="0"/>
              </a:rPr>
              <a:t>成功案例展示</a:t>
            </a:r>
            <a:endParaRPr lang="en-US" altLang="zh-CN" sz="2800" b="1" dirty="0">
              <a:latin typeface="思源黑体 CN Bold" panose="020B0800000000000000" pitchFamily="34" charset="-122"/>
              <a:ea typeface="思源黑体 CN Bold" panose="020B0800000000000000" pitchFamily="34" charset="-122"/>
              <a:sym typeface="Arial" panose="020B0604020202020204" pitchFamily="34" charset="0"/>
            </a:endParaRPr>
          </a:p>
          <a:p>
            <a:r>
              <a:rPr lang="en-US" altLang="zh-CN"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Successful case presentation</a:t>
            </a:r>
            <a:endParaRPr lang="zh-CN" altLang="en-US"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30" name="文本框 29">
            <a:extLst>
              <a:ext uri="{FF2B5EF4-FFF2-40B4-BE49-F238E27FC236}">
                <a16:creationId xmlns:a16="http://schemas.microsoft.com/office/drawing/2014/main" id="{5664205D-E8AF-4E80-9EA7-742162973F2B}"/>
              </a:ext>
            </a:extLst>
          </p:cNvPr>
          <p:cNvSpPr txBox="1"/>
          <p:nvPr/>
        </p:nvSpPr>
        <p:spPr>
          <a:xfrm>
            <a:off x="3204587" y="4081300"/>
            <a:ext cx="889987" cy="830997"/>
          </a:xfrm>
          <a:prstGeom prst="rect">
            <a:avLst/>
          </a:prstGeom>
          <a:noFill/>
        </p:spPr>
        <p:txBody>
          <a:bodyPr wrap="square" rtlCol="0">
            <a:spAutoFit/>
          </a:bodyPr>
          <a:lstStyle/>
          <a:p>
            <a:pPr algn="ctr"/>
            <a:r>
              <a:rPr lang="en-US" altLang="zh-CN"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rPr>
              <a:t>04</a:t>
            </a:r>
            <a:endParaRPr lang="zh-CN" altLang="en-US"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endParaRPr>
          </a:p>
        </p:txBody>
      </p:sp>
      <p:sp>
        <p:nvSpPr>
          <p:cNvPr id="31" name="TextBox 76">
            <a:extLst>
              <a:ext uri="{FF2B5EF4-FFF2-40B4-BE49-F238E27FC236}">
                <a16:creationId xmlns:a16="http://schemas.microsoft.com/office/drawing/2014/main" id="{03B437DA-1A23-4E9D-AAE8-F85027AEF4B2}"/>
              </a:ext>
            </a:extLst>
          </p:cNvPr>
          <p:cNvSpPr txBox="1"/>
          <p:nvPr/>
        </p:nvSpPr>
        <p:spPr>
          <a:xfrm>
            <a:off x="4400120" y="4112078"/>
            <a:ext cx="2559382" cy="769441"/>
          </a:xfrm>
          <a:prstGeom prst="rect">
            <a:avLst/>
          </a:prstGeom>
          <a:noFill/>
        </p:spPr>
        <p:txBody>
          <a:bodyPr wrap="square" rtlCol="0">
            <a:spAutoFit/>
          </a:bodyPr>
          <a:lstStyle/>
          <a:p>
            <a:r>
              <a:rPr lang="zh-CN" altLang="en-US" sz="2800" b="1" dirty="0">
                <a:latin typeface="思源黑体 CN Bold" panose="020B0800000000000000" pitchFamily="34" charset="-122"/>
                <a:ea typeface="思源黑体 CN Bold" panose="020B0800000000000000" pitchFamily="34" charset="-122"/>
                <a:sym typeface="Arial" panose="020B0604020202020204" pitchFamily="34" charset="0"/>
              </a:rPr>
              <a:t>经验不足分享</a:t>
            </a:r>
            <a:endParaRPr lang="en-US" altLang="zh-CN" sz="2800" b="1" dirty="0">
              <a:latin typeface="思源黑体 CN Bold" panose="020B0800000000000000" pitchFamily="34" charset="-122"/>
              <a:ea typeface="思源黑体 CN Bold" panose="020B0800000000000000" pitchFamily="34" charset="-122"/>
              <a:sym typeface="Arial" panose="020B0604020202020204" pitchFamily="34" charset="0"/>
            </a:endParaRPr>
          </a:p>
          <a:p>
            <a:r>
              <a:rPr lang="en-US" altLang="zh-CN"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Experience sharing</a:t>
            </a:r>
            <a:endParaRPr lang="zh-CN" altLang="en-US"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35" name="文本框 34">
            <a:extLst>
              <a:ext uri="{FF2B5EF4-FFF2-40B4-BE49-F238E27FC236}">
                <a16:creationId xmlns:a16="http://schemas.microsoft.com/office/drawing/2014/main" id="{CA694A4D-AB7F-4C13-A78A-15561ED5EF49}"/>
              </a:ext>
            </a:extLst>
          </p:cNvPr>
          <p:cNvSpPr txBox="1"/>
          <p:nvPr/>
        </p:nvSpPr>
        <p:spPr>
          <a:xfrm>
            <a:off x="2624434" y="5149097"/>
            <a:ext cx="889987" cy="830997"/>
          </a:xfrm>
          <a:prstGeom prst="rect">
            <a:avLst/>
          </a:prstGeom>
          <a:noFill/>
        </p:spPr>
        <p:txBody>
          <a:bodyPr wrap="square" rtlCol="0">
            <a:spAutoFit/>
          </a:bodyPr>
          <a:lstStyle/>
          <a:p>
            <a:pPr algn="ctr"/>
            <a:r>
              <a:rPr lang="en-US" altLang="zh-CN"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rPr>
              <a:t>05</a:t>
            </a:r>
            <a:endParaRPr lang="zh-CN" altLang="en-US" sz="4800" dirty="0">
              <a:gradFill>
                <a:gsLst>
                  <a:gs pos="0">
                    <a:srgbClr val="CD1E24"/>
                  </a:gs>
                  <a:gs pos="100000">
                    <a:srgbClr val="C00000"/>
                  </a:gs>
                </a:gsLst>
                <a:lin ang="2700000" scaled="0"/>
              </a:gradFill>
              <a:latin typeface="Impact" panose="020B0806030902050204" pitchFamily="34" charset="0"/>
              <a:cs typeface="Arial" panose="020B0604020202020204" pitchFamily="34" charset="0"/>
            </a:endParaRPr>
          </a:p>
        </p:txBody>
      </p:sp>
      <p:sp>
        <p:nvSpPr>
          <p:cNvPr id="36" name="TextBox 76">
            <a:extLst>
              <a:ext uri="{FF2B5EF4-FFF2-40B4-BE49-F238E27FC236}">
                <a16:creationId xmlns:a16="http://schemas.microsoft.com/office/drawing/2014/main" id="{E48E23C6-CA3D-4336-A4AF-7114E91FEC15}"/>
              </a:ext>
            </a:extLst>
          </p:cNvPr>
          <p:cNvSpPr txBox="1"/>
          <p:nvPr/>
        </p:nvSpPr>
        <p:spPr>
          <a:xfrm>
            <a:off x="3819967" y="5179875"/>
            <a:ext cx="2559382" cy="769441"/>
          </a:xfrm>
          <a:prstGeom prst="rect">
            <a:avLst/>
          </a:prstGeom>
          <a:noFill/>
        </p:spPr>
        <p:txBody>
          <a:bodyPr wrap="square" rtlCol="0">
            <a:spAutoFit/>
          </a:bodyPr>
          <a:lstStyle/>
          <a:p>
            <a:r>
              <a:rPr lang="zh-CN" altLang="en-US" sz="2800" b="1" dirty="0">
                <a:latin typeface="思源黑体 CN Bold" panose="020B0800000000000000" pitchFamily="34" charset="-122"/>
                <a:ea typeface="思源黑体 CN Bold" panose="020B0800000000000000" pitchFamily="34" charset="-122"/>
                <a:sym typeface="Arial" panose="020B0604020202020204" pitchFamily="34" charset="0"/>
              </a:rPr>
              <a:t>未来岗位规划</a:t>
            </a:r>
            <a:endParaRPr lang="en-US" altLang="zh-CN" sz="2800" b="1" dirty="0">
              <a:latin typeface="思源黑体 CN Bold" panose="020B0800000000000000" pitchFamily="34" charset="-122"/>
              <a:ea typeface="思源黑体 CN Bold" panose="020B0800000000000000" pitchFamily="34" charset="-122"/>
              <a:sym typeface="Arial" panose="020B0604020202020204" pitchFamily="34" charset="0"/>
            </a:endParaRPr>
          </a:p>
          <a:p>
            <a:r>
              <a:rPr lang="en-US" altLang="zh-CN"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Future job planning</a:t>
            </a:r>
            <a:endParaRPr lang="zh-CN" altLang="en-US" sz="1600" dirty="0">
              <a:solidFill>
                <a:schemeClr val="tx1">
                  <a:lumMod val="75000"/>
                  <a:lumOff val="25000"/>
                </a:schemeClr>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pic>
        <p:nvPicPr>
          <p:cNvPr id="3" name="图片 2">
            <a:extLst>
              <a:ext uri="{FF2B5EF4-FFF2-40B4-BE49-F238E27FC236}">
                <a16:creationId xmlns:a16="http://schemas.microsoft.com/office/drawing/2014/main" id="{A8EE2F99-EB20-4758-8C54-6C25F13EC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60" y="79674"/>
            <a:ext cx="3896574" cy="678493"/>
          </a:xfrm>
          <a:prstGeom prst="rect">
            <a:avLst/>
          </a:prstGeom>
        </p:spPr>
      </p:pic>
    </p:spTree>
    <p:extLst>
      <p:ext uri="{BB962C8B-B14F-4D97-AF65-F5344CB8AC3E}">
        <p14:creationId xmlns:p14="http://schemas.microsoft.com/office/powerpoint/2010/main" val="34822873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5"/>
                                        </p:tgtEl>
                                        <p:attrNameLst>
                                          <p:attrName>style.visibility</p:attrName>
                                        </p:attrNameLst>
                                      </p:cBhvr>
                                      <p:to>
                                        <p:strVal val="visible"/>
                                      </p:to>
                                    </p:set>
                                    <p:anim calcmode="lin" valueType="num">
                                      <p:cBhvr additive="base">
                                        <p:cTn id="7" dur="500" fill="hold"/>
                                        <p:tgtEl>
                                          <p:spTgt spid="185"/>
                                        </p:tgtEl>
                                        <p:attrNameLst>
                                          <p:attrName>ppt_x</p:attrName>
                                        </p:attrNameLst>
                                      </p:cBhvr>
                                      <p:tavLst>
                                        <p:tav tm="0">
                                          <p:val>
                                            <p:strVal val="0-#ppt_w/2"/>
                                          </p:val>
                                        </p:tav>
                                        <p:tav tm="100000">
                                          <p:val>
                                            <p:strVal val="#ppt_x"/>
                                          </p:val>
                                        </p:tav>
                                      </p:tavLst>
                                    </p:anim>
                                    <p:anim calcmode="lin" valueType="num">
                                      <p:cBhvr additive="base">
                                        <p:cTn id="8" dur="500" fill="hold"/>
                                        <p:tgtEl>
                                          <p:spTgt spid="18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83"/>
                                        </p:tgtEl>
                                        <p:attrNameLst>
                                          <p:attrName>style.visibility</p:attrName>
                                        </p:attrNameLst>
                                      </p:cBhvr>
                                      <p:to>
                                        <p:strVal val="visible"/>
                                      </p:to>
                                    </p:set>
                                    <p:anim calcmode="lin" valueType="num">
                                      <p:cBhvr additive="base">
                                        <p:cTn id="12" dur="500" fill="hold"/>
                                        <p:tgtEl>
                                          <p:spTgt spid="183"/>
                                        </p:tgtEl>
                                        <p:attrNameLst>
                                          <p:attrName>ppt_x</p:attrName>
                                        </p:attrNameLst>
                                      </p:cBhvr>
                                      <p:tavLst>
                                        <p:tav tm="0">
                                          <p:val>
                                            <p:strVal val="1+#ppt_w/2"/>
                                          </p:val>
                                        </p:tav>
                                        <p:tav tm="100000">
                                          <p:val>
                                            <p:strVal val="#ppt_x"/>
                                          </p:val>
                                        </p:tav>
                                      </p:tavLst>
                                    </p:anim>
                                    <p:anim calcmode="lin" valueType="num">
                                      <p:cBhvr additive="base">
                                        <p:cTn id="13" dur="500" fill="hold"/>
                                        <p:tgtEl>
                                          <p:spTgt spid="18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barn(inVertical)">
                                      <p:cBhvr>
                                        <p:cTn id="17" dur="500"/>
                                        <p:tgtEl>
                                          <p:spTgt spid="18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62"/>
                                        </p:tgtEl>
                                        <p:attrNameLst>
                                          <p:attrName>style.visibility</p:attrName>
                                        </p:attrNameLst>
                                      </p:cBhvr>
                                      <p:to>
                                        <p:strVal val="visible"/>
                                      </p:to>
                                    </p:set>
                                    <p:anim calcmode="lin" valueType="num">
                                      <p:cBhvr>
                                        <p:cTn id="25" dur="500" fill="hold"/>
                                        <p:tgtEl>
                                          <p:spTgt spid="162"/>
                                        </p:tgtEl>
                                        <p:attrNameLst>
                                          <p:attrName>ppt_w</p:attrName>
                                        </p:attrNameLst>
                                      </p:cBhvr>
                                      <p:tavLst>
                                        <p:tav tm="0">
                                          <p:val>
                                            <p:fltVal val="0"/>
                                          </p:val>
                                        </p:tav>
                                        <p:tav tm="100000">
                                          <p:val>
                                            <p:strVal val="#ppt_w"/>
                                          </p:val>
                                        </p:tav>
                                      </p:tavLst>
                                    </p:anim>
                                    <p:anim calcmode="lin" valueType="num">
                                      <p:cBhvr>
                                        <p:cTn id="26" dur="500" fill="hold"/>
                                        <p:tgtEl>
                                          <p:spTgt spid="162"/>
                                        </p:tgtEl>
                                        <p:attrNameLst>
                                          <p:attrName>ppt_h</p:attrName>
                                        </p:attrNameLst>
                                      </p:cBhvr>
                                      <p:tavLst>
                                        <p:tav tm="0">
                                          <p:val>
                                            <p:fltVal val="0"/>
                                          </p:val>
                                        </p:tav>
                                        <p:tav tm="100000">
                                          <p:val>
                                            <p:strVal val="#ppt_h"/>
                                          </p:val>
                                        </p:tav>
                                      </p:tavLst>
                                    </p:anim>
                                    <p:animEffect transition="in" filter="fade">
                                      <p:cBhvr>
                                        <p:cTn id="27" dur="500"/>
                                        <p:tgtEl>
                                          <p:spTgt spid="162"/>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163"/>
                                        </p:tgtEl>
                                        <p:attrNameLst>
                                          <p:attrName>style.visibility</p:attrName>
                                        </p:attrNameLst>
                                      </p:cBhvr>
                                      <p:to>
                                        <p:strVal val="visible"/>
                                      </p:to>
                                    </p:set>
                                    <p:anim calcmode="lin" valueType="num">
                                      <p:cBhvr additive="base">
                                        <p:cTn id="31" dur="500"/>
                                        <p:tgtEl>
                                          <p:spTgt spid="163"/>
                                        </p:tgtEl>
                                        <p:attrNameLst>
                                          <p:attrName>ppt_x</p:attrName>
                                        </p:attrNameLst>
                                      </p:cBhvr>
                                      <p:tavLst>
                                        <p:tav tm="0">
                                          <p:val>
                                            <p:strVal val="#ppt_x-#ppt_w*1.125000"/>
                                          </p:val>
                                        </p:tav>
                                        <p:tav tm="100000">
                                          <p:val>
                                            <p:strVal val="#ppt_x"/>
                                          </p:val>
                                        </p:tav>
                                      </p:tavLst>
                                    </p:anim>
                                    <p:animEffect transition="in" filter="wipe(right)">
                                      <p:cBhvr>
                                        <p:cTn id="32" dur="500"/>
                                        <p:tgtEl>
                                          <p:spTgt spid="163"/>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par>
                          <p:cTn id="39" fill="hold">
                            <p:stCondLst>
                              <p:cond delay="3500"/>
                            </p:stCondLst>
                            <p:childTnLst>
                              <p:par>
                                <p:cTn id="40" presetID="1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p:tgtEl>
                                          <p:spTgt spid="17"/>
                                        </p:tgtEl>
                                        <p:attrNameLst>
                                          <p:attrName>ppt_x</p:attrName>
                                        </p:attrNameLst>
                                      </p:cBhvr>
                                      <p:tavLst>
                                        <p:tav tm="0">
                                          <p:val>
                                            <p:strVal val="#ppt_x-#ppt_w*1.125000"/>
                                          </p:val>
                                        </p:tav>
                                        <p:tav tm="100000">
                                          <p:val>
                                            <p:strVal val="#ppt_x"/>
                                          </p:val>
                                        </p:tav>
                                      </p:tavLst>
                                    </p:anim>
                                    <p:animEffect transition="in" filter="wipe(right)">
                                      <p:cBhvr>
                                        <p:cTn id="43" dur="500"/>
                                        <p:tgtEl>
                                          <p:spTgt spid="17"/>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4500"/>
                            </p:stCondLst>
                            <p:childTnLst>
                              <p:par>
                                <p:cTn id="51" presetID="12" presetClass="entr" presetSubtype="8"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p:tgtEl>
                                          <p:spTgt spid="25"/>
                                        </p:tgtEl>
                                        <p:attrNameLst>
                                          <p:attrName>ppt_x</p:attrName>
                                        </p:attrNameLst>
                                      </p:cBhvr>
                                      <p:tavLst>
                                        <p:tav tm="0">
                                          <p:val>
                                            <p:strVal val="#ppt_x-#ppt_w*1.125000"/>
                                          </p:val>
                                        </p:tav>
                                        <p:tav tm="100000">
                                          <p:val>
                                            <p:strVal val="#ppt_x"/>
                                          </p:val>
                                        </p:tav>
                                      </p:tavLst>
                                    </p:anim>
                                    <p:animEffect transition="in" filter="wipe(right)">
                                      <p:cBhvr>
                                        <p:cTn id="54" dur="500"/>
                                        <p:tgtEl>
                                          <p:spTgt spid="25"/>
                                        </p:tgtEl>
                                      </p:cBhvr>
                                    </p:animEffect>
                                  </p:childTnLst>
                                </p:cTn>
                              </p:par>
                            </p:childTnLst>
                          </p:cTn>
                        </p:par>
                        <p:par>
                          <p:cTn id="55" fill="hold">
                            <p:stCondLst>
                              <p:cond delay="5000"/>
                            </p:stCondLst>
                            <p:childTnLst>
                              <p:par>
                                <p:cTn id="56" presetID="53" presetClass="entr" presetSubtype="16"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childTnLst>
                          </p:cTn>
                        </p:par>
                        <p:par>
                          <p:cTn id="61" fill="hold">
                            <p:stCondLst>
                              <p:cond delay="5500"/>
                            </p:stCondLst>
                            <p:childTnLst>
                              <p:par>
                                <p:cTn id="62" presetID="12" presetClass="entr" presetSubtype="8"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p:tgtEl>
                                          <p:spTgt spid="31"/>
                                        </p:tgtEl>
                                        <p:attrNameLst>
                                          <p:attrName>ppt_x</p:attrName>
                                        </p:attrNameLst>
                                      </p:cBhvr>
                                      <p:tavLst>
                                        <p:tav tm="0">
                                          <p:val>
                                            <p:strVal val="#ppt_x-#ppt_w*1.125000"/>
                                          </p:val>
                                        </p:tav>
                                        <p:tav tm="100000">
                                          <p:val>
                                            <p:strVal val="#ppt_x"/>
                                          </p:val>
                                        </p:tav>
                                      </p:tavLst>
                                    </p:anim>
                                    <p:animEffect transition="in" filter="wipe(right)">
                                      <p:cBhvr>
                                        <p:cTn id="65" dur="500"/>
                                        <p:tgtEl>
                                          <p:spTgt spid="31"/>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animEffect transition="in" filter="fade">
                                      <p:cBhvr>
                                        <p:cTn id="71" dur="500"/>
                                        <p:tgtEl>
                                          <p:spTgt spid="35"/>
                                        </p:tgtEl>
                                      </p:cBhvr>
                                    </p:animEffect>
                                  </p:childTnLst>
                                </p:cTn>
                              </p:par>
                            </p:childTnLst>
                          </p:cTn>
                        </p:par>
                        <p:par>
                          <p:cTn id="72" fill="hold">
                            <p:stCondLst>
                              <p:cond delay="6500"/>
                            </p:stCondLst>
                            <p:childTnLst>
                              <p:par>
                                <p:cTn id="73" presetID="12" presetClass="entr" presetSubtype="8"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p:tgtEl>
                                          <p:spTgt spid="36"/>
                                        </p:tgtEl>
                                        <p:attrNameLst>
                                          <p:attrName>ppt_x</p:attrName>
                                        </p:attrNameLst>
                                      </p:cBhvr>
                                      <p:tavLst>
                                        <p:tav tm="0">
                                          <p:val>
                                            <p:strVal val="#ppt_x-#ppt_w*1.125000"/>
                                          </p:val>
                                        </p:tav>
                                        <p:tav tm="100000">
                                          <p:val>
                                            <p:strVal val="#ppt_x"/>
                                          </p:val>
                                        </p:tav>
                                      </p:tavLst>
                                    </p:anim>
                                    <p:animEffect transition="in" filter="wipe(right)">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3" grpId="0" animBg="1"/>
      <p:bldP spid="162" grpId="0"/>
      <p:bldP spid="163" grpId="0"/>
      <p:bldP spid="186" grpId="0"/>
      <p:bldP spid="33" grpId="0"/>
      <p:bldP spid="16" grpId="0"/>
      <p:bldP spid="17" grpId="0"/>
      <p:bldP spid="24" grpId="0"/>
      <p:bldP spid="25" grpId="0"/>
      <p:bldP spid="30" grpId="0"/>
      <p:bldP spid="31"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333286" y="1857999"/>
            <a:ext cx="5541671" cy="4451350"/>
            <a:chOff x="1165778" y="1553199"/>
            <a:chExt cx="5541671" cy="4451350"/>
          </a:xfrm>
        </p:grpSpPr>
        <p:sp>
          <p:nvSpPr>
            <p:cNvPr id="10" name="MH_Other_6"/>
            <p:cNvSpPr/>
            <p:nvPr>
              <p:custDataLst>
                <p:tags r:id="rId1"/>
              </p:custDataLst>
            </p:nvPr>
          </p:nvSpPr>
          <p:spPr>
            <a:xfrm>
              <a:off x="2685015" y="1940549"/>
              <a:ext cx="920750" cy="292100"/>
            </a:xfrm>
            <a:prstGeom prst="rect">
              <a:avLst/>
            </a:pr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MH_Other_7"/>
            <p:cNvSpPr/>
            <p:nvPr>
              <p:custDataLst>
                <p:tags r:id="rId2"/>
              </p:custDataLst>
            </p:nvPr>
          </p:nvSpPr>
          <p:spPr>
            <a:xfrm>
              <a:off x="2685015" y="3070849"/>
              <a:ext cx="1554162" cy="292100"/>
            </a:xfrm>
            <a:prstGeom prst="rect">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MH_Other_8"/>
            <p:cNvSpPr/>
            <p:nvPr>
              <p:custDataLst>
                <p:tags r:id="rId3"/>
              </p:custDataLst>
            </p:nvPr>
          </p:nvSpPr>
          <p:spPr>
            <a:xfrm>
              <a:off x="2685016" y="4201150"/>
              <a:ext cx="2160587" cy="293687"/>
            </a:xfrm>
            <a:prstGeom prst="rect">
              <a:avLst/>
            </a:pr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MH_Other_9"/>
            <p:cNvSpPr/>
            <p:nvPr>
              <p:custDataLst>
                <p:tags r:id="rId4"/>
              </p:custDataLst>
            </p:nvPr>
          </p:nvSpPr>
          <p:spPr>
            <a:xfrm>
              <a:off x="2685015" y="5333036"/>
              <a:ext cx="2965450" cy="292100"/>
            </a:xfrm>
            <a:prstGeom prst="rect">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cxnSp>
          <p:nvCxnSpPr>
            <p:cNvPr id="5" name="MH_Other_1"/>
            <p:cNvCxnSpPr/>
            <p:nvPr>
              <p:custDataLst>
                <p:tags r:id="rId5"/>
              </p:custDataLst>
            </p:nvPr>
          </p:nvCxnSpPr>
          <p:spPr>
            <a:xfrm>
              <a:off x="2265915" y="1553199"/>
              <a:ext cx="0" cy="4451350"/>
            </a:xfrm>
            <a:prstGeom prst="line">
              <a:avLst/>
            </a:prstGeom>
            <a:ln w="22225">
              <a:solidFill>
                <a:srgbClr val="CD1E24"/>
              </a:solidFill>
            </a:ln>
          </p:spPr>
          <p:style>
            <a:lnRef idx="1">
              <a:schemeClr val="accent1"/>
            </a:lnRef>
            <a:fillRef idx="0">
              <a:schemeClr val="accent1"/>
            </a:fillRef>
            <a:effectRef idx="0">
              <a:schemeClr val="accent1"/>
            </a:effectRef>
            <a:fontRef idx="minor">
              <a:schemeClr val="tx1"/>
            </a:fontRef>
          </p:style>
        </p:cxnSp>
        <p:sp>
          <p:nvSpPr>
            <p:cNvPr id="6" name="MH_Other_2"/>
            <p:cNvSpPr/>
            <p:nvPr>
              <p:custDataLst>
                <p:tags r:id="rId6"/>
              </p:custDataLst>
            </p:nvPr>
          </p:nvSpPr>
          <p:spPr>
            <a:xfrm>
              <a:off x="2250041" y="1865937"/>
              <a:ext cx="441325" cy="441325"/>
            </a:xfrm>
            <a:prstGeom prst="rect">
              <a:avLst/>
            </a:pr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7" name="MH_Other_3"/>
            <p:cNvSpPr/>
            <p:nvPr>
              <p:custDataLst>
                <p:tags r:id="rId7"/>
              </p:custDataLst>
            </p:nvPr>
          </p:nvSpPr>
          <p:spPr>
            <a:xfrm>
              <a:off x="2250041" y="2996237"/>
              <a:ext cx="441325" cy="441325"/>
            </a:xfrm>
            <a:prstGeom prst="rect">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8" name="MH_Other_4"/>
            <p:cNvSpPr/>
            <p:nvPr>
              <p:custDataLst>
                <p:tags r:id="rId8"/>
              </p:custDataLst>
            </p:nvPr>
          </p:nvSpPr>
          <p:spPr>
            <a:xfrm>
              <a:off x="2250041" y="4126537"/>
              <a:ext cx="441325" cy="442913"/>
            </a:xfrm>
            <a:prstGeom prst="rect">
              <a:avLst/>
            </a:pr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MH_Other_5"/>
            <p:cNvSpPr/>
            <p:nvPr>
              <p:custDataLst>
                <p:tags r:id="rId9"/>
              </p:custDataLst>
            </p:nvPr>
          </p:nvSpPr>
          <p:spPr>
            <a:xfrm>
              <a:off x="2250041" y="5258425"/>
              <a:ext cx="441325" cy="441325"/>
            </a:xfrm>
            <a:prstGeom prst="rect">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MH_SubTitle_1"/>
            <p:cNvSpPr txBox="1">
              <a:spLocks noChangeArrowheads="1"/>
            </p:cNvSpPr>
            <p:nvPr>
              <p:custDataLst>
                <p:tags r:id="rId10"/>
              </p:custDataLst>
            </p:nvPr>
          </p:nvSpPr>
          <p:spPr bwMode="auto">
            <a:xfrm>
              <a:off x="1165778" y="1762749"/>
              <a:ext cx="107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标题一</a:t>
              </a:r>
            </a:p>
          </p:txBody>
        </p:sp>
        <p:sp>
          <p:nvSpPr>
            <p:cNvPr id="15" name="MH_SubTitle_2"/>
            <p:cNvSpPr txBox="1">
              <a:spLocks noChangeArrowheads="1"/>
            </p:cNvSpPr>
            <p:nvPr>
              <p:custDataLst>
                <p:tags r:id="rId11"/>
              </p:custDataLst>
            </p:nvPr>
          </p:nvSpPr>
          <p:spPr bwMode="auto">
            <a:xfrm>
              <a:off x="1165778" y="2894637"/>
              <a:ext cx="1076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标题二</a:t>
              </a:r>
            </a:p>
          </p:txBody>
        </p:sp>
        <p:sp>
          <p:nvSpPr>
            <p:cNvPr id="16" name="MH_SubTitle_3"/>
            <p:cNvSpPr txBox="1">
              <a:spLocks noChangeArrowheads="1"/>
            </p:cNvSpPr>
            <p:nvPr>
              <p:custDataLst>
                <p:tags r:id="rId12"/>
              </p:custDataLst>
            </p:nvPr>
          </p:nvSpPr>
          <p:spPr bwMode="auto">
            <a:xfrm>
              <a:off x="1165778" y="4026524"/>
              <a:ext cx="107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标题三</a:t>
              </a:r>
            </a:p>
          </p:txBody>
        </p:sp>
        <p:sp>
          <p:nvSpPr>
            <p:cNvPr id="17" name="MH_SubTitle_4"/>
            <p:cNvSpPr txBox="1">
              <a:spLocks noChangeArrowheads="1"/>
            </p:cNvSpPr>
            <p:nvPr>
              <p:custDataLst>
                <p:tags r:id="rId13"/>
              </p:custDataLst>
            </p:nvPr>
          </p:nvSpPr>
          <p:spPr bwMode="auto">
            <a:xfrm>
              <a:off x="1165778" y="5158412"/>
              <a:ext cx="1076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标题四</a:t>
              </a:r>
            </a:p>
          </p:txBody>
        </p:sp>
        <p:sp>
          <p:nvSpPr>
            <p:cNvPr id="18" name="MH_Text_1"/>
            <p:cNvSpPr txBox="1">
              <a:spLocks noChangeArrowheads="1"/>
            </p:cNvSpPr>
            <p:nvPr>
              <p:custDataLst>
                <p:tags r:id="rId14"/>
              </p:custDataLst>
            </p:nvPr>
          </p:nvSpPr>
          <p:spPr bwMode="auto">
            <a:xfrm>
              <a:off x="3769278" y="1865936"/>
              <a:ext cx="849021"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20%</a:t>
              </a: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MH_Text_2"/>
            <p:cNvSpPr txBox="1">
              <a:spLocks noChangeArrowheads="1"/>
            </p:cNvSpPr>
            <p:nvPr>
              <p:custDataLst>
                <p:tags r:id="rId15"/>
              </p:custDataLst>
            </p:nvPr>
          </p:nvSpPr>
          <p:spPr bwMode="auto">
            <a:xfrm>
              <a:off x="4423328" y="2997825"/>
              <a:ext cx="849021"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40%</a:t>
              </a: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MH_Text_3"/>
            <p:cNvSpPr txBox="1">
              <a:spLocks noChangeArrowheads="1"/>
            </p:cNvSpPr>
            <p:nvPr>
              <p:custDataLst>
                <p:tags r:id="rId16"/>
              </p:custDataLst>
            </p:nvPr>
          </p:nvSpPr>
          <p:spPr bwMode="auto">
            <a:xfrm>
              <a:off x="5037691" y="4129711"/>
              <a:ext cx="849021"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60%</a:t>
              </a: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1" name="MH_Text_4"/>
            <p:cNvSpPr txBox="1">
              <a:spLocks noChangeArrowheads="1"/>
            </p:cNvSpPr>
            <p:nvPr>
              <p:custDataLst>
                <p:tags r:id="rId17"/>
              </p:custDataLst>
            </p:nvPr>
          </p:nvSpPr>
          <p:spPr bwMode="auto">
            <a:xfrm>
              <a:off x="5858428" y="5261600"/>
              <a:ext cx="849021"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80%</a:t>
              </a: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2" name="文本框 21"/>
          <p:cNvSpPr txBox="1"/>
          <p:nvPr/>
        </p:nvSpPr>
        <p:spPr>
          <a:xfrm>
            <a:off x="7095845" y="3710828"/>
            <a:ext cx="4506667" cy="2973122"/>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3" name="TextBox 76"/>
          <p:cNvSpPr txBox="1"/>
          <p:nvPr/>
        </p:nvSpPr>
        <p:spPr>
          <a:xfrm>
            <a:off x="7206348" y="2253981"/>
            <a:ext cx="2329538" cy="576305"/>
          </a:xfrm>
          <a:prstGeom prst="rect">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defPPr>
              <a:defRPr lang="zh-CN"/>
            </a:defPPr>
            <a:lvl1pPr algn="ctr">
              <a:defRPr sz="1600" kern="0">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sz="24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项目数据分析</a:t>
            </a:r>
          </a:p>
        </p:txBody>
      </p:sp>
      <p:sp>
        <p:nvSpPr>
          <p:cNvPr id="24" name="TextBox 76"/>
          <p:cNvSpPr txBox="1"/>
          <p:nvPr/>
        </p:nvSpPr>
        <p:spPr>
          <a:xfrm>
            <a:off x="7095845" y="3213951"/>
            <a:ext cx="3261845"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添加您的副标题</a:t>
            </a:r>
          </a:p>
        </p:txBody>
      </p:sp>
      <p:grpSp>
        <p:nvGrpSpPr>
          <p:cNvPr id="30" name="组合 29">
            <a:extLst>
              <a:ext uri="{FF2B5EF4-FFF2-40B4-BE49-F238E27FC236}">
                <a16:creationId xmlns:a16="http://schemas.microsoft.com/office/drawing/2014/main" id="{B95852F0-01C0-4A6A-842A-7313A742A1E6}"/>
              </a:ext>
            </a:extLst>
          </p:cNvPr>
          <p:cNvGrpSpPr/>
          <p:nvPr/>
        </p:nvGrpSpPr>
        <p:grpSpPr>
          <a:xfrm>
            <a:off x="0" y="586281"/>
            <a:ext cx="3652091" cy="584775"/>
            <a:chOff x="0" y="586281"/>
            <a:chExt cx="3652091" cy="584775"/>
          </a:xfrm>
        </p:grpSpPr>
        <p:sp>
          <p:nvSpPr>
            <p:cNvPr id="31" name="TextBox 76">
              <a:extLst>
                <a:ext uri="{FF2B5EF4-FFF2-40B4-BE49-F238E27FC236}">
                  <a16:creationId xmlns:a16="http://schemas.microsoft.com/office/drawing/2014/main" id="{5E02BEDD-CCCF-4177-BC12-B1F4E9303A8A}"/>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优秀项目分析</a:t>
              </a:r>
            </a:p>
          </p:txBody>
        </p:sp>
        <p:sp>
          <p:nvSpPr>
            <p:cNvPr id="39" name="任意多边形: 形状 38">
              <a:extLst>
                <a:ext uri="{FF2B5EF4-FFF2-40B4-BE49-F238E27FC236}">
                  <a16:creationId xmlns:a16="http://schemas.microsoft.com/office/drawing/2014/main" id="{C0783FAE-25BA-4CE9-9AA5-0F3634582E0D}"/>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40E7915C-5FC2-4EC2-AA3B-E7A79C2E907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4055415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1+#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01089" y="3954787"/>
            <a:ext cx="9789820" cy="2141607"/>
            <a:chOff x="1201089" y="3952524"/>
            <a:chExt cx="9789820" cy="2141607"/>
          </a:xfrm>
        </p:grpSpPr>
        <p:sp>
          <p:nvSpPr>
            <p:cNvPr id="8" name="Shape 697"/>
            <p:cNvSpPr/>
            <p:nvPr/>
          </p:nvSpPr>
          <p:spPr>
            <a:xfrm>
              <a:off x="1791761" y="3952524"/>
              <a:ext cx="815974" cy="815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CD1E24"/>
                </a:gs>
                <a:gs pos="100000">
                  <a:srgbClr val="C00000"/>
                </a:gs>
              </a:gsLst>
              <a:lin ang="2700000" scaled="0"/>
            </a:gradFill>
            <a:ln w="12700" cap="flat">
              <a:noFill/>
              <a:miter lim="400000"/>
            </a:ln>
            <a:effectLst>
              <a:outerShdw blurRad="190500" dist="38100" dir="2700000" algn="tl" rotWithShape="0">
                <a:prstClr val="black">
                  <a:alpha val="20000"/>
                </a:prstClr>
              </a:outerShdw>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Shape 698"/>
            <p:cNvSpPr/>
            <p:nvPr/>
          </p:nvSpPr>
          <p:spPr>
            <a:xfrm>
              <a:off x="2016765" y="4232541"/>
              <a:ext cx="365965" cy="297879"/>
            </a:xfrm>
            <a:custGeom>
              <a:avLst/>
              <a:gdLst/>
              <a:ahLst/>
              <a:cxnLst>
                <a:cxn ang="0">
                  <a:pos x="wd2" y="hd2"/>
                </a:cxn>
                <a:cxn ang="5400000">
                  <a:pos x="wd2" y="hd2"/>
                </a:cxn>
                <a:cxn ang="10800000">
                  <a:pos x="wd2" y="hd2"/>
                </a:cxn>
                <a:cxn ang="16200000">
                  <a:pos x="wd2" y="hd2"/>
                </a:cxn>
              </a:cxnLst>
              <a:rect l="0" t="0" r="r" b="b"/>
              <a:pathLst>
                <a:path w="20480" h="21024" extrusionOk="0">
                  <a:moveTo>
                    <a:pt x="18800" y="1728"/>
                  </a:moveTo>
                  <a:cubicBezTo>
                    <a:pt x="16810" y="-576"/>
                    <a:pt x="13583" y="-576"/>
                    <a:pt x="11591" y="1728"/>
                  </a:cubicBezTo>
                  <a:lnTo>
                    <a:pt x="10239" y="3293"/>
                  </a:lnTo>
                  <a:lnTo>
                    <a:pt x="8887" y="1728"/>
                  </a:lnTo>
                  <a:cubicBezTo>
                    <a:pt x="6897" y="-576"/>
                    <a:pt x="3670" y="-576"/>
                    <a:pt x="1680" y="1728"/>
                  </a:cubicBezTo>
                  <a:cubicBezTo>
                    <a:pt x="-560" y="4320"/>
                    <a:pt x="-560" y="8522"/>
                    <a:pt x="1680" y="11115"/>
                  </a:cubicBezTo>
                  <a:lnTo>
                    <a:pt x="10239" y="21024"/>
                  </a:lnTo>
                  <a:lnTo>
                    <a:pt x="18800" y="11115"/>
                  </a:lnTo>
                  <a:cubicBezTo>
                    <a:pt x="21040" y="8522"/>
                    <a:pt x="21040" y="4320"/>
                    <a:pt x="18800" y="1728"/>
                  </a:cubicBezTo>
                  <a:close/>
                </a:path>
              </a:pathLst>
            </a:custGeom>
            <a:solidFill>
              <a:schemeClr val="bg1"/>
            </a:solidFill>
            <a:ln w="12700" cap="flat">
              <a:noFill/>
              <a:miter lim="400000"/>
            </a:ln>
            <a:effectLst/>
          </p:spPr>
          <p:txBody>
            <a:bodyPr wrap="square" lIns="38100" tIns="38100" rIns="38100" bIns="38100" numCol="1" anchor="ctr">
              <a:noAutofit/>
            </a:bodyPr>
            <a:lstStyle/>
            <a:p>
              <a:pPr>
                <a:defRPr sz="3100" b="1">
                  <a:latin typeface="Kontrapunkt Bob Bold"/>
                  <a:ea typeface="Kontrapunkt Bob Bold"/>
                  <a:cs typeface="Kontrapunkt Bob Bold"/>
                  <a:sym typeface="Kontrapunkt Bob Bold"/>
                </a:defRPr>
              </a:pPr>
              <a:endParaRPr sz="3100" b="1" kern="0">
                <a:solidFill>
                  <a:schemeClr val="tx1">
                    <a:lumMod val="75000"/>
                    <a:lumOff val="25000"/>
                  </a:schemeClr>
                </a:solidFill>
                <a:latin typeface="Arial" panose="020B0604020202020204" pitchFamily="34" charset="0"/>
                <a:ea typeface="思源黑体 CN Normal" panose="020B0400000000000000" pitchFamily="34" charset="-122"/>
                <a:cs typeface="Kontrapunkt Bob Bold"/>
                <a:sym typeface="Arial" panose="020B0604020202020204" pitchFamily="34" charset="0"/>
              </a:endParaRPr>
            </a:p>
          </p:txBody>
        </p:sp>
        <p:sp>
          <p:nvSpPr>
            <p:cNvPr id="10" name="Shape 700"/>
            <p:cNvSpPr/>
            <p:nvPr/>
          </p:nvSpPr>
          <p:spPr>
            <a:xfrm>
              <a:off x="4394400" y="3952524"/>
              <a:ext cx="815974" cy="815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noFill/>
              <a:miter lim="400000"/>
            </a:ln>
            <a:effectLst>
              <a:outerShdw blurRad="190500" dist="38100" dir="2700000" algn="tl" rotWithShape="0">
                <a:prstClr val="black">
                  <a:alpha val="20000"/>
                </a:prstClr>
              </a:outerShdw>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Shape 701"/>
            <p:cNvSpPr/>
            <p:nvPr/>
          </p:nvSpPr>
          <p:spPr>
            <a:xfrm>
              <a:off x="4683400" y="4164791"/>
              <a:ext cx="237974" cy="433379"/>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gradFill>
              <a:gsLst>
                <a:gs pos="0">
                  <a:srgbClr val="CD1E24"/>
                </a:gs>
                <a:gs pos="100000">
                  <a:srgbClr val="C00000"/>
                </a:gs>
              </a:gsLst>
              <a:lin ang="2700000" scaled="0"/>
            </a:gradFill>
            <a:ln w="12700" cap="flat">
              <a:noFill/>
              <a:miter lim="400000"/>
            </a:ln>
            <a:effectLst/>
          </p:spPr>
          <p:txBody>
            <a:bodyPr wrap="square" lIns="0" tIns="0" rIns="0" bIns="0" numCol="1" anchor="t">
              <a:noAutofit/>
            </a:bodyPr>
            <a:lstStyle/>
            <a:p>
              <a:pPr>
                <a:defRPr sz="3100" b="1">
                  <a:latin typeface="Kontrapunkt Bob Bold"/>
                  <a:ea typeface="Kontrapunkt Bob Bold"/>
                  <a:cs typeface="Kontrapunkt Bob Bold"/>
                  <a:sym typeface="Kontrapunkt Bob Bold"/>
                </a:defRPr>
              </a:pPr>
              <a:endParaRPr sz="3100" b="1" kern="0">
                <a:solidFill>
                  <a:schemeClr val="tx1">
                    <a:lumMod val="75000"/>
                    <a:lumOff val="25000"/>
                  </a:schemeClr>
                </a:solidFill>
                <a:latin typeface="Arial" panose="020B0604020202020204" pitchFamily="34" charset="0"/>
                <a:ea typeface="思源黑体 CN Normal" panose="020B0400000000000000" pitchFamily="34" charset="-122"/>
                <a:cs typeface="Kontrapunkt Bob Bold"/>
                <a:sym typeface="Arial" panose="020B0604020202020204" pitchFamily="34" charset="0"/>
              </a:endParaRPr>
            </a:p>
          </p:txBody>
        </p:sp>
        <p:sp>
          <p:nvSpPr>
            <p:cNvPr id="12" name="Shape 703"/>
            <p:cNvSpPr/>
            <p:nvPr/>
          </p:nvSpPr>
          <p:spPr>
            <a:xfrm>
              <a:off x="6997040" y="3952524"/>
              <a:ext cx="815974" cy="815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CD1E24"/>
                </a:gs>
                <a:gs pos="100000">
                  <a:srgbClr val="C00000"/>
                </a:gs>
              </a:gsLst>
              <a:lin ang="2700000" scaled="0"/>
            </a:gradFill>
            <a:ln w="12700" cap="flat">
              <a:noFill/>
              <a:miter lim="400000"/>
            </a:ln>
            <a:effectLst>
              <a:outerShdw blurRad="190500" dist="38100" dir="2700000" algn="tl" rotWithShape="0">
                <a:prstClr val="black">
                  <a:alpha val="20000"/>
                </a:prstClr>
              </a:outerShdw>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Shape 704"/>
            <p:cNvSpPr/>
            <p:nvPr/>
          </p:nvSpPr>
          <p:spPr>
            <a:xfrm>
              <a:off x="7217848" y="4164791"/>
              <a:ext cx="374357" cy="334851"/>
            </a:xfrm>
            <a:custGeom>
              <a:avLst/>
              <a:gdLst/>
              <a:ahLst/>
              <a:cxnLst>
                <a:cxn ang="0">
                  <a:pos x="wd2" y="hd2"/>
                </a:cxn>
                <a:cxn ang="5400000">
                  <a:pos x="wd2" y="hd2"/>
                </a:cxn>
                <a:cxn ang="10800000">
                  <a:pos x="wd2" y="hd2"/>
                </a:cxn>
                <a:cxn ang="16200000">
                  <a:pos x="wd2" y="hd2"/>
                </a:cxn>
              </a:cxnLst>
              <a:rect l="0" t="0" r="r" b="b"/>
              <a:pathLst>
                <a:path w="21177" h="21458" extrusionOk="0">
                  <a:moveTo>
                    <a:pt x="20906" y="11130"/>
                  </a:moveTo>
                  <a:lnTo>
                    <a:pt x="11466" y="425"/>
                  </a:lnTo>
                  <a:cubicBezTo>
                    <a:pt x="10983" y="-142"/>
                    <a:pt x="10193" y="-142"/>
                    <a:pt x="9710" y="425"/>
                  </a:cubicBezTo>
                  <a:lnTo>
                    <a:pt x="271" y="11130"/>
                  </a:lnTo>
                  <a:cubicBezTo>
                    <a:pt x="-212" y="11696"/>
                    <a:pt x="-32" y="12160"/>
                    <a:pt x="671" y="12160"/>
                  </a:cubicBezTo>
                  <a:lnTo>
                    <a:pt x="2638" y="12160"/>
                  </a:lnTo>
                  <a:lnTo>
                    <a:pt x="2638" y="20381"/>
                  </a:lnTo>
                  <a:cubicBezTo>
                    <a:pt x="2638" y="20976"/>
                    <a:pt x="2661" y="21458"/>
                    <a:pt x="3609" y="21458"/>
                  </a:cubicBezTo>
                  <a:lnTo>
                    <a:pt x="8190" y="21458"/>
                  </a:lnTo>
                  <a:lnTo>
                    <a:pt x="8190" y="13214"/>
                  </a:lnTo>
                  <a:lnTo>
                    <a:pt x="12986" y="13214"/>
                  </a:lnTo>
                  <a:lnTo>
                    <a:pt x="12986" y="21458"/>
                  </a:lnTo>
                  <a:lnTo>
                    <a:pt x="17795" y="21458"/>
                  </a:lnTo>
                  <a:cubicBezTo>
                    <a:pt x="18518" y="21458"/>
                    <a:pt x="18538" y="20976"/>
                    <a:pt x="18538" y="20381"/>
                  </a:cubicBezTo>
                  <a:lnTo>
                    <a:pt x="18538" y="12160"/>
                  </a:lnTo>
                  <a:lnTo>
                    <a:pt x="20505" y="12160"/>
                  </a:lnTo>
                  <a:cubicBezTo>
                    <a:pt x="21208" y="12160"/>
                    <a:pt x="21388" y="11696"/>
                    <a:pt x="20906" y="11130"/>
                  </a:cubicBezTo>
                  <a:close/>
                </a:path>
              </a:pathLst>
            </a:custGeom>
            <a:solidFill>
              <a:schemeClr val="bg1"/>
            </a:solidFill>
            <a:ln w="12700" cap="flat">
              <a:noFill/>
              <a:miter lim="400000"/>
            </a:ln>
            <a:effectLst/>
          </p:spPr>
          <p:txBody>
            <a:bodyPr wrap="square" lIns="38100" tIns="38100" rIns="38100" bIns="38100" numCol="1" anchor="ctr">
              <a:noAutofit/>
            </a:bodyPr>
            <a:lstStyle/>
            <a:p>
              <a:pPr>
                <a:defRPr sz="3100" b="1">
                  <a:latin typeface="Kontrapunkt Bob Bold"/>
                  <a:ea typeface="Kontrapunkt Bob Bold"/>
                  <a:cs typeface="Kontrapunkt Bob Bold"/>
                  <a:sym typeface="Kontrapunkt Bob Bold"/>
                </a:defRPr>
              </a:pPr>
              <a:endParaRPr sz="3100" b="1" kern="0">
                <a:solidFill>
                  <a:schemeClr val="tx1">
                    <a:lumMod val="75000"/>
                    <a:lumOff val="25000"/>
                  </a:schemeClr>
                </a:solidFill>
                <a:latin typeface="Arial" panose="020B0604020202020204" pitchFamily="34" charset="0"/>
                <a:ea typeface="思源黑体 CN Normal" panose="020B0400000000000000" pitchFamily="34" charset="-122"/>
                <a:cs typeface="Kontrapunkt Bob Bold"/>
                <a:sym typeface="Arial" panose="020B0604020202020204" pitchFamily="34" charset="0"/>
              </a:endParaRPr>
            </a:p>
          </p:txBody>
        </p:sp>
        <p:sp>
          <p:nvSpPr>
            <p:cNvPr id="14" name="Shape 706"/>
            <p:cNvSpPr/>
            <p:nvPr/>
          </p:nvSpPr>
          <p:spPr>
            <a:xfrm>
              <a:off x="9599679" y="3952524"/>
              <a:ext cx="815974" cy="815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noFill/>
              <a:miter lim="400000"/>
            </a:ln>
            <a:effectLst>
              <a:outerShdw blurRad="190500" dist="38100" dir="2700000" algn="tl" rotWithShape="0">
                <a:prstClr val="black">
                  <a:alpha val="20000"/>
                </a:prstClr>
              </a:outerShdw>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Shape 707"/>
            <p:cNvSpPr/>
            <p:nvPr/>
          </p:nvSpPr>
          <p:spPr>
            <a:xfrm>
              <a:off x="9847682" y="4186667"/>
              <a:ext cx="319966" cy="334851"/>
            </a:xfrm>
            <a:custGeom>
              <a:avLst/>
              <a:gdLst/>
              <a:ahLst/>
              <a:cxnLst>
                <a:cxn ang="0">
                  <a:pos x="wd2" y="hd2"/>
                </a:cxn>
                <a:cxn ang="5400000">
                  <a:pos x="wd2" y="hd2"/>
                </a:cxn>
                <a:cxn ang="10800000">
                  <a:pos x="wd2" y="hd2"/>
                </a:cxn>
                <a:cxn ang="16200000">
                  <a:pos x="wd2" y="hd2"/>
                </a:cxn>
              </a:cxnLst>
              <a:rect l="0" t="0" r="r" b="b"/>
              <a:pathLst>
                <a:path w="20781" h="20933" extrusionOk="0">
                  <a:moveTo>
                    <a:pt x="18450" y="13962"/>
                  </a:moveTo>
                  <a:cubicBezTo>
                    <a:pt x="18104" y="14098"/>
                    <a:pt x="15778" y="12331"/>
                    <a:pt x="14291" y="9001"/>
                  </a:cubicBezTo>
                  <a:cubicBezTo>
                    <a:pt x="12804" y="5669"/>
                    <a:pt x="12992" y="2625"/>
                    <a:pt x="13337" y="2491"/>
                  </a:cubicBezTo>
                  <a:cubicBezTo>
                    <a:pt x="13683" y="2355"/>
                    <a:pt x="15952" y="4486"/>
                    <a:pt x="17438" y="7816"/>
                  </a:cubicBezTo>
                  <a:cubicBezTo>
                    <a:pt x="18925" y="11146"/>
                    <a:pt x="18797" y="13826"/>
                    <a:pt x="18450" y="13962"/>
                  </a:cubicBezTo>
                  <a:close/>
                  <a:moveTo>
                    <a:pt x="19117" y="7012"/>
                  </a:moveTo>
                  <a:cubicBezTo>
                    <a:pt x="17204" y="2727"/>
                    <a:pt x="14125" y="-537"/>
                    <a:pt x="12567" y="74"/>
                  </a:cubicBezTo>
                  <a:cubicBezTo>
                    <a:pt x="9922" y="1108"/>
                    <a:pt x="14143" y="6078"/>
                    <a:pt x="1154" y="11160"/>
                  </a:cubicBezTo>
                  <a:cubicBezTo>
                    <a:pt x="32" y="11600"/>
                    <a:pt x="-253" y="13356"/>
                    <a:pt x="217" y="14406"/>
                  </a:cubicBezTo>
                  <a:cubicBezTo>
                    <a:pt x="685" y="15456"/>
                    <a:pt x="2220" y="16502"/>
                    <a:pt x="3342" y="16062"/>
                  </a:cubicBezTo>
                  <a:cubicBezTo>
                    <a:pt x="3537" y="15987"/>
                    <a:pt x="4250" y="15766"/>
                    <a:pt x="4250" y="15766"/>
                  </a:cubicBezTo>
                  <a:cubicBezTo>
                    <a:pt x="5051" y="16802"/>
                    <a:pt x="5889" y="16187"/>
                    <a:pt x="6186" y="16845"/>
                  </a:cubicBezTo>
                  <a:cubicBezTo>
                    <a:pt x="6544" y="17635"/>
                    <a:pt x="7322" y="19353"/>
                    <a:pt x="7586" y="19939"/>
                  </a:cubicBezTo>
                  <a:cubicBezTo>
                    <a:pt x="7850" y="20522"/>
                    <a:pt x="8450" y="21063"/>
                    <a:pt x="8885" y="20905"/>
                  </a:cubicBezTo>
                  <a:cubicBezTo>
                    <a:pt x="9318" y="20745"/>
                    <a:pt x="10797" y="20203"/>
                    <a:pt x="11362" y="19997"/>
                  </a:cubicBezTo>
                  <a:cubicBezTo>
                    <a:pt x="11927" y="19790"/>
                    <a:pt x="12062" y="19306"/>
                    <a:pt x="11889" y="18922"/>
                  </a:cubicBezTo>
                  <a:cubicBezTo>
                    <a:pt x="11703" y="18510"/>
                    <a:pt x="10939" y="18390"/>
                    <a:pt x="10721" y="17908"/>
                  </a:cubicBezTo>
                  <a:cubicBezTo>
                    <a:pt x="10503" y="17428"/>
                    <a:pt x="9791" y="15886"/>
                    <a:pt x="9586" y="15400"/>
                  </a:cubicBezTo>
                  <a:cubicBezTo>
                    <a:pt x="9308" y="14739"/>
                    <a:pt x="9899" y="14201"/>
                    <a:pt x="10759" y="14116"/>
                  </a:cubicBezTo>
                  <a:cubicBezTo>
                    <a:pt x="16671" y="13522"/>
                    <a:pt x="17775" y="17037"/>
                    <a:pt x="19789" y="16249"/>
                  </a:cubicBezTo>
                  <a:cubicBezTo>
                    <a:pt x="21347" y="15640"/>
                    <a:pt x="21030" y="11296"/>
                    <a:pt x="19117" y="7012"/>
                  </a:cubicBezTo>
                  <a:close/>
                </a:path>
              </a:pathLst>
            </a:custGeom>
            <a:gradFill>
              <a:gsLst>
                <a:gs pos="0">
                  <a:srgbClr val="CD1E24"/>
                </a:gs>
                <a:gs pos="100000">
                  <a:srgbClr val="C00000"/>
                </a:gs>
              </a:gsLst>
              <a:lin ang="2700000" scaled="0"/>
            </a:gradFill>
            <a:ln w="12700" cap="flat">
              <a:noFill/>
              <a:miter lim="400000"/>
            </a:ln>
            <a:effectLst/>
          </p:spPr>
          <p:txBody>
            <a:bodyPr wrap="square" lIns="38100" tIns="38100" rIns="38100" bIns="38100" numCol="1" anchor="ctr">
              <a:noAutofit/>
            </a:bodyPr>
            <a:lstStyle/>
            <a:p>
              <a:pPr>
                <a:defRPr sz="3100" b="1">
                  <a:latin typeface="Kontrapunkt Bob Bold"/>
                  <a:ea typeface="Kontrapunkt Bob Bold"/>
                  <a:cs typeface="Kontrapunkt Bob Bold"/>
                  <a:sym typeface="Kontrapunkt Bob Bold"/>
                </a:defRPr>
              </a:pPr>
              <a:endParaRPr sz="3100" b="1" kern="0">
                <a:solidFill>
                  <a:schemeClr val="tx1">
                    <a:lumMod val="75000"/>
                    <a:lumOff val="25000"/>
                  </a:schemeClr>
                </a:solidFill>
                <a:latin typeface="Arial" panose="020B0604020202020204" pitchFamily="34" charset="0"/>
                <a:ea typeface="思源黑体 CN Normal" panose="020B0400000000000000" pitchFamily="34" charset="-122"/>
                <a:cs typeface="Kontrapunkt Bob Bold"/>
                <a:sym typeface="Arial" panose="020B0604020202020204" pitchFamily="34" charset="0"/>
              </a:endParaRPr>
            </a:p>
          </p:txBody>
        </p:sp>
        <p:sp>
          <p:nvSpPr>
            <p:cNvPr id="16" name="Text Placeholder 2"/>
            <p:cNvSpPr txBox="1"/>
            <p:nvPr/>
          </p:nvSpPr>
          <p:spPr>
            <a:xfrm>
              <a:off x="1278252" y="4968391"/>
              <a:ext cx="1842887" cy="313210"/>
            </a:xfrm>
            <a:prstGeom prst="rect">
              <a:avLst/>
            </a:prstGeom>
            <a:noFill/>
            <a:effectLst/>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endParaRPr lang="en-GB"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Text Placeholder 2"/>
            <p:cNvSpPr txBox="1"/>
            <p:nvPr/>
          </p:nvSpPr>
          <p:spPr>
            <a:xfrm>
              <a:off x="3858949" y="4968391"/>
              <a:ext cx="1842887" cy="313210"/>
            </a:xfrm>
            <a:prstGeom prst="rect">
              <a:avLst/>
            </a:prstGeom>
            <a:noFill/>
            <a:effectLst/>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endParaRPr lang="en-GB"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Text Placeholder 2"/>
            <p:cNvSpPr txBox="1"/>
            <p:nvPr/>
          </p:nvSpPr>
          <p:spPr>
            <a:xfrm>
              <a:off x="6490163" y="4968391"/>
              <a:ext cx="1842887" cy="313210"/>
            </a:xfrm>
            <a:prstGeom prst="rect">
              <a:avLst/>
            </a:prstGeom>
            <a:noFill/>
            <a:effectLst/>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endParaRPr lang="en-GB"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Text Placeholder 2"/>
            <p:cNvSpPr txBox="1"/>
            <p:nvPr/>
          </p:nvSpPr>
          <p:spPr>
            <a:xfrm>
              <a:off x="9070860" y="4968391"/>
              <a:ext cx="1842887" cy="313210"/>
            </a:xfrm>
            <a:prstGeom prst="rect">
              <a:avLst/>
            </a:prstGeom>
            <a:noFill/>
            <a:effectLst/>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endParaRPr lang="en-GB"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文本框 19"/>
            <p:cNvSpPr txBox="1"/>
            <p:nvPr/>
          </p:nvSpPr>
          <p:spPr>
            <a:xfrm>
              <a:off x="1201089" y="5281601"/>
              <a:ext cx="1997213"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1" name="文本框 20"/>
            <p:cNvSpPr txBox="1"/>
            <p:nvPr/>
          </p:nvSpPr>
          <p:spPr>
            <a:xfrm>
              <a:off x="3803780" y="5281601"/>
              <a:ext cx="1997213"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2" name="文本框 21"/>
            <p:cNvSpPr txBox="1"/>
            <p:nvPr/>
          </p:nvSpPr>
          <p:spPr>
            <a:xfrm>
              <a:off x="6412999" y="5281601"/>
              <a:ext cx="1997213"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3" name="文本框 22"/>
            <p:cNvSpPr txBox="1"/>
            <p:nvPr/>
          </p:nvSpPr>
          <p:spPr>
            <a:xfrm>
              <a:off x="8993696" y="5281601"/>
              <a:ext cx="1997213"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 name="组合 1"/>
          <p:cNvGrpSpPr/>
          <p:nvPr/>
        </p:nvGrpSpPr>
        <p:grpSpPr>
          <a:xfrm>
            <a:off x="1201089" y="1619362"/>
            <a:ext cx="9789820" cy="2141607"/>
            <a:chOff x="1201089" y="1617099"/>
            <a:chExt cx="9789820" cy="2141607"/>
          </a:xfrm>
        </p:grpSpPr>
        <p:sp>
          <p:nvSpPr>
            <p:cNvPr id="24" name="Shape 697"/>
            <p:cNvSpPr/>
            <p:nvPr/>
          </p:nvSpPr>
          <p:spPr>
            <a:xfrm>
              <a:off x="1791761" y="1617099"/>
              <a:ext cx="815974" cy="815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noFill/>
              <a:miter lim="400000"/>
            </a:ln>
            <a:effectLst>
              <a:outerShdw blurRad="190500" dist="38100" dir="2700000" algn="tl" rotWithShape="0">
                <a:prstClr val="black">
                  <a:alpha val="20000"/>
                </a:prstClr>
              </a:outerShdw>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5" name="Shape 698"/>
            <p:cNvSpPr/>
            <p:nvPr/>
          </p:nvSpPr>
          <p:spPr>
            <a:xfrm>
              <a:off x="2016765" y="1897116"/>
              <a:ext cx="365965" cy="297879"/>
            </a:xfrm>
            <a:custGeom>
              <a:avLst/>
              <a:gdLst/>
              <a:ahLst/>
              <a:cxnLst>
                <a:cxn ang="0">
                  <a:pos x="wd2" y="hd2"/>
                </a:cxn>
                <a:cxn ang="5400000">
                  <a:pos x="wd2" y="hd2"/>
                </a:cxn>
                <a:cxn ang="10800000">
                  <a:pos x="wd2" y="hd2"/>
                </a:cxn>
                <a:cxn ang="16200000">
                  <a:pos x="wd2" y="hd2"/>
                </a:cxn>
              </a:cxnLst>
              <a:rect l="0" t="0" r="r" b="b"/>
              <a:pathLst>
                <a:path w="20480" h="21024" extrusionOk="0">
                  <a:moveTo>
                    <a:pt x="18800" y="1728"/>
                  </a:moveTo>
                  <a:cubicBezTo>
                    <a:pt x="16810" y="-576"/>
                    <a:pt x="13583" y="-576"/>
                    <a:pt x="11591" y="1728"/>
                  </a:cubicBezTo>
                  <a:lnTo>
                    <a:pt x="10239" y="3293"/>
                  </a:lnTo>
                  <a:lnTo>
                    <a:pt x="8887" y="1728"/>
                  </a:lnTo>
                  <a:cubicBezTo>
                    <a:pt x="6897" y="-576"/>
                    <a:pt x="3670" y="-576"/>
                    <a:pt x="1680" y="1728"/>
                  </a:cubicBezTo>
                  <a:cubicBezTo>
                    <a:pt x="-560" y="4320"/>
                    <a:pt x="-560" y="8522"/>
                    <a:pt x="1680" y="11115"/>
                  </a:cubicBezTo>
                  <a:lnTo>
                    <a:pt x="10239" y="21024"/>
                  </a:lnTo>
                  <a:lnTo>
                    <a:pt x="18800" y="11115"/>
                  </a:lnTo>
                  <a:cubicBezTo>
                    <a:pt x="21040" y="8522"/>
                    <a:pt x="21040" y="4320"/>
                    <a:pt x="18800" y="1728"/>
                  </a:cubicBezTo>
                  <a:close/>
                </a:path>
              </a:pathLst>
            </a:custGeom>
            <a:gradFill>
              <a:gsLst>
                <a:gs pos="0">
                  <a:srgbClr val="CD1E24"/>
                </a:gs>
                <a:gs pos="100000">
                  <a:srgbClr val="C00000"/>
                </a:gs>
              </a:gsLst>
              <a:lin ang="2700000" scaled="0"/>
            </a:gradFill>
            <a:ln w="12700" cap="flat">
              <a:noFill/>
              <a:miter lim="400000"/>
            </a:ln>
            <a:effectLst/>
          </p:spPr>
          <p:txBody>
            <a:bodyPr wrap="square" lIns="38100" tIns="38100" rIns="38100" bIns="38100" numCol="1" anchor="ctr">
              <a:noAutofit/>
            </a:bodyPr>
            <a:lstStyle/>
            <a:p>
              <a:pPr>
                <a:defRPr sz="3100" b="1">
                  <a:latin typeface="Kontrapunkt Bob Bold"/>
                  <a:ea typeface="Kontrapunkt Bob Bold"/>
                  <a:cs typeface="Kontrapunkt Bob Bold"/>
                  <a:sym typeface="Kontrapunkt Bob Bold"/>
                </a:defRPr>
              </a:pPr>
              <a:endParaRPr sz="3100" b="1" kern="0">
                <a:solidFill>
                  <a:schemeClr val="tx1">
                    <a:lumMod val="75000"/>
                    <a:lumOff val="25000"/>
                  </a:schemeClr>
                </a:solidFill>
                <a:latin typeface="Arial" panose="020B0604020202020204" pitchFamily="34" charset="0"/>
                <a:ea typeface="思源黑体 CN Normal" panose="020B0400000000000000" pitchFamily="34" charset="-122"/>
                <a:cs typeface="Kontrapunkt Bob Bold"/>
                <a:sym typeface="Arial" panose="020B0604020202020204" pitchFamily="34" charset="0"/>
              </a:endParaRPr>
            </a:p>
          </p:txBody>
        </p:sp>
        <p:sp>
          <p:nvSpPr>
            <p:cNvPr id="26" name="Shape 700"/>
            <p:cNvSpPr/>
            <p:nvPr/>
          </p:nvSpPr>
          <p:spPr>
            <a:xfrm>
              <a:off x="4394400" y="1617099"/>
              <a:ext cx="815974" cy="815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CD1E24"/>
                </a:gs>
                <a:gs pos="100000">
                  <a:srgbClr val="C00000"/>
                </a:gs>
              </a:gsLst>
              <a:lin ang="2700000" scaled="0"/>
            </a:gradFill>
            <a:ln w="12700" cap="flat">
              <a:noFill/>
              <a:miter lim="400000"/>
            </a:ln>
            <a:effectLst>
              <a:outerShdw blurRad="190500" dist="38100" dir="2700000" algn="tl" rotWithShape="0">
                <a:prstClr val="black">
                  <a:alpha val="20000"/>
                </a:prstClr>
              </a:outerShdw>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7" name="Shape 701"/>
            <p:cNvSpPr/>
            <p:nvPr/>
          </p:nvSpPr>
          <p:spPr>
            <a:xfrm>
              <a:off x="4683400" y="1829366"/>
              <a:ext cx="237974" cy="433379"/>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solidFill>
              <a:schemeClr val="bg1"/>
            </a:solidFill>
            <a:ln w="12700" cap="flat">
              <a:noFill/>
              <a:miter lim="400000"/>
            </a:ln>
            <a:effectLst/>
          </p:spPr>
          <p:txBody>
            <a:bodyPr wrap="square" lIns="0" tIns="0" rIns="0" bIns="0" numCol="1" anchor="t">
              <a:noAutofit/>
            </a:bodyPr>
            <a:lstStyle/>
            <a:p>
              <a:pPr>
                <a:defRPr sz="3100" b="1">
                  <a:latin typeface="Kontrapunkt Bob Bold"/>
                  <a:ea typeface="Kontrapunkt Bob Bold"/>
                  <a:cs typeface="Kontrapunkt Bob Bold"/>
                  <a:sym typeface="Kontrapunkt Bob Bold"/>
                </a:defRPr>
              </a:pPr>
              <a:endParaRPr sz="3100" b="1" kern="0">
                <a:solidFill>
                  <a:schemeClr val="tx1">
                    <a:lumMod val="75000"/>
                    <a:lumOff val="25000"/>
                  </a:schemeClr>
                </a:solidFill>
                <a:latin typeface="Arial" panose="020B0604020202020204" pitchFamily="34" charset="0"/>
                <a:ea typeface="思源黑体 CN Normal" panose="020B0400000000000000" pitchFamily="34" charset="-122"/>
                <a:cs typeface="Kontrapunkt Bob Bold"/>
                <a:sym typeface="Arial" panose="020B0604020202020204" pitchFamily="34" charset="0"/>
              </a:endParaRPr>
            </a:p>
          </p:txBody>
        </p:sp>
        <p:sp>
          <p:nvSpPr>
            <p:cNvPr id="28" name="Shape 703"/>
            <p:cNvSpPr/>
            <p:nvPr/>
          </p:nvSpPr>
          <p:spPr>
            <a:xfrm>
              <a:off x="6997040" y="1617099"/>
              <a:ext cx="815974" cy="815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noFill/>
              <a:miter lim="400000"/>
            </a:ln>
            <a:effectLst>
              <a:outerShdw blurRad="190500" dist="38100" dir="2700000" algn="tl" rotWithShape="0">
                <a:prstClr val="black">
                  <a:alpha val="20000"/>
                </a:prstClr>
              </a:outerShdw>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9" name="Shape 704"/>
            <p:cNvSpPr/>
            <p:nvPr/>
          </p:nvSpPr>
          <p:spPr>
            <a:xfrm>
              <a:off x="7217848" y="1829366"/>
              <a:ext cx="374357" cy="334851"/>
            </a:xfrm>
            <a:custGeom>
              <a:avLst/>
              <a:gdLst/>
              <a:ahLst/>
              <a:cxnLst>
                <a:cxn ang="0">
                  <a:pos x="wd2" y="hd2"/>
                </a:cxn>
                <a:cxn ang="5400000">
                  <a:pos x="wd2" y="hd2"/>
                </a:cxn>
                <a:cxn ang="10800000">
                  <a:pos x="wd2" y="hd2"/>
                </a:cxn>
                <a:cxn ang="16200000">
                  <a:pos x="wd2" y="hd2"/>
                </a:cxn>
              </a:cxnLst>
              <a:rect l="0" t="0" r="r" b="b"/>
              <a:pathLst>
                <a:path w="21177" h="21458" extrusionOk="0">
                  <a:moveTo>
                    <a:pt x="20906" y="11130"/>
                  </a:moveTo>
                  <a:lnTo>
                    <a:pt x="11466" y="425"/>
                  </a:lnTo>
                  <a:cubicBezTo>
                    <a:pt x="10983" y="-142"/>
                    <a:pt x="10193" y="-142"/>
                    <a:pt x="9710" y="425"/>
                  </a:cubicBezTo>
                  <a:lnTo>
                    <a:pt x="271" y="11130"/>
                  </a:lnTo>
                  <a:cubicBezTo>
                    <a:pt x="-212" y="11696"/>
                    <a:pt x="-32" y="12160"/>
                    <a:pt x="671" y="12160"/>
                  </a:cubicBezTo>
                  <a:lnTo>
                    <a:pt x="2638" y="12160"/>
                  </a:lnTo>
                  <a:lnTo>
                    <a:pt x="2638" y="20381"/>
                  </a:lnTo>
                  <a:cubicBezTo>
                    <a:pt x="2638" y="20976"/>
                    <a:pt x="2661" y="21458"/>
                    <a:pt x="3609" y="21458"/>
                  </a:cubicBezTo>
                  <a:lnTo>
                    <a:pt x="8190" y="21458"/>
                  </a:lnTo>
                  <a:lnTo>
                    <a:pt x="8190" y="13214"/>
                  </a:lnTo>
                  <a:lnTo>
                    <a:pt x="12986" y="13214"/>
                  </a:lnTo>
                  <a:lnTo>
                    <a:pt x="12986" y="21458"/>
                  </a:lnTo>
                  <a:lnTo>
                    <a:pt x="17795" y="21458"/>
                  </a:lnTo>
                  <a:cubicBezTo>
                    <a:pt x="18518" y="21458"/>
                    <a:pt x="18538" y="20976"/>
                    <a:pt x="18538" y="20381"/>
                  </a:cubicBezTo>
                  <a:lnTo>
                    <a:pt x="18538" y="12160"/>
                  </a:lnTo>
                  <a:lnTo>
                    <a:pt x="20505" y="12160"/>
                  </a:lnTo>
                  <a:cubicBezTo>
                    <a:pt x="21208" y="12160"/>
                    <a:pt x="21388" y="11696"/>
                    <a:pt x="20906" y="11130"/>
                  </a:cubicBezTo>
                  <a:close/>
                </a:path>
              </a:pathLst>
            </a:custGeom>
            <a:gradFill>
              <a:gsLst>
                <a:gs pos="0">
                  <a:srgbClr val="CD1E24"/>
                </a:gs>
                <a:gs pos="100000">
                  <a:srgbClr val="C00000"/>
                </a:gs>
              </a:gsLst>
              <a:lin ang="2700000" scaled="0"/>
            </a:gradFill>
            <a:ln w="12700" cap="flat">
              <a:noFill/>
              <a:miter lim="400000"/>
            </a:ln>
            <a:effectLst/>
          </p:spPr>
          <p:txBody>
            <a:bodyPr wrap="square" lIns="38100" tIns="38100" rIns="38100" bIns="38100" numCol="1" anchor="ctr">
              <a:noAutofit/>
            </a:bodyPr>
            <a:lstStyle/>
            <a:p>
              <a:pPr>
                <a:defRPr sz="3100" b="1">
                  <a:latin typeface="Kontrapunkt Bob Bold"/>
                  <a:ea typeface="Kontrapunkt Bob Bold"/>
                  <a:cs typeface="Kontrapunkt Bob Bold"/>
                  <a:sym typeface="Kontrapunkt Bob Bold"/>
                </a:defRPr>
              </a:pPr>
              <a:endParaRPr sz="3100" b="1" kern="0">
                <a:solidFill>
                  <a:schemeClr val="tx1">
                    <a:lumMod val="75000"/>
                    <a:lumOff val="25000"/>
                  </a:schemeClr>
                </a:solidFill>
                <a:latin typeface="Arial" panose="020B0604020202020204" pitchFamily="34" charset="0"/>
                <a:ea typeface="思源黑体 CN Normal" panose="020B0400000000000000" pitchFamily="34" charset="-122"/>
                <a:cs typeface="Kontrapunkt Bob Bold"/>
                <a:sym typeface="Arial" panose="020B0604020202020204" pitchFamily="34" charset="0"/>
              </a:endParaRPr>
            </a:p>
          </p:txBody>
        </p:sp>
        <p:sp>
          <p:nvSpPr>
            <p:cNvPr id="30" name="Shape 706"/>
            <p:cNvSpPr/>
            <p:nvPr/>
          </p:nvSpPr>
          <p:spPr>
            <a:xfrm>
              <a:off x="9599679" y="1617099"/>
              <a:ext cx="815974" cy="815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CD1E24"/>
                </a:gs>
                <a:gs pos="100000">
                  <a:srgbClr val="C00000"/>
                </a:gs>
              </a:gsLst>
              <a:lin ang="2700000" scaled="0"/>
            </a:gradFill>
            <a:ln w="12700" cap="flat">
              <a:noFill/>
              <a:miter lim="400000"/>
            </a:ln>
            <a:effectLst>
              <a:outerShdw blurRad="190500" dist="38100" dir="2700000" algn="tl" rotWithShape="0">
                <a:prstClr val="black">
                  <a:alpha val="20000"/>
                </a:prstClr>
              </a:outerShdw>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1" name="Shape 707"/>
            <p:cNvSpPr/>
            <p:nvPr/>
          </p:nvSpPr>
          <p:spPr>
            <a:xfrm>
              <a:off x="9847682" y="1851242"/>
              <a:ext cx="319966" cy="334851"/>
            </a:xfrm>
            <a:custGeom>
              <a:avLst/>
              <a:gdLst/>
              <a:ahLst/>
              <a:cxnLst>
                <a:cxn ang="0">
                  <a:pos x="wd2" y="hd2"/>
                </a:cxn>
                <a:cxn ang="5400000">
                  <a:pos x="wd2" y="hd2"/>
                </a:cxn>
                <a:cxn ang="10800000">
                  <a:pos x="wd2" y="hd2"/>
                </a:cxn>
                <a:cxn ang="16200000">
                  <a:pos x="wd2" y="hd2"/>
                </a:cxn>
              </a:cxnLst>
              <a:rect l="0" t="0" r="r" b="b"/>
              <a:pathLst>
                <a:path w="20781" h="20933" extrusionOk="0">
                  <a:moveTo>
                    <a:pt x="18450" y="13962"/>
                  </a:moveTo>
                  <a:cubicBezTo>
                    <a:pt x="18104" y="14098"/>
                    <a:pt x="15778" y="12331"/>
                    <a:pt x="14291" y="9001"/>
                  </a:cubicBezTo>
                  <a:cubicBezTo>
                    <a:pt x="12804" y="5669"/>
                    <a:pt x="12992" y="2625"/>
                    <a:pt x="13337" y="2491"/>
                  </a:cubicBezTo>
                  <a:cubicBezTo>
                    <a:pt x="13683" y="2355"/>
                    <a:pt x="15952" y="4486"/>
                    <a:pt x="17438" y="7816"/>
                  </a:cubicBezTo>
                  <a:cubicBezTo>
                    <a:pt x="18925" y="11146"/>
                    <a:pt x="18797" y="13826"/>
                    <a:pt x="18450" y="13962"/>
                  </a:cubicBezTo>
                  <a:close/>
                  <a:moveTo>
                    <a:pt x="19117" y="7012"/>
                  </a:moveTo>
                  <a:cubicBezTo>
                    <a:pt x="17204" y="2727"/>
                    <a:pt x="14125" y="-537"/>
                    <a:pt x="12567" y="74"/>
                  </a:cubicBezTo>
                  <a:cubicBezTo>
                    <a:pt x="9922" y="1108"/>
                    <a:pt x="14143" y="6078"/>
                    <a:pt x="1154" y="11160"/>
                  </a:cubicBezTo>
                  <a:cubicBezTo>
                    <a:pt x="32" y="11600"/>
                    <a:pt x="-253" y="13356"/>
                    <a:pt x="217" y="14406"/>
                  </a:cubicBezTo>
                  <a:cubicBezTo>
                    <a:pt x="685" y="15456"/>
                    <a:pt x="2220" y="16502"/>
                    <a:pt x="3342" y="16062"/>
                  </a:cubicBezTo>
                  <a:cubicBezTo>
                    <a:pt x="3537" y="15987"/>
                    <a:pt x="4250" y="15766"/>
                    <a:pt x="4250" y="15766"/>
                  </a:cubicBezTo>
                  <a:cubicBezTo>
                    <a:pt x="5051" y="16802"/>
                    <a:pt x="5889" y="16187"/>
                    <a:pt x="6186" y="16845"/>
                  </a:cubicBezTo>
                  <a:cubicBezTo>
                    <a:pt x="6544" y="17635"/>
                    <a:pt x="7322" y="19353"/>
                    <a:pt x="7586" y="19939"/>
                  </a:cubicBezTo>
                  <a:cubicBezTo>
                    <a:pt x="7850" y="20522"/>
                    <a:pt x="8450" y="21063"/>
                    <a:pt x="8885" y="20905"/>
                  </a:cubicBezTo>
                  <a:cubicBezTo>
                    <a:pt x="9318" y="20745"/>
                    <a:pt x="10797" y="20203"/>
                    <a:pt x="11362" y="19997"/>
                  </a:cubicBezTo>
                  <a:cubicBezTo>
                    <a:pt x="11927" y="19790"/>
                    <a:pt x="12062" y="19306"/>
                    <a:pt x="11889" y="18922"/>
                  </a:cubicBezTo>
                  <a:cubicBezTo>
                    <a:pt x="11703" y="18510"/>
                    <a:pt x="10939" y="18390"/>
                    <a:pt x="10721" y="17908"/>
                  </a:cubicBezTo>
                  <a:cubicBezTo>
                    <a:pt x="10503" y="17428"/>
                    <a:pt x="9791" y="15886"/>
                    <a:pt x="9586" y="15400"/>
                  </a:cubicBezTo>
                  <a:cubicBezTo>
                    <a:pt x="9308" y="14739"/>
                    <a:pt x="9899" y="14201"/>
                    <a:pt x="10759" y="14116"/>
                  </a:cubicBezTo>
                  <a:cubicBezTo>
                    <a:pt x="16671" y="13522"/>
                    <a:pt x="17775" y="17037"/>
                    <a:pt x="19789" y="16249"/>
                  </a:cubicBezTo>
                  <a:cubicBezTo>
                    <a:pt x="21347" y="15640"/>
                    <a:pt x="21030" y="11296"/>
                    <a:pt x="19117" y="7012"/>
                  </a:cubicBezTo>
                  <a:close/>
                </a:path>
              </a:pathLst>
            </a:custGeom>
            <a:solidFill>
              <a:schemeClr val="bg1"/>
            </a:solidFill>
            <a:ln w="12700" cap="flat">
              <a:noFill/>
              <a:miter lim="400000"/>
            </a:ln>
            <a:effectLst/>
          </p:spPr>
          <p:txBody>
            <a:bodyPr wrap="square" lIns="38100" tIns="38100" rIns="38100" bIns="38100" numCol="1" anchor="ctr">
              <a:noAutofit/>
            </a:bodyPr>
            <a:lstStyle/>
            <a:p>
              <a:pPr>
                <a:defRPr sz="3100" b="1">
                  <a:latin typeface="Kontrapunkt Bob Bold"/>
                  <a:ea typeface="Kontrapunkt Bob Bold"/>
                  <a:cs typeface="Kontrapunkt Bob Bold"/>
                  <a:sym typeface="Kontrapunkt Bob Bold"/>
                </a:defRPr>
              </a:pPr>
              <a:endParaRPr sz="3100" b="1" kern="0">
                <a:solidFill>
                  <a:schemeClr val="tx1">
                    <a:lumMod val="75000"/>
                    <a:lumOff val="25000"/>
                  </a:schemeClr>
                </a:solidFill>
                <a:latin typeface="Arial" panose="020B0604020202020204" pitchFamily="34" charset="0"/>
                <a:ea typeface="思源黑体 CN Normal" panose="020B0400000000000000" pitchFamily="34" charset="-122"/>
                <a:cs typeface="Kontrapunkt Bob Bold"/>
                <a:sym typeface="Arial" panose="020B0604020202020204" pitchFamily="34" charset="0"/>
              </a:endParaRPr>
            </a:p>
          </p:txBody>
        </p:sp>
        <p:sp>
          <p:nvSpPr>
            <p:cNvPr id="32" name="Text Placeholder 2"/>
            <p:cNvSpPr txBox="1"/>
            <p:nvPr/>
          </p:nvSpPr>
          <p:spPr>
            <a:xfrm>
              <a:off x="1278252" y="2632966"/>
              <a:ext cx="1842887" cy="313210"/>
            </a:xfrm>
            <a:prstGeom prst="rect">
              <a:avLst/>
            </a:prstGeom>
            <a:noFill/>
            <a:effectLst/>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endParaRPr lang="en-GB"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3" name="Text Placeholder 2"/>
            <p:cNvSpPr txBox="1"/>
            <p:nvPr/>
          </p:nvSpPr>
          <p:spPr>
            <a:xfrm>
              <a:off x="3858949" y="2632966"/>
              <a:ext cx="1842887" cy="313210"/>
            </a:xfrm>
            <a:prstGeom prst="rect">
              <a:avLst/>
            </a:prstGeom>
            <a:noFill/>
            <a:effectLst/>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endParaRPr lang="en-GB"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4" name="Text Placeholder 2"/>
            <p:cNvSpPr txBox="1"/>
            <p:nvPr/>
          </p:nvSpPr>
          <p:spPr>
            <a:xfrm>
              <a:off x="6490163" y="2632966"/>
              <a:ext cx="1842887" cy="313210"/>
            </a:xfrm>
            <a:prstGeom prst="rect">
              <a:avLst/>
            </a:prstGeom>
            <a:noFill/>
            <a:effectLst/>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endParaRPr lang="en-GB"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5" name="Text Placeholder 2"/>
            <p:cNvSpPr txBox="1"/>
            <p:nvPr/>
          </p:nvSpPr>
          <p:spPr>
            <a:xfrm>
              <a:off x="9070860" y="2632966"/>
              <a:ext cx="1842887" cy="313210"/>
            </a:xfrm>
            <a:prstGeom prst="rect">
              <a:avLst/>
            </a:prstGeom>
            <a:noFill/>
            <a:effectLst/>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endParaRPr lang="en-GB" sz="1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6" name="文本框 35"/>
            <p:cNvSpPr txBox="1"/>
            <p:nvPr/>
          </p:nvSpPr>
          <p:spPr>
            <a:xfrm>
              <a:off x="1201089" y="2946176"/>
              <a:ext cx="1997213"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7" name="文本框 36"/>
            <p:cNvSpPr txBox="1"/>
            <p:nvPr/>
          </p:nvSpPr>
          <p:spPr>
            <a:xfrm>
              <a:off x="3803780" y="2946176"/>
              <a:ext cx="1997213"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8" name="文本框 37"/>
            <p:cNvSpPr txBox="1"/>
            <p:nvPr/>
          </p:nvSpPr>
          <p:spPr>
            <a:xfrm>
              <a:off x="6412999" y="2946176"/>
              <a:ext cx="1997213"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2" name="文本框 41"/>
            <p:cNvSpPr txBox="1"/>
            <p:nvPr/>
          </p:nvSpPr>
          <p:spPr>
            <a:xfrm>
              <a:off x="8993696" y="2946176"/>
              <a:ext cx="1997213" cy="812530"/>
            </a:xfrm>
            <a:prstGeom prst="rect">
              <a:avLst/>
            </a:prstGeom>
            <a:noFill/>
            <a:effectLst/>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0" name="组合 49">
            <a:extLst>
              <a:ext uri="{FF2B5EF4-FFF2-40B4-BE49-F238E27FC236}">
                <a16:creationId xmlns:a16="http://schemas.microsoft.com/office/drawing/2014/main" id="{992BAA7A-99B1-4A60-8084-FE4FC48AF8C4}"/>
              </a:ext>
            </a:extLst>
          </p:cNvPr>
          <p:cNvGrpSpPr/>
          <p:nvPr/>
        </p:nvGrpSpPr>
        <p:grpSpPr>
          <a:xfrm>
            <a:off x="0" y="586281"/>
            <a:ext cx="3652091" cy="584775"/>
            <a:chOff x="0" y="586281"/>
            <a:chExt cx="3652091" cy="584775"/>
          </a:xfrm>
        </p:grpSpPr>
        <p:sp>
          <p:nvSpPr>
            <p:cNvPr id="51" name="TextBox 76">
              <a:extLst>
                <a:ext uri="{FF2B5EF4-FFF2-40B4-BE49-F238E27FC236}">
                  <a16:creationId xmlns:a16="http://schemas.microsoft.com/office/drawing/2014/main" id="{3EE1A8B7-0875-44A6-A7FD-358D9C190EB4}"/>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完成项目汇总</a:t>
              </a:r>
            </a:p>
          </p:txBody>
        </p:sp>
        <p:sp>
          <p:nvSpPr>
            <p:cNvPr id="52" name="任意多边形: 形状 51">
              <a:extLst>
                <a:ext uri="{FF2B5EF4-FFF2-40B4-BE49-F238E27FC236}">
                  <a16:creationId xmlns:a16="http://schemas.microsoft.com/office/drawing/2014/main" id="{A787572F-5E5F-4105-A199-3B87E64F0764}"/>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AA681C8C-7FB3-4063-A651-354BF25E9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5D93B107-CE1D-42AD-8D44-3EB4A915527B}"/>
              </a:ext>
            </a:extLst>
          </p:cNvPr>
          <p:cNvSpPr/>
          <p:nvPr/>
        </p:nvSpPr>
        <p:spPr>
          <a:xfrm>
            <a:off x="1" y="1450266"/>
            <a:ext cx="6373693" cy="3745189"/>
          </a:xfrm>
          <a:custGeom>
            <a:avLst/>
            <a:gdLst>
              <a:gd name="connsiteX0" fmla="*/ 0 w 5140037"/>
              <a:gd name="connsiteY0" fmla="*/ 0 h 3020291"/>
              <a:gd name="connsiteX1" fmla="*/ 5140037 w 5140037"/>
              <a:gd name="connsiteY1" fmla="*/ 0 h 3020291"/>
              <a:gd name="connsiteX2" fmla="*/ 3456708 w 5140037"/>
              <a:gd name="connsiteY2" fmla="*/ 3020291 h 3020291"/>
              <a:gd name="connsiteX3" fmla="*/ 0 w 514003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5140037" h="3020291">
                <a:moveTo>
                  <a:pt x="0" y="0"/>
                </a:moveTo>
                <a:lnTo>
                  <a:pt x="5140037" y="0"/>
                </a:lnTo>
                <a:lnTo>
                  <a:pt x="3456708" y="3020291"/>
                </a:lnTo>
                <a:lnTo>
                  <a:pt x="0" y="3020291"/>
                </a:lnTo>
                <a:close/>
              </a:path>
            </a:pathLst>
          </a:custGeom>
          <a:blipFill dpi="0" rotWithShape="1">
            <a:blip r:embed="rId3"/>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2CBCA41F-CF2C-4F41-A516-4A2808C1709D}"/>
              </a:ext>
            </a:extLst>
          </p:cNvPr>
          <p:cNvSpPr/>
          <p:nvPr/>
        </p:nvSpPr>
        <p:spPr>
          <a:xfrm flipH="1" flipV="1">
            <a:off x="4843463" y="3151909"/>
            <a:ext cx="7348537" cy="2620887"/>
          </a:xfrm>
          <a:custGeom>
            <a:avLst/>
            <a:gdLst>
              <a:gd name="connsiteX0" fmla="*/ 8955164 w 11176877"/>
              <a:gd name="connsiteY0" fmla="*/ 3986280 h 3986280"/>
              <a:gd name="connsiteX1" fmla="*/ 5069456 w 11176877"/>
              <a:gd name="connsiteY1" fmla="*/ 3986280 h 3986280"/>
              <a:gd name="connsiteX2" fmla="*/ 4392886 w 11176877"/>
              <a:gd name="connsiteY2" fmla="*/ 3986280 h 3986280"/>
              <a:gd name="connsiteX3" fmla="*/ 1183748 w 11176877"/>
              <a:gd name="connsiteY3" fmla="*/ 3986280 h 3986280"/>
              <a:gd name="connsiteX4" fmla="*/ 507178 w 11176877"/>
              <a:gd name="connsiteY4" fmla="*/ 3986280 h 3986280"/>
              <a:gd name="connsiteX5" fmla="*/ 0 w 11176877"/>
              <a:gd name="connsiteY5" fmla="*/ 3986280 h 3986280"/>
              <a:gd name="connsiteX6" fmla="*/ 0 w 11176877"/>
              <a:gd name="connsiteY6" fmla="*/ 0 h 3986280"/>
              <a:gd name="connsiteX7" fmla="*/ 507178 w 11176877"/>
              <a:gd name="connsiteY7" fmla="*/ 0 h 3986280"/>
              <a:gd name="connsiteX8" fmla="*/ 3405462 w 11176877"/>
              <a:gd name="connsiteY8" fmla="*/ 0 h 3986280"/>
              <a:gd name="connsiteX9" fmla="*/ 4392886 w 11176877"/>
              <a:gd name="connsiteY9" fmla="*/ 0 h 3986280"/>
              <a:gd name="connsiteX10" fmla="*/ 7291170 w 11176877"/>
              <a:gd name="connsiteY10" fmla="*/ 0 h 3986280"/>
              <a:gd name="connsiteX11" fmla="*/ 11176877 w 11176877"/>
              <a:gd name="connsiteY11" fmla="*/ 0 h 398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6877" h="3986280">
                <a:moveTo>
                  <a:pt x="8955164" y="3986280"/>
                </a:moveTo>
                <a:lnTo>
                  <a:pt x="5069456" y="3986280"/>
                </a:lnTo>
                <a:lnTo>
                  <a:pt x="4392886" y="3986280"/>
                </a:lnTo>
                <a:lnTo>
                  <a:pt x="1183748" y="3986280"/>
                </a:lnTo>
                <a:lnTo>
                  <a:pt x="507178" y="3986280"/>
                </a:lnTo>
                <a:lnTo>
                  <a:pt x="0" y="3986280"/>
                </a:lnTo>
                <a:lnTo>
                  <a:pt x="0" y="0"/>
                </a:lnTo>
                <a:lnTo>
                  <a:pt x="507178" y="0"/>
                </a:lnTo>
                <a:lnTo>
                  <a:pt x="3405462" y="0"/>
                </a:lnTo>
                <a:lnTo>
                  <a:pt x="4392886" y="0"/>
                </a:lnTo>
                <a:lnTo>
                  <a:pt x="7291170" y="0"/>
                </a:lnTo>
                <a:lnTo>
                  <a:pt x="11176877" y="0"/>
                </a:lnTo>
                <a:close/>
              </a:path>
            </a:pathLst>
          </a:custGeom>
          <a:gradFill flip="none" rotWithShape="1">
            <a:gsLst>
              <a:gs pos="0">
                <a:srgbClr val="CD1E24"/>
              </a:gs>
              <a:gs pos="100000">
                <a:srgbClr val="C0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76">
            <a:extLst>
              <a:ext uri="{FF2B5EF4-FFF2-40B4-BE49-F238E27FC236}">
                <a16:creationId xmlns:a16="http://schemas.microsoft.com/office/drawing/2014/main" id="{84BFBFCA-19D2-4BB9-907C-2DCE6563B59F}"/>
              </a:ext>
            </a:extLst>
          </p:cNvPr>
          <p:cNvSpPr txBox="1"/>
          <p:nvPr/>
        </p:nvSpPr>
        <p:spPr>
          <a:xfrm>
            <a:off x="6934370" y="3862188"/>
            <a:ext cx="4358215" cy="1200329"/>
          </a:xfrm>
          <a:prstGeom prst="rect">
            <a:avLst/>
          </a:prstGeom>
          <a:noFill/>
        </p:spPr>
        <p:txBody>
          <a:bodyPr wrap="square" rtlCol="0">
            <a:spAutoFit/>
          </a:bodyPr>
          <a:lstStyle/>
          <a:p>
            <a:pPr algn="ctr"/>
            <a:r>
              <a:rPr lang="zh-CN" altLang="en-US"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rPr>
              <a:t>成功案例展示</a:t>
            </a:r>
            <a:endParaRPr lang="en-US" altLang="zh-CN"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endParaRPr>
          </a:p>
          <a:p>
            <a:pPr algn="ctr"/>
            <a:r>
              <a:rPr lang="en-US" altLang="zh-CN" sz="24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Successful case presentation</a:t>
            </a:r>
            <a:endParaRPr lang="zh-CN" altLang="en-US" sz="24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14" name="任意多边形: 形状 13">
            <a:extLst>
              <a:ext uri="{FF2B5EF4-FFF2-40B4-BE49-F238E27FC236}">
                <a16:creationId xmlns:a16="http://schemas.microsoft.com/office/drawing/2014/main" id="{837650FC-967E-4648-9AF7-57C0605C010E}"/>
              </a:ext>
            </a:extLst>
          </p:cNvPr>
          <p:cNvSpPr/>
          <p:nvPr/>
        </p:nvSpPr>
        <p:spPr>
          <a:xfrm>
            <a:off x="3612509" y="1450266"/>
            <a:ext cx="2761184" cy="3745189"/>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3513E116-BD11-4D16-BF0C-6E4E5D650670}"/>
              </a:ext>
            </a:extLst>
          </p:cNvPr>
          <p:cNvSpPr/>
          <p:nvPr/>
        </p:nvSpPr>
        <p:spPr>
          <a:xfrm>
            <a:off x="7583250" y="2087686"/>
            <a:ext cx="3060454" cy="830997"/>
          </a:xfrm>
          <a:prstGeom prst="rect">
            <a:avLst/>
          </a:prstGeom>
        </p:spPr>
        <p:txBody>
          <a:bodyPr wrap="none">
            <a:spAutoFit/>
          </a:bodyPr>
          <a:lstStyle/>
          <a:p>
            <a:pPr algn="ctr"/>
            <a:r>
              <a:rPr lang="en-US" altLang="zh-CN" sz="4800" b="1" dirty="0"/>
              <a:t>Part three</a:t>
            </a:r>
            <a:endParaRPr lang="zh-CN" altLang="en-US" sz="4800" b="1" dirty="0"/>
          </a:p>
        </p:txBody>
      </p:sp>
      <p:sp>
        <p:nvSpPr>
          <p:cNvPr id="17" name="任意多边形: 形状 16">
            <a:extLst>
              <a:ext uri="{FF2B5EF4-FFF2-40B4-BE49-F238E27FC236}">
                <a16:creationId xmlns:a16="http://schemas.microsoft.com/office/drawing/2014/main" id="{BC5C3909-25E0-42EE-BDE6-281CAD31F0B7}"/>
              </a:ext>
            </a:extLst>
          </p:cNvPr>
          <p:cNvSpPr/>
          <p:nvPr/>
        </p:nvSpPr>
        <p:spPr>
          <a:xfrm>
            <a:off x="2084346" y="3535127"/>
            <a:ext cx="1566095" cy="2124206"/>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BD89FAF-1739-4B6E-8AA7-E6C6D369DD1D}"/>
              </a:ext>
            </a:extLst>
          </p:cNvPr>
          <p:cNvSpPr/>
          <p:nvPr/>
        </p:nvSpPr>
        <p:spPr>
          <a:xfrm>
            <a:off x="4329380" y="986388"/>
            <a:ext cx="1028165" cy="1394573"/>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gradFill>
            <a:gsLst>
              <a:gs pos="0">
                <a:srgbClr val="CD1E24"/>
              </a:gs>
              <a:gs pos="100000">
                <a:srgbClr val="C000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73BA8738-2358-4F9D-B834-9442B73DD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2354954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animBg="1"/>
      <p:bldP spid="16" grpId="0"/>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1166534" y="2290486"/>
            <a:ext cx="3882998" cy="1216882"/>
            <a:chOff x="1093964" y="2026734"/>
            <a:chExt cx="3882998" cy="1216882"/>
          </a:xfrm>
        </p:grpSpPr>
        <p:sp>
          <p:nvSpPr>
            <p:cNvPr id="5" name="圆角矩形 4"/>
            <p:cNvSpPr/>
            <p:nvPr/>
          </p:nvSpPr>
          <p:spPr>
            <a:xfrm>
              <a:off x="1517840" y="2026734"/>
              <a:ext cx="3459122" cy="1216882"/>
            </a:xfrm>
            <a:prstGeom prst="roundRect">
              <a:avLst/>
            </a:prstGeom>
            <a:solidFill>
              <a:srgbClr val="FFFFFF"/>
            </a:solidFill>
            <a:ln w="19050" cmpd="sng">
              <a:noFill/>
              <a:prstDash val="solid"/>
              <a:round/>
              <a:headEnd type="none"/>
              <a:tailEnd type="none" w="med" len="med"/>
            </a:ln>
            <a:effectLst>
              <a:outerShdw blurRad="190500" dist="38100" dir="2700000" algn="tl" rotWithShape="0">
                <a:prstClr val="black">
                  <a:alpha val="20000"/>
                </a:prstClr>
              </a:outerShdw>
            </a:effectLst>
          </p:spPr>
          <p:txBody>
            <a:bodyPr rtlCol="0" anchor="ctr"/>
            <a:lstStyle/>
            <a:p>
              <a:pPr algn="ctr" fontAlgn="base">
                <a:spcBef>
                  <a:spcPct val="0"/>
                </a:spcBef>
                <a:spcAft>
                  <a:spcPct val="0"/>
                </a:spcAft>
                <a:defRPr/>
              </a:pPr>
              <a:endParaRPr lang="zh-CN" altLang="en-US" sz="14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6" name="圆角矩形 5"/>
            <p:cNvSpPr/>
            <p:nvPr/>
          </p:nvSpPr>
          <p:spPr>
            <a:xfrm>
              <a:off x="1093964" y="2208714"/>
              <a:ext cx="876002" cy="876002"/>
            </a:xfrm>
            <a:prstGeom prst="roundRect">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8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01</a:t>
              </a:r>
              <a:endParaRPr lang="zh-CN" altLang="en-US" sz="28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7" name="文本框 6"/>
            <p:cNvSpPr txBox="1"/>
            <p:nvPr/>
          </p:nvSpPr>
          <p:spPr>
            <a:xfrm>
              <a:off x="2075274" y="2272186"/>
              <a:ext cx="2798108" cy="789127"/>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8" name="组合 17"/>
          <p:cNvGrpSpPr/>
          <p:nvPr/>
        </p:nvGrpSpPr>
        <p:grpSpPr>
          <a:xfrm>
            <a:off x="6257149" y="2290486"/>
            <a:ext cx="3882998" cy="1216882"/>
            <a:chOff x="6184579" y="2026734"/>
            <a:chExt cx="3882998" cy="1216882"/>
          </a:xfrm>
        </p:grpSpPr>
        <p:sp>
          <p:nvSpPr>
            <p:cNvPr id="8" name="圆角矩形 7"/>
            <p:cNvSpPr/>
            <p:nvPr/>
          </p:nvSpPr>
          <p:spPr>
            <a:xfrm>
              <a:off x="6608455" y="2026734"/>
              <a:ext cx="3459122" cy="1216882"/>
            </a:xfrm>
            <a:prstGeom prst="roundRect">
              <a:avLst/>
            </a:prstGeom>
            <a:solidFill>
              <a:srgbClr val="FFFFFF"/>
            </a:solidFill>
            <a:ln w="19050" cmpd="sng">
              <a:noFill/>
              <a:prstDash val="solid"/>
              <a:round/>
              <a:headEnd type="none"/>
              <a:tailEnd type="none" w="med" len="med"/>
            </a:ln>
            <a:effectLst>
              <a:outerShdw blurRad="190500" dist="38100" dir="2700000" algn="tl" rotWithShape="0">
                <a:prstClr val="black">
                  <a:alpha val="20000"/>
                </a:prstClr>
              </a:outerShdw>
            </a:effectLst>
          </p:spPr>
          <p:txBody>
            <a:bodyPr rtlCol="0" anchor="ctr"/>
            <a:lstStyle/>
            <a:p>
              <a:pPr algn="ctr" fontAlgn="base">
                <a:spcBef>
                  <a:spcPct val="0"/>
                </a:spcBef>
                <a:spcAft>
                  <a:spcPct val="0"/>
                </a:spcAft>
                <a:defRPr/>
              </a:pPr>
              <a:endParaRPr lang="zh-CN" altLang="en-US" sz="14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圆角矩形 8"/>
            <p:cNvSpPr/>
            <p:nvPr/>
          </p:nvSpPr>
          <p:spPr>
            <a:xfrm>
              <a:off x="6184579" y="2208714"/>
              <a:ext cx="876002" cy="876002"/>
            </a:xfrm>
            <a:prstGeom prst="roundRect">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8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02</a:t>
              </a:r>
              <a:endParaRPr lang="zh-CN" altLang="en-US" sz="28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文本框 9"/>
            <p:cNvSpPr txBox="1"/>
            <p:nvPr/>
          </p:nvSpPr>
          <p:spPr>
            <a:xfrm>
              <a:off x="7165889" y="2272186"/>
              <a:ext cx="2798108" cy="789127"/>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9" name="组合 18"/>
          <p:cNvGrpSpPr/>
          <p:nvPr/>
        </p:nvGrpSpPr>
        <p:grpSpPr>
          <a:xfrm>
            <a:off x="7241925" y="4410006"/>
            <a:ext cx="3887554" cy="1216882"/>
            <a:chOff x="7169355" y="4146254"/>
            <a:chExt cx="3887554" cy="1216882"/>
          </a:xfrm>
        </p:grpSpPr>
        <p:sp>
          <p:nvSpPr>
            <p:cNvPr id="11" name="圆角矩形 10"/>
            <p:cNvSpPr/>
            <p:nvPr/>
          </p:nvSpPr>
          <p:spPr>
            <a:xfrm flipH="1">
              <a:off x="7169355" y="4146254"/>
              <a:ext cx="3459122" cy="1216882"/>
            </a:xfrm>
            <a:prstGeom prst="roundRect">
              <a:avLst/>
            </a:prstGeom>
            <a:solidFill>
              <a:srgbClr val="FFFFFF"/>
            </a:solidFill>
            <a:ln w="19050" cmpd="sng">
              <a:noFill/>
              <a:prstDash val="solid"/>
              <a:round/>
              <a:headEnd type="none" w="med" len="med"/>
              <a:tailEnd type="oval"/>
            </a:ln>
            <a:effectLst>
              <a:outerShdw blurRad="190500" dist="38100" dir="2700000" algn="tl" rotWithShape="0">
                <a:prstClr val="black">
                  <a:alpha val="20000"/>
                </a:prstClr>
              </a:outerShdw>
            </a:effectLst>
          </p:spPr>
          <p:txBody>
            <a:bodyPr rtlCol="0" anchor="ctr"/>
            <a:lstStyle/>
            <a:p>
              <a:pPr algn="ctr" fontAlgn="base">
                <a:spcBef>
                  <a:spcPct val="0"/>
                </a:spcBef>
                <a:spcAft>
                  <a:spcPct val="0"/>
                </a:spcAft>
                <a:defRPr/>
              </a:pPr>
              <a:endParaRPr lang="zh-CN" altLang="en-US" sz="14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圆角矩形 11"/>
            <p:cNvSpPr/>
            <p:nvPr/>
          </p:nvSpPr>
          <p:spPr>
            <a:xfrm flipH="1">
              <a:off x="10180907" y="4321161"/>
              <a:ext cx="876002" cy="876002"/>
            </a:xfrm>
            <a:prstGeom prst="roundRect">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8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04</a:t>
              </a:r>
              <a:endParaRPr lang="zh-CN" altLang="en-US" sz="28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文本框 12"/>
            <p:cNvSpPr txBox="1"/>
            <p:nvPr/>
          </p:nvSpPr>
          <p:spPr>
            <a:xfrm flipH="1">
              <a:off x="7276077" y="4391706"/>
              <a:ext cx="2798108" cy="789127"/>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0" name="组合 19"/>
          <p:cNvGrpSpPr/>
          <p:nvPr/>
        </p:nvGrpSpPr>
        <p:grpSpPr>
          <a:xfrm>
            <a:off x="2151310" y="4410006"/>
            <a:ext cx="3887554" cy="1216882"/>
            <a:chOff x="2078740" y="4146254"/>
            <a:chExt cx="3887554" cy="1216882"/>
          </a:xfrm>
        </p:grpSpPr>
        <p:sp>
          <p:nvSpPr>
            <p:cNvPr id="14" name="圆角矩形 13"/>
            <p:cNvSpPr/>
            <p:nvPr/>
          </p:nvSpPr>
          <p:spPr>
            <a:xfrm flipH="1">
              <a:off x="2078740" y="4146254"/>
              <a:ext cx="3459122" cy="1216882"/>
            </a:xfrm>
            <a:prstGeom prst="roundRect">
              <a:avLst/>
            </a:prstGeom>
            <a:solidFill>
              <a:srgbClr val="FFFFFF"/>
            </a:solidFill>
            <a:ln w="19050" cmpd="sng">
              <a:noFill/>
              <a:prstDash val="solid"/>
              <a:round/>
              <a:headEnd type="none" w="med" len="med"/>
              <a:tailEnd type="oval"/>
            </a:ln>
            <a:effectLst>
              <a:outerShdw blurRad="190500" dist="38100" dir="2700000" algn="tl" rotWithShape="0">
                <a:prstClr val="black">
                  <a:alpha val="20000"/>
                </a:prstClr>
              </a:outerShdw>
            </a:effectLst>
          </p:spPr>
          <p:txBody>
            <a:bodyPr rtlCol="0" anchor="ctr"/>
            <a:lstStyle/>
            <a:p>
              <a:pPr algn="ctr" fontAlgn="base">
                <a:spcBef>
                  <a:spcPct val="0"/>
                </a:spcBef>
                <a:spcAft>
                  <a:spcPct val="0"/>
                </a:spcAft>
                <a:defRPr/>
              </a:pPr>
              <a:endParaRPr lang="zh-CN" altLang="en-US" sz="14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圆角矩形 14"/>
            <p:cNvSpPr/>
            <p:nvPr/>
          </p:nvSpPr>
          <p:spPr>
            <a:xfrm flipH="1">
              <a:off x="5090292" y="4321161"/>
              <a:ext cx="876002" cy="876002"/>
            </a:xfrm>
            <a:prstGeom prst="roundRect">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8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03</a:t>
              </a:r>
              <a:endParaRPr lang="zh-CN" altLang="en-US" sz="28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文本框 15"/>
            <p:cNvSpPr txBox="1"/>
            <p:nvPr/>
          </p:nvSpPr>
          <p:spPr>
            <a:xfrm flipH="1">
              <a:off x="2185462" y="4391706"/>
              <a:ext cx="2798108" cy="789127"/>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5" name="组合 24">
            <a:extLst>
              <a:ext uri="{FF2B5EF4-FFF2-40B4-BE49-F238E27FC236}">
                <a16:creationId xmlns:a16="http://schemas.microsoft.com/office/drawing/2014/main" id="{4643F0D6-0CF0-4B33-9950-AB2FAA74F501}"/>
              </a:ext>
            </a:extLst>
          </p:cNvPr>
          <p:cNvGrpSpPr/>
          <p:nvPr/>
        </p:nvGrpSpPr>
        <p:grpSpPr>
          <a:xfrm>
            <a:off x="0" y="586281"/>
            <a:ext cx="3652091" cy="584775"/>
            <a:chOff x="0" y="586281"/>
            <a:chExt cx="3652091" cy="584775"/>
          </a:xfrm>
        </p:grpSpPr>
        <p:sp>
          <p:nvSpPr>
            <p:cNvPr id="26" name="TextBox 76">
              <a:extLst>
                <a:ext uri="{FF2B5EF4-FFF2-40B4-BE49-F238E27FC236}">
                  <a16:creationId xmlns:a16="http://schemas.microsoft.com/office/drawing/2014/main" id="{E18DA3CB-56A5-4997-A3B7-704CEA8CC301}"/>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项目级别分类</a:t>
              </a:r>
            </a:p>
          </p:txBody>
        </p:sp>
        <p:sp>
          <p:nvSpPr>
            <p:cNvPr id="34" name="任意多边形: 形状 33">
              <a:extLst>
                <a:ext uri="{FF2B5EF4-FFF2-40B4-BE49-F238E27FC236}">
                  <a16:creationId xmlns:a16="http://schemas.microsoft.com/office/drawing/2014/main" id="{7CD33EFB-4893-49EA-9CE7-2B544F2034C4}"/>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A9BAB7AC-B6FA-489A-8F30-0F5DCC7753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29494601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任意多边形 90"/>
          <p:cNvSpPr>
            <a:spLocks noChangeArrowheads="1"/>
          </p:cNvSpPr>
          <p:nvPr/>
        </p:nvSpPr>
        <p:spPr bwMode="gray">
          <a:xfrm>
            <a:off x="4254319" y="1881906"/>
            <a:ext cx="3612424" cy="3151262"/>
          </a:xfrm>
          <a:custGeom>
            <a:avLst/>
            <a:gdLst>
              <a:gd name="connsiteX0" fmla="*/ 2363788 w 4625976"/>
              <a:gd name="connsiteY0" fmla="*/ 0 h 4035425"/>
              <a:gd name="connsiteX1" fmla="*/ 3684588 w 4625976"/>
              <a:gd name="connsiteY1" fmla="*/ 1322388 h 4035425"/>
              <a:gd name="connsiteX2" fmla="*/ 3678316 w 4625976"/>
              <a:gd name="connsiteY2" fmla="*/ 1446751 h 4035425"/>
              <a:gd name="connsiteX3" fmla="*/ 3697384 w 4625976"/>
              <a:gd name="connsiteY3" fmla="*/ 1451653 h 4035425"/>
              <a:gd name="connsiteX4" fmla="*/ 4625976 w 4625976"/>
              <a:gd name="connsiteY4" fmla="*/ 2713831 h 4035425"/>
              <a:gd name="connsiteX5" fmla="*/ 3304382 w 4625976"/>
              <a:gd name="connsiteY5" fmla="*/ 4035425 h 4035425"/>
              <a:gd name="connsiteX6" fmla="*/ 2369874 w 4625976"/>
              <a:gd name="connsiteY6" fmla="*/ 3648339 h 4035425"/>
              <a:gd name="connsiteX7" fmla="*/ 2297807 w 4625976"/>
              <a:gd name="connsiteY7" fmla="*/ 3569045 h 4035425"/>
              <a:gd name="connsiteX8" fmla="*/ 2257458 w 4625976"/>
              <a:gd name="connsiteY8" fmla="*/ 3613414 h 4035425"/>
              <a:gd name="connsiteX9" fmla="*/ 1322388 w 4625976"/>
              <a:gd name="connsiteY9" fmla="*/ 4000500 h 4035425"/>
              <a:gd name="connsiteX10" fmla="*/ 0 w 4625976"/>
              <a:gd name="connsiteY10" fmla="*/ 2678906 h 4035425"/>
              <a:gd name="connsiteX11" fmla="*/ 929150 w 4625976"/>
              <a:gd name="connsiteY11" fmla="*/ 1416728 h 4035425"/>
              <a:gd name="connsiteX12" fmla="*/ 1046229 w 4625976"/>
              <a:gd name="connsiteY12" fmla="*/ 1386642 h 4035425"/>
              <a:gd name="connsiteX13" fmla="*/ 1042988 w 4625976"/>
              <a:gd name="connsiteY13" fmla="*/ 1322388 h 4035425"/>
              <a:gd name="connsiteX14" fmla="*/ 2363788 w 4625976"/>
              <a:gd name="connsiteY14" fmla="*/ 0 h 403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5976" h="4035425">
                <a:moveTo>
                  <a:pt x="2363788" y="0"/>
                </a:moveTo>
                <a:cubicBezTo>
                  <a:pt x="3093246" y="0"/>
                  <a:pt x="3684588" y="592053"/>
                  <a:pt x="3684588" y="1322388"/>
                </a:cubicBezTo>
                <a:lnTo>
                  <a:pt x="3678316" y="1446751"/>
                </a:lnTo>
                <a:lnTo>
                  <a:pt x="3697384" y="1451653"/>
                </a:lnTo>
                <a:cubicBezTo>
                  <a:pt x="4235363" y="1618982"/>
                  <a:pt x="4625976" y="2120791"/>
                  <a:pt x="4625976" y="2713831"/>
                </a:cubicBezTo>
                <a:cubicBezTo>
                  <a:pt x="4625976" y="3443727"/>
                  <a:pt x="4034278" y="4035425"/>
                  <a:pt x="3304382" y="4035425"/>
                </a:cubicBezTo>
                <a:cubicBezTo>
                  <a:pt x="2939434" y="4035425"/>
                  <a:pt x="2609036" y="3887501"/>
                  <a:pt x="2369874" y="3648339"/>
                </a:cubicBezTo>
                <a:lnTo>
                  <a:pt x="2297807" y="3569045"/>
                </a:lnTo>
                <a:lnTo>
                  <a:pt x="2257458" y="3613414"/>
                </a:lnTo>
                <a:cubicBezTo>
                  <a:pt x="2018153" y="3852576"/>
                  <a:pt x="1687555" y="4000500"/>
                  <a:pt x="1322388" y="4000500"/>
                </a:cubicBezTo>
                <a:cubicBezTo>
                  <a:pt x="592053" y="4000500"/>
                  <a:pt x="0" y="3408802"/>
                  <a:pt x="0" y="2678906"/>
                </a:cubicBezTo>
                <a:cubicBezTo>
                  <a:pt x="0" y="2085866"/>
                  <a:pt x="390847" y="1584057"/>
                  <a:pt x="929150" y="1416728"/>
                </a:cubicBezTo>
                <a:lnTo>
                  <a:pt x="1046229" y="1386642"/>
                </a:lnTo>
                <a:lnTo>
                  <a:pt x="1042988" y="1322388"/>
                </a:lnTo>
                <a:cubicBezTo>
                  <a:pt x="1042988" y="592053"/>
                  <a:pt x="1634330" y="0"/>
                  <a:pt x="2363788" y="0"/>
                </a:cubicBezTo>
                <a:close/>
              </a:path>
            </a:pathLst>
          </a:custGeom>
          <a:blipFill dpi="0" rotWithShape="1">
            <a:blip r:embed="rId3"/>
            <a:srcRect/>
            <a:stretch>
              <a:fillRect l="-16782" r="-16782"/>
            </a:stretch>
          </a:blipFill>
          <a:ln>
            <a:noFill/>
          </a:ln>
          <a:effectLst>
            <a:outerShdw blurRad="190500" dist="38100" dir="2700000" algn="tl" rotWithShape="0">
              <a:prstClr val="black">
                <a:alpha val="20000"/>
              </a:prstClr>
            </a:outerShdw>
          </a:effectLst>
        </p:spPr>
        <p:txBody>
          <a:bodyPr wrap="square" anchor="ctr">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00">
              <a:solidFill>
                <a:schemeClr val="tx1">
                  <a:lumMod val="75000"/>
                  <a:lumOff val="25000"/>
                </a:schemeClr>
              </a:solidFill>
              <a:ea typeface="思源黑体 CN Normal" panose="020B0400000000000000" pitchFamily="34" charset="-122"/>
              <a:sym typeface="Arial" panose="020B0604020202020204" pitchFamily="34" charset="0"/>
            </a:endParaRPr>
          </a:p>
        </p:txBody>
      </p:sp>
      <p:sp>
        <p:nvSpPr>
          <p:cNvPr id="72" name="Line 6"/>
          <p:cNvSpPr>
            <a:spLocks noChangeShapeType="1"/>
          </p:cNvSpPr>
          <p:nvPr/>
        </p:nvSpPr>
        <p:spPr bwMode="auto">
          <a:xfrm flipH="1" flipV="1">
            <a:off x="4099969" y="2206206"/>
            <a:ext cx="1385888" cy="974725"/>
          </a:xfrm>
          <a:prstGeom prst="line">
            <a:avLst/>
          </a:prstGeom>
          <a:noFill/>
          <a:ln w="19050">
            <a:gradFill>
              <a:gsLst>
                <a:gs pos="0">
                  <a:srgbClr val="CD1E24"/>
                </a:gs>
                <a:gs pos="100000">
                  <a:srgbClr val="C00000"/>
                </a:gs>
              </a:gsLst>
              <a:lin ang="5400000" scaled="1"/>
            </a:gradFill>
            <a:round/>
            <a:headEnd type="oval" w="lg" len="lg"/>
          </a:ln>
          <a:extLst>
            <a:ext uri="{909E8E84-426E-40DD-AFC4-6F175D3DCCD1}">
              <a14:hiddenFill xmlns:a14="http://schemas.microsoft.com/office/drawing/2010/main">
                <a:noFill/>
              </a14:hiddenFill>
            </a:ext>
          </a:extLst>
        </p:spPr>
        <p:txBody>
          <a:bodyPr wrap="none" anchor="ctr"/>
          <a:lstStyle/>
          <a:p>
            <a:endParaRPr lang="zh-CN" altLang="en-US" sz="16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73" name="Line 7"/>
          <p:cNvSpPr>
            <a:spLocks noChangeShapeType="1"/>
          </p:cNvSpPr>
          <p:nvPr/>
        </p:nvSpPr>
        <p:spPr bwMode="auto">
          <a:xfrm flipV="1">
            <a:off x="6841582" y="2358606"/>
            <a:ext cx="1677987" cy="787400"/>
          </a:xfrm>
          <a:prstGeom prst="line">
            <a:avLst/>
          </a:prstGeom>
          <a:noFill/>
          <a:ln w="19050">
            <a:gradFill>
              <a:gsLst>
                <a:gs pos="0">
                  <a:srgbClr val="CD1E24"/>
                </a:gs>
                <a:gs pos="100000">
                  <a:srgbClr val="C00000"/>
                </a:gs>
              </a:gsLst>
              <a:lin ang="5400000" scaled="1"/>
            </a:gradFill>
            <a:round/>
            <a:headEnd type="oval" w="lg" len="lg"/>
          </a:ln>
          <a:extLst>
            <a:ext uri="{909E8E84-426E-40DD-AFC4-6F175D3DCCD1}">
              <a14:hiddenFill xmlns:a14="http://schemas.microsoft.com/office/drawing/2010/main">
                <a:noFill/>
              </a14:hiddenFill>
            </a:ext>
          </a:extLst>
        </p:spPr>
        <p:txBody>
          <a:bodyPr wrap="none" anchor="ctr"/>
          <a:lstStyle/>
          <a:p>
            <a:endParaRPr lang="zh-CN" altLang="en-US" sz="16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74" name="Line 8"/>
          <p:cNvSpPr>
            <a:spLocks noChangeShapeType="1"/>
          </p:cNvSpPr>
          <p:nvPr/>
        </p:nvSpPr>
        <p:spPr bwMode="auto">
          <a:xfrm>
            <a:off x="6023429" y="4319988"/>
            <a:ext cx="19640" cy="1053281"/>
          </a:xfrm>
          <a:prstGeom prst="line">
            <a:avLst/>
          </a:prstGeom>
          <a:noFill/>
          <a:ln w="19050">
            <a:gradFill>
              <a:gsLst>
                <a:gs pos="0">
                  <a:srgbClr val="CD1E24"/>
                </a:gs>
                <a:gs pos="100000">
                  <a:srgbClr val="C00000"/>
                </a:gs>
              </a:gsLst>
              <a:lin ang="5400000" scaled="1"/>
            </a:gradFill>
            <a:round/>
            <a:headEnd type="oval" w="lg" len="lg"/>
          </a:ln>
          <a:extLst>
            <a:ext uri="{909E8E84-426E-40DD-AFC4-6F175D3DCCD1}">
              <a14:hiddenFill xmlns:a14="http://schemas.microsoft.com/office/drawing/2010/main">
                <a:noFill/>
              </a14:hiddenFill>
            </a:ext>
          </a:extLst>
        </p:spPr>
        <p:txBody>
          <a:bodyPr wrap="none" anchor="ctr"/>
          <a:lstStyle/>
          <a:p>
            <a:endParaRPr lang="zh-CN" altLang="en-US" sz="16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3" name="组合 2"/>
          <p:cNvGrpSpPr/>
          <p:nvPr/>
        </p:nvGrpSpPr>
        <p:grpSpPr>
          <a:xfrm>
            <a:off x="4928309" y="5402861"/>
            <a:ext cx="2134710" cy="1415188"/>
            <a:chOff x="5000880" y="5533487"/>
            <a:chExt cx="2134710" cy="1415188"/>
          </a:xfrm>
        </p:grpSpPr>
        <p:sp>
          <p:nvSpPr>
            <p:cNvPr id="75" name="TextBox 76"/>
            <p:cNvSpPr txBox="1"/>
            <p:nvPr/>
          </p:nvSpPr>
          <p:spPr>
            <a:xfrm>
              <a:off x="5329271" y="5533487"/>
              <a:ext cx="1477930"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项目收益</a:t>
              </a:r>
            </a:p>
          </p:txBody>
        </p:sp>
        <p:sp>
          <p:nvSpPr>
            <p:cNvPr id="76" name="文本框 75"/>
            <p:cNvSpPr txBox="1"/>
            <p:nvPr/>
          </p:nvSpPr>
          <p:spPr>
            <a:xfrm>
              <a:off x="5000880" y="5919482"/>
              <a:ext cx="2134710" cy="1029193"/>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请在此添加文字说明请在此添加文字说请在此添加文字说明请在此添加</a:t>
              </a:r>
            </a:p>
            <a:p>
              <a:pPr algn="ctr">
                <a:lnSpc>
                  <a:spcPct val="130000"/>
                </a:lnSpc>
              </a:pPr>
              <a:endPar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 name="组合 4"/>
          <p:cNvGrpSpPr/>
          <p:nvPr/>
        </p:nvGrpSpPr>
        <p:grpSpPr>
          <a:xfrm>
            <a:off x="8792815" y="1881906"/>
            <a:ext cx="2134710" cy="1426949"/>
            <a:chOff x="8865386" y="2012532"/>
            <a:chExt cx="2134710" cy="1426949"/>
          </a:xfrm>
        </p:grpSpPr>
        <p:sp>
          <p:nvSpPr>
            <p:cNvPr id="77" name="TextBox 76"/>
            <p:cNvSpPr txBox="1"/>
            <p:nvPr/>
          </p:nvSpPr>
          <p:spPr>
            <a:xfrm>
              <a:off x="9211997" y="2012532"/>
              <a:ext cx="1441490"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项目质量</a:t>
              </a:r>
            </a:p>
          </p:txBody>
        </p:sp>
        <p:sp>
          <p:nvSpPr>
            <p:cNvPr id="78" name="文本框 77"/>
            <p:cNvSpPr txBox="1"/>
            <p:nvPr/>
          </p:nvSpPr>
          <p:spPr>
            <a:xfrm>
              <a:off x="8865386" y="2410288"/>
              <a:ext cx="2134710" cy="1029193"/>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请在此添加文字说明请在此添加文字说请在此添加文字说明请在此添加</a:t>
              </a:r>
            </a:p>
            <a:p>
              <a:pPr algn="ctr">
                <a:lnSpc>
                  <a:spcPct val="130000"/>
                </a:lnSpc>
              </a:pPr>
              <a:endPar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 name="组合 1"/>
          <p:cNvGrpSpPr/>
          <p:nvPr/>
        </p:nvGrpSpPr>
        <p:grpSpPr>
          <a:xfrm>
            <a:off x="2072393" y="1881906"/>
            <a:ext cx="2134710" cy="1438651"/>
            <a:chOff x="2144964" y="2012532"/>
            <a:chExt cx="2134710" cy="1438651"/>
          </a:xfrm>
        </p:grpSpPr>
        <p:sp>
          <p:nvSpPr>
            <p:cNvPr id="79" name="TextBox 76"/>
            <p:cNvSpPr txBox="1"/>
            <p:nvPr/>
          </p:nvSpPr>
          <p:spPr>
            <a:xfrm>
              <a:off x="2389668" y="2012532"/>
              <a:ext cx="1645304"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项目达标</a:t>
              </a:r>
            </a:p>
          </p:txBody>
        </p:sp>
        <p:sp>
          <p:nvSpPr>
            <p:cNvPr id="80" name="文本框 79"/>
            <p:cNvSpPr txBox="1"/>
            <p:nvPr/>
          </p:nvSpPr>
          <p:spPr>
            <a:xfrm>
              <a:off x="2144964" y="2398587"/>
              <a:ext cx="2134710" cy="1052596"/>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请在此添加文字说明请在此添加文字说请在此添加文字说明请在此添加</a:t>
              </a:r>
            </a:p>
            <a:p>
              <a:pPr algn="ctr">
                <a:lnSpc>
                  <a:spcPct val="130000"/>
                </a:lnSpc>
              </a:pPr>
              <a:endPar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8" name="组合 27">
            <a:extLst>
              <a:ext uri="{FF2B5EF4-FFF2-40B4-BE49-F238E27FC236}">
                <a16:creationId xmlns:a16="http://schemas.microsoft.com/office/drawing/2014/main" id="{8BECDD99-A122-48CB-A7E0-4D7B1999BDC2}"/>
              </a:ext>
            </a:extLst>
          </p:cNvPr>
          <p:cNvGrpSpPr/>
          <p:nvPr/>
        </p:nvGrpSpPr>
        <p:grpSpPr>
          <a:xfrm>
            <a:off x="0" y="586281"/>
            <a:ext cx="3652091" cy="584775"/>
            <a:chOff x="0" y="586281"/>
            <a:chExt cx="3652091" cy="584775"/>
          </a:xfrm>
        </p:grpSpPr>
        <p:sp>
          <p:nvSpPr>
            <p:cNvPr id="29" name="TextBox 76">
              <a:extLst>
                <a:ext uri="{FF2B5EF4-FFF2-40B4-BE49-F238E27FC236}">
                  <a16:creationId xmlns:a16="http://schemas.microsoft.com/office/drawing/2014/main" id="{9D414A27-E604-4B42-AB60-BC1B91630792}"/>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优秀项目展示</a:t>
              </a:r>
            </a:p>
          </p:txBody>
        </p:sp>
        <p:sp>
          <p:nvSpPr>
            <p:cNvPr id="30" name="任意多边形: 形状 29">
              <a:extLst>
                <a:ext uri="{FF2B5EF4-FFF2-40B4-BE49-F238E27FC236}">
                  <a16:creationId xmlns:a16="http://schemas.microsoft.com/office/drawing/2014/main" id="{37C83310-CD56-4F18-9309-E5E9745B63E3}"/>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 name="图片 3">
            <a:extLst>
              <a:ext uri="{FF2B5EF4-FFF2-40B4-BE49-F238E27FC236}">
                <a16:creationId xmlns:a16="http://schemas.microsoft.com/office/drawing/2014/main" id="{2388D4DE-C129-4ECB-8066-45C3D5C306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randombar(horizontal)">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heel(1)">
                                      <p:cBhvr>
                                        <p:cTn id="12" dur="2000"/>
                                        <p:tgtEl>
                                          <p:spTgt spid="7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heel(1)">
                                      <p:cBhvr>
                                        <p:cTn id="15" dur="2000"/>
                                        <p:tgtEl>
                                          <p:spTgt spid="7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heel(1)">
                                      <p:cBhvr>
                                        <p:cTn id="18" dur="20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5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2" grpId="0" animBg="1"/>
      <p:bldP spid="73" grpId="0" animBg="1"/>
      <p:bldP spid="7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Other_1"/>
          <p:cNvSpPr>
            <a:spLocks noChangeArrowheads="1"/>
          </p:cNvSpPr>
          <p:nvPr>
            <p:custDataLst>
              <p:tags r:id="rId1"/>
            </p:custDataLst>
          </p:nvPr>
        </p:nvSpPr>
        <p:spPr bwMode="auto">
          <a:xfrm>
            <a:off x="1347800" y="1809357"/>
            <a:ext cx="2234700" cy="2043264"/>
          </a:xfrm>
          <a:prstGeom prst="rect">
            <a:avLst/>
          </a:prstGeom>
          <a:solidFill>
            <a:schemeClr val="bg1"/>
          </a:solidFill>
          <a:ln>
            <a:noFill/>
          </a:ln>
          <a:effectLst>
            <a:outerShdw blurRad="190500" dist="38100" dir="2700000" algn="tl" rotWithShape="0">
              <a:prstClr val="black">
                <a:alpha val="20000"/>
              </a:prstClr>
            </a:outerShdw>
          </a:effec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MH_Other_2"/>
          <p:cNvSpPr>
            <a:spLocks noChangeArrowheads="1"/>
          </p:cNvSpPr>
          <p:nvPr>
            <p:custDataLst>
              <p:tags r:id="rId2"/>
            </p:custDataLst>
          </p:nvPr>
        </p:nvSpPr>
        <p:spPr bwMode="auto">
          <a:xfrm>
            <a:off x="6215474" y="1809357"/>
            <a:ext cx="2234700" cy="2043264"/>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eaLnBrk="1" hangingPunct="1"/>
            <a:endParaRPr lang="zh-CN" altLang="en-US">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MH_Other_3"/>
          <p:cNvSpPr>
            <a:spLocks noChangeArrowheads="1"/>
          </p:cNvSpPr>
          <p:nvPr>
            <p:custDataLst>
              <p:tags r:id="rId3"/>
            </p:custDataLst>
          </p:nvPr>
        </p:nvSpPr>
        <p:spPr bwMode="auto">
          <a:xfrm>
            <a:off x="3781637" y="4017626"/>
            <a:ext cx="2234700" cy="2043264"/>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MH_Other_4"/>
          <p:cNvSpPr>
            <a:spLocks noChangeArrowheads="1"/>
          </p:cNvSpPr>
          <p:nvPr>
            <p:custDataLst>
              <p:tags r:id="rId4"/>
            </p:custDataLst>
          </p:nvPr>
        </p:nvSpPr>
        <p:spPr bwMode="auto">
          <a:xfrm>
            <a:off x="8642667" y="4017626"/>
            <a:ext cx="2234700" cy="2043264"/>
          </a:xfrm>
          <a:prstGeom prst="rect">
            <a:avLst/>
          </a:prstGeom>
          <a:solidFill>
            <a:schemeClr val="bg1"/>
          </a:solidFill>
          <a:ln>
            <a:noFill/>
          </a:ln>
          <a:effectLst>
            <a:outerShdw blurRad="190500" dist="38100" dir="2700000" algn="tl" rotWithShape="0">
              <a:prstClr val="black">
                <a:alpha val="20000"/>
              </a:prstClr>
            </a:outerShdw>
          </a:effec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MH_Picture_2"/>
          <p:cNvSpPr>
            <a:spLocks noChangeArrowheads="1"/>
          </p:cNvSpPr>
          <p:nvPr>
            <p:custDataLst>
              <p:tags r:id="rId5"/>
            </p:custDataLst>
          </p:nvPr>
        </p:nvSpPr>
        <p:spPr bwMode="auto">
          <a:xfrm>
            <a:off x="3781637" y="1809357"/>
            <a:ext cx="2234700" cy="2043264"/>
          </a:xfrm>
          <a:prstGeom prst="rect">
            <a:avLst/>
          </a:prstGeom>
          <a:blipFill dpi="0" rotWithShape="1">
            <a:blip r:embed="rId11"/>
            <a:srcRect/>
            <a:stretch>
              <a:fillRect l="-18790" r="-18790"/>
            </a:stretch>
          </a:blipFill>
          <a:ln>
            <a:noFill/>
          </a:ln>
          <a:effectLst>
            <a:outerShdw blurRad="190500" dist="38100" dir="2700000" algn="tl" rotWithShape="0">
              <a:prstClr val="black">
                <a:alpha val="20000"/>
              </a:prstClr>
            </a:outerShdw>
          </a:effec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MH_Picture_4"/>
          <p:cNvSpPr>
            <a:spLocks noChangeArrowheads="1"/>
          </p:cNvSpPr>
          <p:nvPr>
            <p:custDataLst>
              <p:tags r:id="rId6"/>
            </p:custDataLst>
          </p:nvPr>
        </p:nvSpPr>
        <p:spPr bwMode="auto">
          <a:xfrm>
            <a:off x="8642667" y="1809357"/>
            <a:ext cx="2234700" cy="2043264"/>
          </a:xfrm>
          <a:prstGeom prst="rect">
            <a:avLst/>
          </a:prstGeom>
          <a:blipFill dpi="0" rotWithShape="1">
            <a:blip r:embed="rId12"/>
            <a:srcRect/>
            <a:stretch>
              <a:fillRect l="-18575" r="-18575"/>
            </a:stretch>
          </a:blipFill>
          <a:ln>
            <a:noFill/>
          </a:ln>
          <a:effectLst>
            <a:outerShdw blurRad="190500" dist="38100" dir="2700000" algn="tl" rotWithShape="0">
              <a:prstClr val="black">
                <a:alpha val="20000"/>
              </a:prstClr>
            </a:outerShdw>
          </a:effec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MH_Picture_1"/>
          <p:cNvSpPr>
            <a:spLocks noChangeArrowheads="1"/>
          </p:cNvSpPr>
          <p:nvPr>
            <p:custDataLst>
              <p:tags r:id="rId7"/>
            </p:custDataLst>
          </p:nvPr>
        </p:nvSpPr>
        <p:spPr bwMode="auto">
          <a:xfrm>
            <a:off x="1347800" y="4017626"/>
            <a:ext cx="2234700" cy="2043264"/>
          </a:xfrm>
          <a:prstGeom prst="rect">
            <a:avLst/>
          </a:prstGeom>
          <a:blipFill dpi="0" rotWithShape="1">
            <a:blip r:embed="rId13"/>
            <a:srcRect/>
            <a:stretch>
              <a:fillRect l="-18575" r="-18575"/>
            </a:stretch>
          </a:blipFill>
          <a:ln>
            <a:noFill/>
          </a:ln>
          <a:effectLst>
            <a:outerShdw blurRad="190500" dist="38100" dir="2700000" algn="tl" rotWithShape="0">
              <a:prstClr val="black">
                <a:alpha val="20000"/>
              </a:prstClr>
            </a:outerShdw>
          </a:effec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MH_Picture_3"/>
          <p:cNvSpPr>
            <a:spLocks noChangeArrowheads="1"/>
          </p:cNvSpPr>
          <p:nvPr>
            <p:custDataLst>
              <p:tags r:id="rId8"/>
            </p:custDataLst>
          </p:nvPr>
        </p:nvSpPr>
        <p:spPr bwMode="auto">
          <a:xfrm>
            <a:off x="6215474" y="4017626"/>
            <a:ext cx="2234700" cy="2043264"/>
          </a:xfrm>
          <a:prstGeom prst="rect">
            <a:avLst/>
          </a:prstGeom>
          <a:blipFill dpi="0" rotWithShape="1">
            <a:blip r:embed="rId14"/>
            <a:srcRect/>
            <a:stretch>
              <a:fillRect l="-18468" r="-18468"/>
            </a:stretch>
          </a:blipFill>
          <a:ln>
            <a:noFill/>
          </a:ln>
          <a:effectLst>
            <a:outerShdw blurRad="190500" dist="38100" dir="2700000" algn="tl" rotWithShape="0">
              <a:prstClr val="black">
                <a:alpha val="20000"/>
              </a:prstClr>
            </a:outerShdw>
          </a:effectLst>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3" name="组合 2"/>
          <p:cNvGrpSpPr/>
          <p:nvPr/>
        </p:nvGrpSpPr>
        <p:grpSpPr>
          <a:xfrm>
            <a:off x="1456758" y="2171215"/>
            <a:ext cx="1908646" cy="1424066"/>
            <a:chOff x="1018606" y="2124904"/>
            <a:chExt cx="2150377" cy="1604425"/>
          </a:xfrm>
        </p:grpSpPr>
        <p:sp>
          <p:nvSpPr>
            <p:cNvPr id="16" name="文本框 15"/>
            <p:cNvSpPr txBox="1"/>
            <p:nvPr/>
          </p:nvSpPr>
          <p:spPr>
            <a:xfrm>
              <a:off x="1018606" y="2543420"/>
              <a:ext cx="2150377" cy="1185909"/>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p>
          </p:txBody>
        </p:sp>
        <p:sp>
          <p:nvSpPr>
            <p:cNvPr id="17" name="TextBox 76"/>
            <p:cNvSpPr txBox="1"/>
            <p:nvPr/>
          </p:nvSpPr>
          <p:spPr>
            <a:xfrm>
              <a:off x="1120206" y="2124904"/>
              <a:ext cx="1947177" cy="450784"/>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grpSp>
      <p:grpSp>
        <p:nvGrpSpPr>
          <p:cNvPr id="25" name="组合 24"/>
          <p:cNvGrpSpPr/>
          <p:nvPr/>
        </p:nvGrpSpPr>
        <p:grpSpPr>
          <a:xfrm>
            <a:off x="6386116" y="2171214"/>
            <a:ext cx="1908646" cy="1400663"/>
            <a:chOff x="6386253" y="2124904"/>
            <a:chExt cx="2150377" cy="1578058"/>
          </a:xfrm>
        </p:grpSpPr>
        <p:sp>
          <p:nvSpPr>
            <p:cNvPr id="18" name="文本框 17"/>
            <p:cNvSpPr txBox="1"/>
            <p:nvPr/>
          </p:nvSpPr>
          <p:spPr>
            <a:xfrm>
              <a:off x="6386253" y="2543420"/>
              <a:ext cx="2150377" cy="1159542"/>
            </a:xfrm>
            <a:prstGeom prst="rect">
              <a:avLst/>
            </a:prstGeom>
            <a:noFill/>
          </p:spPr>
          <p:txBody>
            <a:bodyPr wrap="square" rtlCol="0">
              <a:spAutoFit/>
            </a:bodyPr>
            <a:lstStyle/>
            <a:p>
              <a:pPr algn="ctr">
                <a:lnSpc>
                  <a:spcPct val="130000"/>
                </a:lnSpc>
              </a:pPr>
              <a:r>
                <a:rPr lang="zh-CN" altLang="en-US"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p>
          </p:txBody>
        </p:sp>
        <p:sp>
          <p:nvSpPr>
            <p:cNvPr id="19" name="TextBox 76"/>
            <p:cNvSpPr txBox="1"/>
            <p:nvPr/>
          </p:nvSpPr>
          <p:spPr>
            <a:xfrm>
              <a:off x="6487853" y="2124904"/>
              <a:ext cx="1947177" cy="450784"/>
            </a:xfrm>
            <a:prstGeom prst="rect">
              <a:avLst/>
            </a:prstGeom>
            <a:noFill/>
          </p:spPr>
          <p:txBody>
            <a:bodyPr wrap="square" rtlCol="0">
              <a:spAutoFit/>
            </a:bodyPr>
            <a:lstStyle/>
            <a:p>
              <a:pPr algn="ctr"/>
              <a:r>
                <a:rPr lang="zh-CN" altLang="en-US" sz="20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grpSp>
      <p:grpSp>
        <p:nvGrpSpPr>
          <p:cNvPr id="5" name="组合 4"/>
          <p:cNvGrpSpPr/>
          <p:nvPr/>
        </p:nvGrpSpPr>
        <p:grpSpPr>
          <a:xfrm>
            <a:off x="3895706" y="4300973"/>
            <a:ext cx="1908646" cy="1415176"/>
            <a:chOff x="3654928" y="4441504"/>
            <a:chExt cx="2150377" cy="1594409"/>
          </a:xfrm>
        </p:grpSpPr>
        <p:sp>
          <p:nvSpPr>
            <p:cNvPr id="20" name="文本框 19"/>
            <p:cNvSpPr txBox="1"/>
            <p:nvPr/>
          </p:nvSpPr>
          <p:spPr>
            <a:xfrm>
              <a:off x="3654928" y="4876372"/>
              <a:ext cx="2150377" cy="1159541"/>
            </a:xfrm>
            <a:prstGeom prst="rect">
              <a:avLst/>
            </a:prstGeom>
            <a:noFill/>
          </p:spPr>
          <p:txBody>
            <a:bodyPr wrap="square" rtlCol="0">
              <a:spAutoFit/>
            </a:bodyPr>
            <a:lstStyle/>
            <a:p>
              <a:pPr algn="ctr">
                <a:lnSpc>
                  <a:spcPct val="130000"/>
                </a:lnSpc>
              </a:pPr>
              <a:r>
                <a:rPr lang="zh-CN" altLang="en-US"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p>
          </p:txBody>
        </p:sp>
        <p:sp>
          <p:nvSpPr>
            <p:cNvPr id="21" name="TextBox 76"/>
            <p:cNvSpPr txBox="1"/>
            <p:nvPr/>
          </p:nvSpPr>
          <p:spPr>
            <a:xfrm>
              <a:off x="3756528" y="4441504"/>
              <a:ext cx="1947177" cy="450784"/>
            </a:xfrm>
            <a:prstGeom prst="rect">
              <a:avLst/>
            </a:prstGeom>
            <a:noFill/>
          </p:spPr>
          <p:txBody>
            <a:bodyPr wrap="square" rtlCol="0">
              <a:spAutoFit/>
            </a:bodyPr>
            <a:lstStyle/>
            <a:p>
              <a:pPr algn="ctr"/>
              <a:r>
                <a:rPr lang="zh-CN" altLang="en-US" sz="20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grpSp>
      <p:grpSp>
        <p:nvGrpSpPr>
          <p:cNvPr id="24" name="组合 23"/>
          <p:cNvGrpSpPr/>
          <p:nvPr/>
        </p:nvGrpSpPr>
        <p:grpSpPr>
          <a:xfrm>
            <a:off x="8801266" y="4315486"/>
            <a:ext cx="1908646" cy="1424066"/>
            <a:chOff x="9022575" y="4457856"/>
            <a:chExt cx="2150377" cy="1604425"/>
          </a:xfrm>
        </p:grpSpPr>
        <p:sp>
          <p:nvSpPr>
            <p:cNvPr id="22" name="文本框 21"/>
            <p:cNvSpPr txBox="1"/>
            <p:nvPr/>
          </p:nvSpPr>
          <p:spPr>
            <a:xfrm>
              <a:off x="9022575" y="4876372"/>
              <a:ext cx="2150377" cy="1185909"/>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p>
          </p:txBody>
        </p:sp>
        <p:sp>
          <p:nvSpPr>
            <p:cNvPr id="23" name="TextBox 76"/>
            <p:cNvSpPr txBox="1"/>
            <p:nvPr/>
          </p:nvSpPr>
          <p:spPr>
            <a:xfrm>
              <a:off x="9124175" y="4457856"/>
              <a:ext cx="1947177" cy="450784"/>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grpSp>
      <p:grpSp>
        <p:nvGrpSpPr>
          <p:cNvPr id="35" name="组合 34">
            <a:extLst>
              <a:ext uri="{FF2B5EF4-FFF2-40B4-BE49-F238E27FC236}">
                <a16:creationId xmlns:a16="http://schemas.microsoft.com/office/drawing/2014/main" id="{E5B52D44-5C72-4969-A962-E15BC80A17DE}"/>
              </a:ext>
            </a:extLst>
          </p:cNvPr>
          <p:cNvGrpSpPr/>
          <p:nvPr/>
        </p:nvGrpSpPr>
        <p:grpSpPr>
          <a:xfrm>
            <a:off x="0" y="586281"/>
            <a:ext cx="3652091" cy="584775"/>
            <a:chOff x="0" y="586281"/>
            <a:chExt cx="3652091" cy="584775"/>
          </a:xfrm>
        </p:grpSpPr>
        <p:sp>
          <p:nvSpPr>
            <p:cNvPr id="36" name="TextBox 76">
              <a:extLst>
                <a:ext uri="{FF2B5EF4-FFF2-40B4-BE49-F238E27FC236}">
                  <a16:creationId xmlns:a16="http://schemas.microsoft.com/office/drawing/2014/main" id="{52553AB1-5ADE-4C51-9EEA-9B4FB762887D}"/>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成功案例展示</a:t>
              </a:r>
            </a:p>
          </p:txBody>
        </p:sp>
        <p:sp>
          <p:nvSpPr>
            <p:cNvPr id="37" name="任意多边形: 形状 36">
              <a:extLst>
                <a:ext uri="{FF2B5EF4-FFF2-40B4-BE49-F238E27FC236}">
                  <a16:creationId xmlns:a16="http://schemas.microsoft.com/office/drawing/2014/main" id="{C549C795-E03A-40D8-A1F3-EED41828C79C}"/>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6D5BDF08-6E1A-4B59-B906-FB3061AE37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a:xfrm>
            <a:off x="4735512" y="1897489"/>
            <a:ext cx="6516688" cy="2884488"/>
          </a:xfrm>
          <a:prstGeom prst="rect">
            <a:avLst/>
          </a:prstGeom>
          <a:blipFill dpi="0" rotWithShape="1">
            <a:blip r:embed="rId3"/>
            <a:srcRect/>
            <a:stretch>
              <a:fillRect t="-41718" b="-8898"/>
            </a:stretch>
          </a:blip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 name="组合 1"/>
          <p:cNvGrpSpPr/>
          <p:nvPr/>
        </p:nvGrpSpPr>
        <p:grpSpPr>
          <a:xfrm>
            <a:off x="973137" y="1897489"/>
            <a:ext cx="3762375" cy="2884488"/>
            <a:chOff x="973137" y="1723319"/>
            <a:chExt cx="3762375" cy="2884488"/>
          </a:xfrm>
        </p:grpSpPr>
        <p:sp>
          <p:nvSpPr>
            <p:cNvPr id="8" name="Rectangle 4"/>
            <p:cNvSpPr/>
            <p:nvPr/>
          </p:nvSpPr>
          <p:spPr>
            <a:xfrm>
              <a:off x="973137" y="1723319"/>
              <a:ext cx="3762375" cy="288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TextBox 76"/>
            <p:cNvSpPr txBox="1"/>
            <p:nvPr/>
          </p:nvSpPr>
          <p:spPr>
            <a:xfrm>
              <a:off x="1893884" y="2307191"/>
              <a:ext cx="1920878"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重点项目简介</a:t>
              </a:r>
            </a:p>
          </p:txBody>
        </p:sp>
        <p:sp>
          <p:nvSpPr>
            <p:cNvPr id="11" name="文本框 10"/>
            <p:cNvSpPr txBox="1"/>
            <p:nvPr/>
          </p:nvSpPr>
          <p:spPr>
            <a:xfrm>
              <a:off x="1406244" y="2863982"/>
              <a:ext cx="2896158" cy="1292662"/>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 name="组合 2"/>
          <p:cNvGrpSpPr/>
          <p:nvPr/>
        </p:nvGrpSpPr>
        <p:grpSpPr>
          <a:xfrm>
            <a:off x="973137" y="4781977"/>
            <a:ext cx="10279063" cy="1415219"/>
            <a:chOff x="973137" y="4607807"/>
            <a:chExt cx="10279063" cy="1415219"/>
          </a:xfrm>
        </p:grpSpPr>
        <p:sp>
          <p:nvSpPr>
            <p:cNvPr id="12" name="Rectangle 5"/>
            <p:cNvSpPr/>
            <p:nvPr/>
          </p:nvSpPr>
          <p:spPr>
            <a:xfrm>
              <a:off x="973137" y="4607807"/>
              <a:ext cx="10279063" cy="1415219"/>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文本框 12"/>
            <p:cNvSpPr txBox="1"/>
            <p:nvPr/>
          </p:nvSpPr>
          <p:spPr>
            <a:xfrm>
              <a:off x="2303064" y="5233112"/>
              <a:ext cx="3131972" cy="549061"/>
            </a:xfrm>
            <a:prstGeom prst="rect">
              <a:avLst/>
            </a:prstGeom>
            <a:noFill/>
          </p:spPr>
          <p:txBody>
            <a:bodyPr wrap="square" rtlCol="0">
              <a:spAutoFit/>
            </a:bodyPr>
            <a:lstStyle/>
            <a:p>
              <a:pPr>
                <a:lnSpc>
                  <a:spcPct val="130000"/>
                </a:lnSpc>
              </a:pPr>
              <a:r>
                <a:rPr lang="zh-CN" altLang="en-US"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文本框 13"/>
            <p:cNvSpPr txBox="1"/>
            <p:nvPr/>
          </p:nvSpPr>
          <p:spPr>
            <a:xfrm>
              <a:off x="7089993" y="5247626"/>
              <a:ext cx="3131972" cy="549061"/>
            </a:xfrm>
            <a:prstGeom prst="rect">
              <a:avLst/>
            </a:prstGeom>
            <a:noFill/>
          </p:spPr>
          <p:txBody>
            <a:bodyPr wrap="square" rtlCol="0">
              <a:spAutoFit/>
            </a:bodyPr>
            <a:lstStyle/>
            <a:p>
              <a:pPr>
                <a:lnSpc>
                  <a:spcPct val="130000"/>
                </a:lnSpc>
              </a:pPr>
              <a:r>
                <a:rPr lang="zh-CN" altLang="en-US"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4" name="组合 23"/>
          <p:cNvGrpSpPr/>
          <p:nvPr/>
        </p:nvGrpSpPr>
        <p:grpSpPr>
          <a:xfrm>
            <a:off x="1435101" y="5057402"/>
            <a:ext cx="2406465" cy="825672"/>
            <a:chOff x="8248339" y="2789008"/>
            <a:chExt cx="2406465" cy="825672"/>
          </a:xfrm>
          <a:effectLst>
            <a:outerShdw blurRad="190500" dist="38100" dir="2700000" algn="tl" rotWithShape="0">
              <a:prstClr val="black">
                <a:alpha val="20000"/>
              </a:prstClr>
            </a:outerShdw>
          </a:effectLst>
        </p:grpSpPr>
        <p:sp>
          <p:nvSpPr>
            <p:cNvPr id="25" name="Oval 5"/>
            <p:cNvSpPr>
              <a:spLocks noChangeArrowheads="1"/>
            </p:cNvSpPr>
            <p:nvPr/>
          </p:nvSpPr>
          <p:spPr bwMode="auto">
            <a:xfrm>
              <a:off x="8248339" y="2864708"/>
              <a:ext cx="751508" cy="749972"/>
            </a:xfrm>
            <a:prstGeom prst="roundRect">
              <a:avLst/>
            </a:prstGeom>
            <a:solidFill>
              <a:schemeClr val="bg1"/>
            </a:solidFill>
            <a:ln>
              <a:noFill/>
            </a:ln>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sz="31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6" name="Freeform 7"/>
            <p:cNvSpPr>
              <a:spLocks noEditPoints="1"/>
            </p:cNvSpPr>
            <p:nvPr/>
          </p:nvSpPr>
          <p:spPr bwMode="auto">
            <a:xfrm>
              <a:off x="8427591" y="3043593"/>
              <a:ext cx="393004" cy="392200"/>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gradFill>
              <a:gsLst>
                <a:gs pos="0">
                  <a:srgbClr val="CD1E24"/>
                </a:gs>
                <a:gs pos="100000">
                  <a:srgbClr val="C00000"/>
                </a:gs>
              </a:gsLst>
              <a:lin ang="2700000" scaled="0"/>
            </a:gradFill>
            <a:ln>
              <a:noFill/>
            </a:ln>
          </p:spPr>
          <p:txBody>
            <a:bodyPr lIns="121682" tIns="60841" rIns="121682" bIns="6084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7" name="TextBox 76"/>
            <p:cNvSpPr txBox="1"/>
            <p:nvPr/>
          </p:nvSpPr>
          <p:spPr>
            <a:xfrm>
              <a:off x="9109652" y="2789008"/>
              <a:ext cx="1545152" cy="400110"/>
            </a:xfrm>
            <a:prstGeom prst="rect">
              <a:avLst/>
            </a:prstGeom>
            <a:noFill/>
            <a:effectLst/>
          </p:spPr>
          <p:txBody>
            <a:bodyPr wrap="square" rtlCol="0">
              <a:spAutoFit/>
            </a:bodyPr>
            <a:lstStyle/>
            <a:p>
              <a:r>
                <a:rPr lang="zh-CN" altLang="en-US" sz="20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项目品质</a:t>
              </a:r>
            </a:p>
          </p:txBody>
        </p:sp>
      </p:grpSp>
      <p:grpSp>
        <p:nvGrpSpPr>
          <p:cNvPr id="29" name="组合 28"/>
          <p:cNvGrpSpPr/>
          <p:nvPr/>
        </p:nvGrpSpPr>
        <p:grpSpPr>
          <a:xfrm>
            <a:off x="6228679" y="5091278"/>
            <a:ext cx="2265121" cy="815976"/>
            <a:chOff x="8248338" y="4083170"/>
            <a:chExt cx="2265121" cy="815976"/>
          </a:xfrm>
        </p:grpSpPr>
        <p:sp>
          <p:nvSpPr>
            <p:cNvPr id="30" name="Oval 26"/>
            <p:cNvSpPr>
              <a:spLocks noChangeArrowheads="1"/>
            </p:cNvSpPr>
            <p:nvPr/>
          </p:nvSpPr>
          <p:spPr bwMode="auto">
            <a:xfrm>
              <a:off x="8248338" y="4147638"/>
              <a:ext cx="751509" cy="751508"/>
            </a:xfrm>
            <a:prstGeom prst="roundRect">
              <a:avLst/>
            </a:prstGeom>
            <a:solidFill>
              <a:schemeClr val="bg1"/>
            </a:solidFill>
            <a:ln>
              <a:noFill/>
            </a:ln>
            <a:effectLst>
              <a:outerShdw blurRad="190500" dist="38100" dir="2700000" algn="tl" rotWithShape="0">
                <a:prstClr val="black">
                  <a:alpha val="20000"/>
                </a:prstClr>
              </a:outerShdw>
            </a:effectLst>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sz="31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1" name="Freeform 6"/>
            <p:cNvSpPr>
              <a:spLocks noEditPoints="1"/>
            </p:cNvSpPr>
            <p:nvPr/>
          </p:nvSpPr>
          <p:spPr bwMode="auto">
            <a:xfrm>
              <a:off x="8389684" y="4283506"/>
              <a:ext cx="468818" cy="479775"/>
            </a:xfrm>
            <a:custGeom>
              <a:avLst/>
              <a:gdLst>
                <a:gd name="T0" fmla="*/ 121 w 417"/>
                <a:gd name="T1" fmla="*/ 94 h 426"/>
                <a:gd name="T2" fmla="*/ 85 w 417"/>
                <a:gd name="T3" fmla="*/ 341 h 426"/>
                <a:gd name="T4" fmla="*/ 332 w 417"/>
                <a:gd name="T5" fmla="*/ 305 h 426"/>
                <a:gd name="T6" fmla="*/ 267 w 417"/>
                <a:gd name="T7" fmla="*/ 159 h 426"/>
                <a:gd name="T8" fmla="*/ 121 w 417"/>
                <a:gd name="T9" fmla="*/ 94 h 426"/>
                <a:gd name="T10" fmla="*/ 306 w 417"/>
                <a:gd name="T11" fmla="*/ 286 h 426"/>
                <a:gd name="T12" fmla="*/ 199 w 417"/>
                <a:gd name="T13" fmla="*/ 227 h 426"/>
                <a:gd name="T14" fmla="*/ 140 w 417"/>
                <a:gd name="T15" fmla="*/ 120 h 426"/>
                <a:gd name="T16" fmla="*/ 247 w 417"/>
                <a:gd name="T17" fmla="*/ 179 h 426"/>
                <a:gd name="T18" fmla="*/ 306 w 417"/>
                <a:gd name="T19" fmla="*/ 286 h 426"/>
                <a:gd name="T20" fmla="*/ 309 w 417"/>
                <a:gd name="T21" fmla="*/ 128 h 426"/>
                <a:gd name="T22" fmla="*/ 323 w 417"/>
                <a:gd name="T23" fmla="*/ 122 h 426"/>
                <a:gd name="T24" fmla="*/ 361 w 417"/>
                <a:gd name="T25" fmla="*/ 84 h 426"/>
                <a:gd name="T26" fmla="*/ 361 w 417"/>
                <a:gd name="T27" fmla="*/ 56 h 426"/>
                <a:gd name="T28" fmla="*/ 333 w 417"/>
                <a:gd name="T29" fmla="*/ 56 h 426"/>
                <a:gd name="T30" fmla="*/ 295 w 417"/>
                <a:gd name="T31" fmla="*/ 94 h 426"/>
                <a:gd name="T32" fmla="*/ 295 w 417"/>
                <a:gd name="T33" fmla="*/ 122 h 426"/>
                <a:gd name="T34" fmla="*/ 309 w 417"/>
                <a:gd name="T35" fmla="*/ 128 h 426"/>
                <a:gd name="T36" fmla="*/ 237 w 417"/>
                <a:gd name="T37" fmla="*/ 79 h 426"/>
                <a:gd name="T38" fmla="*/ 247 w 417"/>
                <a:gd name="T39" fmla="*/ 81 h 426"/>
                <a:gd name="T40" fmla="*/ 264 w 417"/>
                <a:gd name="T41" fmla="*/ 71 h 426"/>
                <a:gd name="T42" fmla="*/ 286 w 417"/>
                <a:gd name="T43" fmla="*/ 33 h 426"/>
                <a:gd name="T44" fmla="*/ 278 w 417"/>
                <a:gd name="T45" fmla="*/ 5 h 426"/>
                <a:gd name="T46" fmla="*/ 251 w 417"/>
                <a:gd name="T47" fmla="*/ 13 h 426"/>
                <a:gd name="T48" fmla="*/ 229 w 417"/>
                <a:gd name="T49" fmla="*/ 52 h 426"/>
                <a:gd name="T50" fmla="*/ 237 w 417"/>
                <a:gd name="T51" fmla="*/ 79 h 426"/>
                <a:gd name="T52" fmla="*/ 412 w 417"/>
                <a:gd name="T53" fmla="*/ 139 h 426"/>
                <a:gd name="T54" fmla="*/ 385 w 417"/>
                <a:gd name="T55" fmla="*/ 131 h 426"/>
                <a:gd name="T56" fmla="*/ 346 w 417"/>
                <a:gd name="T57" fmla="*/ 153 h 426"/>
                <a:gd name="T58" fmla="*/ 338 w 417"/>
                <a:gd name="T59" fmla="*/ 180 h 426"/>
                <a:gd name="T60" fmla="*/ 356 w 417"/>
                <a:gd name="T61" fmla="*/ 190 h 426"/>
                <a:gd name="T62" fmla="*/ 366 w 417"/>
                <a:gd name="T63" fmla="*/ 188 h 426"/>
                <a:gd name="T64" fmla="*/ 404 w 417"/>
                <a:gd name="T65" fmla="*/ 166 h 426"/>
                <a:gd name="T66" fmla="*/ 412 w 417"/>
                <a:gd name="T67" fmla="*/ 13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426">
                  <a:moveTo>
                    <a:pt x="121" y="94"/>
                  </a:moveTo>
                  <a:cubicBezTo>
                    <a:pt x="98" y="116"/>
                    <a:pt x="0" y="256"/>
                    <a:pt x="85" y="341"/>
                  </a:cubicBezTo>
                  <a:cubicBezTo>
                    <a:pt x="170" y="426"/>
                    <a:pt x="309" y="328"/>
                    <a:pt x="332" y="305"/>
                  </a:cubicBezTo>
                  <a:cubicBezTo>
                    <a:pt x="354" y="283"/>
                    <a:pt x="325" y="217"/>
                    <a:pt x="267" y="159"/>
                  </a:cubicBezTo>
                  <a:cubicBezTo>
                    <a:pt x="209" y="101"/>
                    <a:pt x="143" y="72"/>
                    <a:pt x="121" y="94"/>
                  </a:cubicBezTo>
                  <a:close/>
                  <a:moveTo>
                    <a:pt x="306" y="286"/>
                  </a:moveTo>
                  <a:cubicBezTo>
                    <a:pt x="299" y="292"/>
                    <a:pt x="248" y="277"/>
                    <a:pt x="199" y="227"/>
                  </a:cubicBezTo>
                  <a:cubicBezTo>
                    <a:pt x="149" y="178"/>
                    <a:pt x="134" y="127"/>
                    <a:pt x="140" y="120"/>
                  </a:cubicBezTo>
                  <a:cubicBezTo>
                    <a:pt x="147" y="113"/>
                    <a:pt x="198" y="129"/>
                    <a:pt x="247" y="179"/>
                  </a:cubicBezTo>
                  <a:cubicBezTo>
                    <a:pt x="297" y="228"/>
                    <a:pt x="313" y="279"/>
                    <a:pt x="306" y="286"/>
                  </a:cubicBezTo>
                  <a:close/>
                  <a:moveTo>
                    <a:pt x="309" y="128"/>
                  </a:moveTo>
                  <a:cubicBezTo>
                    <a:pt x="314" y="128"/>
                    <a:pt x="319" y="126"/>
                    <a:pt x="323" y="122"/>
                  </a:cubicBezTo>
                  <a:cubicBezTo>
                    <a:pt x="361" y="84"/>
                    <a:pt x="361" y="84"/>
                    <a:pt x="361" y="84"/>
                  </a:cubicBezTo>
                  <a:cubicBezTo>
                    <a:pt x="369" y="76"/>
                    <a:pt x="369" y="64"/>
                    <a:pt x="361" y="56"/>
                  </a:cubicBezTo>
                  <a:cubicBezTo>
                    <a:pt x="353" y="48"/>
                    <a:pt x="341" y="48"/>
                    <a:pt x="333" y="56"/>
                  </a:cubicBezTo>
                  <a:cubicBezTo>
                    <a:pt x="295" y="94"/>
                    <a:pt x="295" y="94"/>
                    <a:pt x="295" y="94"/>
                  </a:cubicBezTo>
                  <a:cubicBezTo>
                    <a:pt x="287" y="102"/>
                    <a:pt x="287" y="115"/>
                    <a:pt x="295" y="122"/>
                  </a:cubicBezTo>
                  <a:cubicBezTo>
                    <a:pt x="299" y="126"/>
                    <a:pt x="304" y="128"/>
                    <a:pt x="309" y="128"/>
                  </a:cubicBezTo>
                  <a:close/>
                  <a:moveTo>
                    <a:pt x="237" y="79"/>
                  </a:moveTo>
                  <a:cubicBezTo>
                    <a:pt x="240" y="81"/>
                    <a:pt x="243" y="81"/>
                    <a:pt x="247" y="81"/>
                  </a:cubicBezTo>
                  <a:cubicBezTo>
                    <a:pt x="254" y="81"/>
                    <a:pt x="260" y="78"/>
                    <a:pt x="264" y="71"/>
                  </a:cubicBezTo>
                  <a:cubicBezTo>
                    <a:pt x="286" y="33"/>
                    <a:pt x="286" y="33"/>
                    <a:pt x="286" y="33"/>
                  </a:cubicBezTo>
                  <a:cubicBezTo>
                    <a:pt x="291" y="23"/>
                    <a:pt x="288" y="11"/>
                    <a:pt x="278" y="5"/>
                  </a:cubicBezTo>
                  <a:cubicBezTo>
                    <a:pt x="268" y="0"/>
                    <a:pt x="256" y="3"/>
                    <a:pt x="251" y="13"/>
                  </a:cubicBezTo>
                  <a:cubicBezTo>
                    <a:pt x="229" y="52"/>
                    <a:pt x="229" y="52"/>
                    <a:pt x="229" y="52"/>
                  </a:cubicBezTo>
                  <a:cubicBezTo>
                    <a:pt x="224" y="61"/>
                    <a:pt x="227" y="73"/>
                    <a:pt x="237" y="79"/>
                  </a:cubicBezTo>
                  <a:close/>
                  <a:moveTo>
                    <a:pt x="412" y="139"/>
                  </a:moveTo>
                  <a:cubicBezTo>
                    <a:pt x="406" y="129"/>
                    <a:pt x="394" y="126"/>
                    <a:pt x="385" y="131"/>
                  </a:cubicBezTo>
                  <a:cubicBezTo>
                    <a:pt x="346" y="153"/>
                    <a:pt x="346" y="153"/>
                    <a:pt x="346" y="153"/>
                  </a:cubicBezTo>
                  <a:cubicBezTo>
                    <a:pt x="336" y="158"/>
                    <a:pt x="333" y="171"/>
                    <a:pt x="338" y="180"/>
                  </a:cubicBezTo>
                  <a:cubicBezTo>
                    <a:pt x="342" y="187"/>
                    <a:pt x="349" y="190"/>
                    <a:pt x="356" y="190"/>
                  </a:cubicBezTo>
                  <a:cubicBezTo>
                    <a:pt x="359" y="190"/>
                    <a:pt x="363" y="190"/>
                    <a:pt x="366" y="188"/>
                  </a:cubicBezTo>
                  <a:cubicBezTo>
                    <a:pt x="404" y="166"/>
                    <a:pt x="404" y="166"/>
                    <a:pt x="404" y="166"/>
                  </a:cubicBezTo>
                  <a:cubicBezTo>
                    <a:pt x="414" y="161"/>
                    <a:pt x="417" y="149"/>
                    <a:pt x="412" y="139"/>
                  </a:cubicBezTo>
                  <a:close/>
                </a:path>
              </a:pathLst>
            </a:custGeom>
            <a:gradFill>
              <a:gsLst>
                <a:gs pos="0">
                  <a:srgbClr val="CD1E24"/>
                </a:gs>
                <a:gs pos="100000">
                  <a:srgbClr val="C00000"/>
                </a:gs>
              </a:gsLst>
              <a:lin ang="2700000" scaled="0"/>
            </a:gradFill>
            <a:ln>
              <a:noFill/>
            </a:ln>
          </p:spPr>
          <p:txBody>
            <a:bodyPr lIns="121682" tIns="60841" rIns="121682" bIns="6084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2" name="TextBox 76"/>
            <p:cNvSpPr txBox="1"/>
            <p:nvPr/>
          </p:nvSpPr>
          <p:spPr>
            <a:xfrm>
              <a:off x="9109652" y="4083170"/>
              <a:ext cx="1403807" cy="400110"/>
            </a:xfrm>
            <a:prstGeom prst="rect">
              <a:avLst/>
            </a:prstGeom>
            <a:noFill/>
            <a:effectLst/>
          </p:spPr>
          <p:txBody>
            <a:bodyPr wrap="square" rtlCol="0">
              <a:spAutoFit/>
            </a:bodyPr>
            <a:lstStyle/>
            <a:p>
              <a:r>
                <a:rPr lang="zh-CN" altLang="en-US" sz="20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项目收益</a:t>
              </a:r>
            </a:p>
          </p:txBody>
        </p:sp>
      </p:grpSp>
      <p:grpSp>
        <p:nvGrpSpPr>
          <p:cNvPr id="28" name="组合 27">
            <a:extLst>
              <a:ext uri="{FF2B5EF4-FFF2-40B4-BE49-F238E27FC236}">
                <a16:creationId xmlns:a16="http://schemas.microsoft.com/office/drawing/2014/main" id="{CD93AF3C-4FD9-419D-A954-3B4FD15B01E0}"/>
              </a:ext>
            </a:extLst>
          </p:cNvPr>
          <p:cNvGrpSpPr/>
          <p:nvPr/>
        </p:nvGrpSpPr>
        <p:grpSpPr>
          <a:xfrm>
            <a:off x="0" y="586281"/>
            <a:ext cx="3652091" cy="584775"/>
            <a:chOff x="0" y="586281"/>
            <a:chExt cx="3652091" cy="584775"/>
          </a:xfrm>
        </p:grpSpPr>
        <p:sp>
          <p:nvSpPr>
            <p:cNvPr id="33" name="TextBox 76">
              <a:extLst>
                <a:ext uri="{FF2B5EF4-FFF2-40B4-BE49-F238E27FC236}">
                  <a16:creationId xmlns:a16="http://schemas.microsoft.com/office/drawing/2014/main" id="{C56A4B10-3209-4326-8B2C-9D29E913EFC2}"/>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重点项目展示</a:t>
              </a:r>
            </a:p>
          </p:txBody>
        </p:sp>
        <p:sp>
          <p:nvSpPr>
            <p:cNvPr id="34" name="任意多边形: 形状 33">
              <a:extLst>
                <a:ext uri="{FF2B5EF4-FFF2-40B4-BE49-F238E27FC236}">
                  <a16:creationId xmlns:a16="http://schemas.microsoft.com/office/drawing/2014/main" id="{E0583ABF-67DD-482E-A7CD-31E694B0CF77}"/>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 name="图片 3">
            <a:extLst>
              <a:ext uri="{FF2B5EF4-FFF2-40B4-BE49-F238E27FC236}">
                <a16:creationId xmlns:a16="http://schemas.microsoft.com/office/drawing/2014/main" id="{1A65F1A6-3746-44D5-AD61-204527EFD6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1+#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25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1+#ppt_w/2"/>
                                          </p:val>
                                        </p:tav>
                                        <p:tav tm="100000">
                                          <p:val>
                                            <p:strVal val="#ppt_x"/>
                                          </p:val>
                                        </p:tav>
                                      </p:tavLst>
                                    </p:anim>
                                    <p:anim calcmode="lin" valueType="num">
                                      <p:cBhvr additive="base">
                                        <p:cTn id="25"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25548" y="2339766"/>
            <a:ext cx="2406336" cy="3198665"/>
            <a:chOff x="825548" y="1916131"/>
            <a:chExt cx="2406336" cy="3198665"/>
          </a:xfrm>
        </p:grpSpPr>
        <p:sp>
          <p:nvSpPr>
            <p:cNvPr id="49" name="矩形 48"/>
            <p:cNvSpPr/>
            <p:nvPr/>
          </p:nvSpPr>
          <p:spPr>
            <a:xfrm flipH="1">
              <a:off x="825548" y="1916131"/>
              <a:ext cx="2406336" cy="3198665"/>
            </a:xfrm>
            <a:prstGeom prst="rect">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50" name="文本框 49"/>
            <p:cNvSpPr txBox="1"/>
            <p:nvPr/>
          </p:nvSpPr>
          <p:spPr>
            <a:xfrm>
              <a:off x="1139303" y="4189055"/>
              <a:ext cx="1778826" cy="549061"/>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a:t>
              </a:r>
            </a:p>
          </p:txBody>
        </p:sp>
        <p:sp>
          <p:nvSpPr>
            <p:cNvPr id="52" name="TextBox 76"/>
            <p:cNvSpPr txBox="1"/>
            <p:nvPr/>
          </p:nvSpPr>
          <p:spPr>
            <a:xfrm>
              <a:off x="1410598" y="3621442"/>
              <a:ext cx="1236236" cy="400110"/>
            </a:xfrm>
            <a:prstGeom prst="rect">
              <a:avLst/>
            </a:prstGeom>
            <a:noFill/>
          </p:spPr>
          <p:txBody>
            <a:bodyPr wrap="none" rtlCol="0">
              <a:spAutoFit/>
            </a:bodyPr>
            <a:lstStyle/>
            <a:p>
              <a:pPr algn="ctr"/>
              <a:r>
                <a:rPr lang="zh-CN" altLang="en-US" sz="2000" b="1" u="sng"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grpSp>
          <p:nvGrpSpPr>
            <p:cNvPr id="54" name="组合 53"/>
            <p:cNvGrpSpPr/>
            <p:nvPr/>
          </p:nvGrpSpPr>
          <p:grpSpPr>
            <a:xfrm>
              <a:off x="1485102" y="2201348"/>
              <a:ext cx="1095478" cy="1266650"/>
              <a:chOff x="3017838" y="2103438"/>
              <a:chExt cx="152400" cy="176213"/>
            </a:xfrm>
            <a:solidFill>
              <a:srgbClr val="323C50"/>
            </a:solidFill>
          </p:grpSpPr>
          <p:sp>
            <p:nvSpPr>
              <p:cNvPr id="55" name="Freeform 431"/>
              <p:cNvSpPr>
                <a:spLocks noEditPoints="1"/>
              </p:cNvSpPr>
              <p:nvPr/>
            </p:nvSpPr>
            <p:spPr bwMode="auto">
              <a:xfrm>
                <a:off x="3017838" y="2103438"/>
                <a:ext cx="152400" cy="176213"/>
              </a:xfrm>
              <a:custGeom>
                <a:avLst/>
                <a:gdLst>
                  <a:gd name="T0" fmla="*/ 218 w 248"/>
                  <a:gd name="T1" fmla="*/ 40 h 287"/>
                  <a:gd name="T2" fmla="*/ 218 w 248"/>
                  <a:gd name="T3" fmla="*/ 24 h 287"/>
                  <a:gd name="T4" fmla="*/ 193 w 248"/>
                  <a:gd name="T5" fmla="*/ 0 h 287"/>
                  <a:gd name="T6" fmla="*/ 167 w 248"/>
                  <a:gd name="T7" fmla="*/ 24 h 287"/>
                  <a:gd name="T8" fmla="*/ 167 w 248"/>
                  <a:gd name="T9" fmla="*/ 40 h 287"/>
                  <a:gd name="T10" fmla="*/ 150 w 248"/>
                  <a:gd name="T11" fmla="*/ 40 h 287"/>
                  <a:gd name="T12" fmla="*/ 150 w 248"/>
                  <a:gd name="T13" fmla="*/ 24 h 287"/>
                  <a:gd name="T14" fmla="*/ 124 w 248"/>
                  <a:gd name="T15" fmla="*/ 0 h 287"/>
                  <a:gd name="T16" fmla="*/ 98 w 248"/>
                  <a:gd name="T17" fmla="*/ 24 h 287"/>
                  <a:gd name="T18" fmla="*/ 98 w 248"/>
                  <a:gd name="T19" fmla="*/ 40 h 287"/>
                  <a:gd name="T20" fmla="*/ 81 w 248"/>
                  <a:gd name="T21" fmla="*/ 40 h 287"/>
                  <a:gd name="T22" fmla="*/ 81 w 248"/>
                  <a:gd name="T23" fmla="*/ 24 h 287"/>
                  <a:gd name="T24" fmla="*/ 55 w 248"/>
                  <a:gd name="T25" fmla="*/ 0 h 287"/>
                  <a:gd name="T26" fmla="*/ 29 w 248"/>
                  <a:gd name="T27" fmla="*/ 24 h 287"/>
                  <a:gd name="T28" fmla="*/ 29 w 248"/>
                  <a:gd name="T29" fmla="*/ 40 h 287"/>
                  <a:gd name="T30" fmla="*/ 0 w 248"/>
                  <a:gd name="T31" fmla="*/ 40 h 287"/>
                  <a:gd name="T32" fmla="*/ 0 w 248"/>
                  <a:gd name="T33" fmla="*/ 287 h 287"/>
                  <a:gd name="T34" fmla="*/ 248 w 248"/>
                  <a:gd name="T35" fmla="*/ 287 h 287"/>
                  <a:gd name="T36" fmla="*/ 248 w 248"/>
                  <a:gd name="T37" fmla="*/ 40 h 287"/>
                  <a:gd name="T38" fmla="*/ 218 w 248"/>
                  <a:gd name="T39" fmla="*/ 40 h 287"/>
                  <a:gd name="T40" fmla="*/ 181 w 248"/>
                  <a:gd name="T41" fmla="*/ 24 h 287"/>
                  <a:gd name="T42" fmla="*/ 193 w 248"/>
                  <a:gd name="T43" fmla="*/ 14 h 287"/>
                  <a:gd name="T44" fmla="*/ 205 w 248"/>
                  <a:gd name="T45" fmla="*/ 24 h 287"/>
                  <a:gd name="T46" fmla="*/ 205 w 248"/>
                  <a:gd name="T47" fmla="*/ 66 h 287"/>
                  <a:gd name="T48" fmla="*/ 193 w 248"/>
                  <a:gd name="T49" fmla="*/ 76 h 287"/>
                  <a:gd name="T50" fmla="*/ 181 w 248"/>
                  <a:gd name="T51" fmla="*/ 66 h 287"/>
                  <a:gd name="T52" fmla="*/ 181 w 248"/>
                  <a:gd name="T53" fmla="*/ 24 h 287"/>
                  <a:gd name="T54" fmla="*/ 112 w 248"/>
                  <a:gd name="T55" fmla="*/ 24 h 287"/>
                  <a:gd name="T56" fmla="*/ 124 w 248"/>
                  <a:gd name="T57" fmla="*/ 14 h 287"/>
                  <a:gd name="T58" fmla="*/ 136 w 248"/>
                  <a:gd name="T59" fmla="*/ 24 h 287"/>
                  <a:gd name="T60" fmla="*/ 136 w 248"/>
                  <a:gd name="T61" fmla="*/ 66 h 287"/>
                  <a:gd name="T62" fmla="*/ 124 w 248"/>
                  <a:gd name="T63" fmla="*/ 76 h 287"/>
                  <a:gd name="T64" fmla="*/ 112 w 248"/>
                  <a:gd name="T65" fmla="*/ 66 h 287"/>
                  <a:gd name="T66" fmla="*/ 112 w 248"/>
                  <a:gd name="T67" fmla="*/ 24 h 287"/>
                  <a:gd name="T68" fmla="*/ 43 w 248"/>
                  <a:gd name="T69" fmla="*/ 24 h 287"/>
                  <a:gd name="T70" fmla="*/ 55 w 248"/>
                  <a:gd name="T71" fmla="*/ 14 h 287"/>
                  <a:gd name="T72" fmla="*/ 67 w 248"/>
                  <a:gd name="T73" fmla="*/ 24 h 287"/>
                  <a:gd name="T74" fmla="*/ 67 w 248"/>
                  <a:gd name="T75" fmla="*/ 66 h 287"/>
                  <a:gd name="T76" fmla="*/ 55 w 248"/>
                  <a:gd name="T77" fmla="*/ 76 h 287"/>
                  <a:gd name="T78" fmla="*/ 43 w 248"/>
                  <a:gd name="T79" fmla="*/ 66 h 287"/>
                  <a:gd name="T80" fmla="*/ 43 w 248"/>
                  <a:gd name="T81" fmla="*/ 24 h 287"/>
                  <a:gd name="T82" fmla="*/ 227 w 248"/>
                  <a:gd name="T83" fmla="*/ 267 h 287"/>
                  <a:gd name="T84" fmla="*/ 21 w 248"/>
                  <a:gd name="T85" fmla="*/ 267 h 287"/>
                  <a:gd name="T86" fmla="*/ 21 w 248"/>
                  <a:gd name="T87" fmla="*/ 95 h 287"/>
                  <a:gd name="T88" fmla="*/ 227 w 248"/>
                  <a:gd name="T89" fmla="*/ 95 h 287"/>
                  <a:gd name="T90" fmla="*/ 227 w 248"/>
                  <a:gd name="T91" fmla="*/ 26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87">
                    <a:moveTo>
                      <a:pt x="218" y="40"/>
                    </a:moveTo>
                    <a:cubicBezTo>
                      <a:pt x="218" y="24"/>
                      <a:pt x="218" y="24"/>
                      <a:pt x="218" y="24"/>
                    </a:cubicBezTo>
                    <a:cubicBezTo>
                      <a:pt x="218" y="9"/>
                      <a:pt x="209" y="0"/>
                      <a:pt x="193" y="0"/>
                    </a:cubicBezTo>
                    <a:cubicBezTo>
                      <a:pt x="177" y="0"/>
                      <a:pt x="167" y="9"/>
                      <a:pt x="167" y="24"/>
                    </a:cubicBezTo>
                    <a:cubicBezTo>
                      <a:pt x="167" y="40"/>
                      <a:pt x="167" y="40"/>
                      <a:pt x="167" y="40"/>
                    </a:cubicBezTo>
                    <a:cubicBezTo>
                      <a:pt x="150" y="40"/>
                      <a:pt x="150" y="40"/>
                      <a:pt x="150" y="40"/>
                    </a:cubicBezTo>
                    <a:cubicBezTo>
                      <a:pt x="150" y="24"/>
                      <a:pt x="150" y="24"/>
                      <a:pt x="150" y="24"/>
                    </a:cubicBezTo>
                    <a:cubicBezTo>
                      <a:pt x="150" y="9"/>
                      <a:pt x="140" y="0"/>
                      <a:pt x="124" y="0"/>
                    </a:cubicBezTo>
                    <a:cubicBezTo>
                      <a:pt x="108" y="0"/>
                      <a:pt x="98" y="9"/>
                      <a:pt x="98" y="24"/>
                    </a:cubicBezTo>
                    <a:cubicBezTo>
                      <a:pt x="98" y="40"/>
                      <a:pt x="98" y="40"/>
                      <a:pt x="98" y="40"/>
                    </a:cubicBezTo>
                    <a:cubicBezTo>
                      <a:pt x="81" y="40"/>
                      <a:pt x="81" y="40"/>
                      <a:pt x="81" y="40"/>
                    </a:cubicBezTo>
                    <a:cubicBezTo>
                      <a:pt x="81" y="24"/>
                      <a:pt x="81" y="24"/>
                      <a:pt x="81" y="24"/>
                    </a:cubicBezTo>
                    <a:cubicBezTo>
                      <a:pt x="81" y="9"/>
                      <a:pt x="71" y="0"/>
                      <a:pt x="55" y="0"/>
                    </a:cubicBezTo>
                    <a:cubicBezTo>
                      <a:pt x="39" y="0"/>
                      <a:pt x="29" y="9"/>
                      <a:pt x="29" y="24"/>
                    </a:cubicBezTo>
                    <a:cubicBezTo>
                      <a:pt x="29" y="40"/>
                      <a:pt x="29" y="40"/>
                      <a:pt x="29" y="40"/>
                    </a:cubicBezTo>
                    <a:cubicBezTo>
                      <a:pt x="0" y="40"/>
                      <a:pt x="0" y="40"/>
                      <a:pt x="0" y="40"/>
                    </a:cubicBezTo>
                    <a:cubicBezTo>
                      <a:pt x="0" y="287"/>
                      <a:pt x="0" y="287"/>
                      <a:pt x="0" y="287"/>
                    </a:cubicBezTo>
                    <a:cubicBezTo>
                      <a:pt x="248" y="287"/>
                      <a:pt x="248" y="287"/>
                      <a:pt x="248" y="287"/>
                    </a:cubicBezTo>
                    <a:cubicBezTo>
                      <a:pt x="248" y="40"/>
                      <a:pt x="248" y="40"/>
                      <a:pt x="248" y="40"/>
                    </a:cubicBezTo>
                    <a:lnTo>
                      <a:pt x="218" y="40"/>
                    </a:lnTo>
                    <a:close/>
                    <a:moveTo>
                      <a:pt x="181" y="24"/>
                    </a:moveTo>
                    <a:cubicBezTo>
                      <a:pt x="181" y="17"/>
                      <a:pt x="184" y="14"/>
                      <a:pt x="193" y="14"/>
                    </a:cubicBezTo>
                    <a:cubicBezTo>
                      <a:pt x="201" y="14"/>
                      <a:pt x="205" y="17"/>
                      <a:pt x="205" y="24"/>
                    </a:cubicBezTo>
                    <a:cubicBezTo>
                      <a:pt x="205" y="66"/>
                      <a:pt x="205" y="66"/>
                      <a:pt x="205" y="66"/>
                    </a:cubicBezTo>
                    <a:cubicBezTo>
                      <a:pt x="205" y="73"/>
                      <a:pt x="201" y="76"/>
                      <a:pt x="193" y="76"/>
                    </a:cubicBezTo>
                    <a:cubicBezTo>
                      <a:pt x="184" y="76"/>
                      <a:pt x="181" y="73"/>
                      <a:pt x="181" y="66"/>
                    </a:cubicBezTo>
                    <a:lnTo>
                      <a:pt x="181" y="24"/>
                    </a:lnTo>
                    <a:close/>
                    <a:moveTo>
                      <a:pt x="112" y="24"/>
                    </a:moveTo>
                    <a:cubicBezTo>
                      <a:pt x="112" y="17"/>
                      <a:pt x="115" y="14"/>
                      <a:pt x="124" y="14"/>
                    </a:cubicBezTo>
                    <a:cubicBezTo>
                      <a:pt x="132" y="14"/>
                      <a:pt x="136" y="17"/>
                      <a:pt x="136" y="24"/>
                    </a:cubicBezTo>
                    <a:cubicBezTo>
                      <a:pt x="136" y="66"/>
                      <a:pt x="136" y="66"/>
                      <a:pt x="136" y="66"/>
                    </a:cubicBezTo>
                    <a:cubicBezTo>
                      <a:pt x="136" y="73"/>
                      <a:pt x="132" y="76"/>
                      <a:pt x="124" y="76"/>
                    </a:cubicBezTo>
                    <a:cubicBezTo>
                      <a:pt x="115" y="76"/>
                      <a:pt x="112" y="73"/>
                      <a:pt x="112" y="66"/>
                    </a:cubicBezTo>
                    <a:lnTo>
                      <a:pt x="112" y="24"/>
                    </a:lnTo>
                    <a:close/>
                    <a:moveTo>
                      <a:pt x="43" y="24"/>
                    </a:moveTo>
                    <a:cubicBezTo>
                      <a:pt x="43" y="17"/>
                      <a:pt x="47" y="14"/>
                      <a:pt x="55" y="14"/>
                    </a:cubicBezTo>
                    <a:cubicBezTo>
                      <a:pt x="64" y="14"/>
                      <a:pt x="67" y="17"/>
                      <a:pt x="67" y="24"/>
                    </a:cubicBezTo>
                    <a:cubicBezTo>
                      <a:pt x="67" y="66"/>
                      <a:pt x="67" y="66"/>
                      <a:pt x="67" y="66"/>
                    </a:cubicBezTo>
                    <a:cubicBezTo>
                      <a:pt x="67" y="73"/>
                      <a:pt x="64" y="76"/>
                      <a:pt x="55" y="76"/>
                    </a:cubicBezTo>
                    <a:cubicBezTo>
                      <a:pt x="47" y="76"/>
                      <a:pt x="43" y="73"/>
                      <a:pt x="43" y="66"/>
                    </a:cubicBezTo>
                    <a:lnTo>
                      <a:pt x="43" y="24"/>
                    </a:lnTo>
                    <a:close/>
                    <a:moveTo>
                      <a:pt x="227" y="267"/>
                    </a:moveTo>
                    <a:cubicBezTo>
                      <a:pt x="21" y="267"/>
                      <a:pt x="21" y="267"/>
                      <a:pt x="21" y="267"/>
                    </a:cubicBezTo>
                    <a:cubicBezTo>
                      <a:pt x="21" y="95"/>
                      <a:pt x="21" y="95"/>
                      <a:pt x="21" y="95"/>
                    </a:cubicBezTo>
                    <a:cubicBezTo>
                      <a:pt x="227" y="95"/>
                      <a:pt x="227" y="95"/>
                      <a:pt x="227" y="95"/>
                    </a:cubicBezTo>
                    <a:lnTo>
                      <a:pt x="227" y="267"/>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56" name="Freeform 432"/>
              <p:cNvSpPr/>
              <p:nvPr/>
            </p:nvSpPr>
            <p:spPr bwMode="auto">
              <a:xfrm>
                <a:off x="3052763" y="2182813"/>
                <a:ext cx="41275" cy="63500"/>
              </a:xfrm>
              <a:custGeom>
                <a:avLst/>
                <a:gdLst>
                  <a:gd name="T0" fmla="*/ 66 w 66"/>
                  <a:gd name="T1" fmla="*/ 70 h 102"/>
                  <a:gd name="T2" fmla="*/ 42 w 66"/>
                  <a:gd name="T3" fmla="*/ 46 h 102"/>
                  <a:gd name="T4" fmla="*/ 42 w 66"/>
                  <a:gd name="T5" fmla="*/ 45 h 102"/>
                  <a:gd name="T6" fmla="*/ 64 w 66"/>
                  <a:gd name="T7" fmla="*/ 21 h 102"/>
                  <a:gd name="T8" fmla="*/ 31 w 66"/>
                  <a:gd name="T9" fmla="*/ 0 h 102"/>
                  <a:gd name="T10" fmla="*/ 3 w 66"/>
                  <a:gd name="T11" fmla="*/ 5 h 102"/>
                  <a:gd name="T12" fmla="*/ 5 w 66"/>
                  <a:gd name="T13" fmla="*/ 22 h 102"/>
                  <a:gd name="T14" fmla="*/ 26 w 66"/>
                  <a:gd name="T15" fmla="*/ 17 h 102"/>
                  <a:gd name="T16" fmla="*/ 40 w 66"/>
                  <a:gd name="T17" fmla="*/ 27 h 102"/>
                  <a:gd name="T18" fmla="*/ 19 w 66"/>
                  <a:gd name="T19" fmla="*/ 39 h 102"/>
                  <a:gd name="T20" fmla="*/ 19 w 66"/>
                  <a:gd name="T21" fmla="*/ 57 h 102"/>
                  <a:gd name="T22" fmla="*/ 44 w 66"/>
                  <a:gd name="T23" fmla="*/ 72 h 102"/>
                  <a:gd name="T24" fmla="*/ 27 w 66"/>
                  <a:gd name="T25" fmla="*/ 85 h 102"/>
                  <a:gd name="T26" fmla="*/ 3 w 66"/>
                  <a:gd name="T27" fmla="*/ 80 h 102"/>
                  <a:gd name="T28" fmla="*/ 0 w 66"/>
                  <a:gd name="T29" fmla="*/ 98 h 102"/>
                  <a:gd name="T30" fmla="*/ 25 w 66"/>
                  <a:gd name="T31" fmla="*/ 102 h 102"/>
                  <a:gd name="T32" fmla="*/ 66 w 66"/>
                  <a:gd name="T33" fmla="*/ 7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102">
                    <a:moveTo>
                      <a:pt x="66" y="70"/>
                    </a:moveTo>
                    <a:cubicBezTo>
                      <a:pt x="66" y="57"/>
                      <a:pt x="58" y="50"/>
                      <a:pt x="42" y="46"/>
                    </a:cubicBezTo>
                    <a:cubicBezTo>
                      <a:pt x="42" y="45"/>
                      <a:pt x="42" y="45"/>
                      <a:pt x="42" y="45"/>
                    </a:cubicBezTo>
                    <a:cubicBezTo>
                      <a:pt x="56" y="41"/>
                      <a:pt x="64" y="33"/>
                      <a:pt x="64" y="21"/>
                    </a:cubicBezTo>
                    <a:cubicBezTo>
                      <a:pt x="64" y="9"/>
                      <a:pt x="52" y="0"/>
                      <a:pt x="31" y="0"/>
                    </a:cubicBezTo>
                    <a:cubicBezTo>
                      <a:pt x="22" y="0"/>
                      <a:pt x="12" y="1"/>
                      <a:pt x="3" y="5"/>
                    </a:cubicBezTo>
                    <a:cubicBezTo>
                      <a:pt x="5" y="22"/>
                      <a:pt x="5" y="22"/>
                      <a:pt x="5" y="22"/>
                    </a:cubicBezTo>
                    <a:cubicBezTo>
                      <a:pt x="12" y="19"/>
                      <a:pt x="19" y="17"/>
                      <a:pt x="26" y="17"/>
                    </a:cubicBezTo>
                    <a:cubicBezTo>
                      <a:pt x="37" y="17"/>
                      <a:pt x="40" y="21"/>
                      <a:pt x="40" y="27"/>
                    </a:cubicBezTo>
                    <a:cubicBezTo>
                      <a:pt x="40" y="35"/>
                      <a:pt x="32" y="38"/>
                      <a:pt x="19" y="39"/>
                    </a:cubicBezTo>
                    <a:cubicBezTo>
                      <a:pt x="19" y="57"/>
                      <a:pt x="19" y="57"/>
                      <a:pt x="19" y="57"/>
                    </a:cubicBezTo>
                    <a:cubicBezTo>
                      <a:pt x="38" y="58"/>
                      <a:pt x="44" y="62"/>
                      <a:pt x="44" y="72"/>
                    </a:cubicBezTo>
                    <a:cubicBezTo>
                      <a:pt x="44" y="79"/>
                      <a:pt x="37" y="85"/>
                      <a:pt x="27" y="85"/>
                    </a:cubicBezTo>
                    <a:cubicBezTo>
                      <a:pt x="18" y="85"/>
                      <a:pt x="11" y="83"/>
                      <a:pt x="3" y="80"/>
                    </a:cubicBezTo>
                    <a:cubicBezTo>
                      <a:pt x="0" y="98"/>
                      <a:pt x="0" y="98"/>
                      <a:pt x="0" y="98"/>
                    </a:cubicBezTo>
                    <a:cubicBezTo>
                      <a:pt x="7" y="100"/>
                      <a:pt x="16" y="102"/>
                      <a:pt x="25" y="102"/>
                    </a:cubicBezTo>
                    <a:cubicBezTo>
                      <a:pt x="48" y="102"/>
                      <a:pt x="66" y="91"/>
                      <a:pt x="66" y="70"/>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57" name="Freeform 433"/>
              <p:cNvSpPr/>
              <p:nvPr/>
            </p:nvSpPr>
            <p:spPr bwMode="auto">
              <a:xfrm>
                <a:off x="3103563" y="2184401"/>
                <a:ext cx="25400" cy="60325"/>
              </a:xfrm>
              <a:custGeom>
                <a:avLst/>
                <a:gdLst>
                  <a:gd name="T0" fmla="*/ 8 w 16"/>
                  <a:gd name="T1" fmla="*/ 10 h 38"/>
                  <a:gd name="T2" fmla="*/ 8 w 16"/>
                  <a:gd name="T3" fmla="*/ 38 h 38"/>
                  <a:gd name="T4" fmla="*/ 16 w 16"/>
                  <a:gd name="T5" fmla="*/ 38 h 38"/>
                  <a:gd name="T6" fmla="*/ 16 w 16"/>
                  <a:gd name="T7" fmla="*/ 0 h 38"/>
                  <a:gd name="T8" fmla="*/ 12 w 16"/>
                  <a:gd name="T9" fmla="*/ 0 h 38"/>
                  <a:gd name="T10" fmla="*/ 0 w 16"/>
                  <a:gd name="T11" fmla="*/ 6 h 38"/>
                  <a:gd name="T12" fmla="*/ 1 w 16"/>
                  <a:gd name="T13" fmla="*/ 13 h 38"/>
                  <a:gd name="T14" fmla="*/ 8 w 16"/>
                  <a:gd name="T15" fmla="*/ 1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8">
                    <a:moveTo>
                      <a:pt x="8" y="10"/>
                    </a:moveTo>
                    <a:lnTo>
                      <a:pt x="8" y="38"/>
                    </a:lnTo>
                    <a:lnTo>
                      <a:pt x="16" y="38"/>
                    </a:lnTo>
                    <a:lnTo>
                      <a:pt x="16" y="0"/>
                    </a:lnTo>
                    <a:lnTo>
                      <a:pt x="12" y="0"/>
                    </a:lnTo>
                    <a:lnTo>
                      <a:pt x="0" y="6"/>
                    </a:lnTo>
                    <a:lnTo>
                      <a:pt x="1" y="13"/>
                    </a:lnTo>
                    <a:lnTo>
                      <a:pt x="8" y="10"/>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grpSp>
        <p:nvGrpSpPr>
          <p:cNvPr id="5" name="组合 4"/>
          <p:cNvGrpSpPr/>
          <p:nvPr/>
        </p:nvGrpSpPr>
        <p:grpSpPr>
          <a:xfrm>
            <a:off x="6248592" y="2339766"/>
            <a:ext cx="2406336" cy="3198665"/>
            <a:chOff x="6240024" y="1916131"/>
            <a:chExt cx="2406336" cy="3198665"/>
          </a:xfrm>
        </p:grpSpPr>
        <p:sp>
          <p:nvSpPr>
            <p:cNvPr id="48" name="矩形 47"/>
            <p:cNvSpPr/>
            <p:nvPr/>
          </p:nvSpPr>
          <p:spPr>
            <a:xfrm flipH="1">
              <a:off x="6240024" y="1916131"/>
              <a:ext cx="2406336" cy="3198665"/>
            </a:xfrm>
            <a:prstGeom prst="rect">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51" name="文本框 50"/>
            <p:cNvSpPr txBox="1"/>
            <p:nvPr/>
          </p:nvSpPr>
          <p:spPr>
            <a:xfrm>
              <a:off x="6553779" y="4189055"/>
              <a:ext cx="1778826" cy="549061"/>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a:t>
              </a:r>
            </a:p>
          </p:txBody>
        </p:sp>
        <p:sp>
          <p:nvSpPr>
            <p:cNvPr id="53" name="TextBox 76"/>
            <p:cNvSpPr txBox="1"/>
            <p:nvPr/>
          </p:nvSpPr>
          <p:spPr>
            <a:xfrm>
              <a:off x="6825074" y="3621442"/>
              <a:ext cx="1236236" cy="400110"/>
            </a:xfrm>
            <a:prstGeom prst="rect">
              <a:avLst/>
            </a:prstGeom>
            <a:noFill/>
          </p:spPr>
          <p:txBody>
            <a:bodyPr wrap="none" rtlCol="0">
              <a:spAutoFit/>
            </a:bodyPr>
            <a:lstStyle/>
            <a:p>
              <a:pPr algn="ctr"/>
              <a:r>
                <a:rPr lang="zh-CN" altLang="en-US" sz="2000" b="1" u="sng"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grpSp>
          <p:nvGrpSpPr>
            <p:cNvPr id="58" name="组合 57"/>
            <p:cNvGrpSpPr/>
            <p:nvPr/>
          </p:nvGrpSpPr>
          <p:grpSpPr>
            <a:xfrm>
              <a:off x="6858993" y="2371513"/>
              <a:ext cx="1168430" cy="926320"/>
              <a:chOff x="6184901" y="6007101"/>
              <a:chExt cx="176213" cy="139700"/>
            </a:xfrm>
            <a:solidFill>
              <a:srgbClr val="323C50"/>
            </a:solidFill>
          </p:grpSpPr>
          <p:sp>
            <p:nvSpPr>
              <p:cNvPr id="59" name="Freeform 378"/>
              <p:cNvSpPr/>
              <p:nvPr/>
            </p:nvSpPr>
            <p:spPr bwMode="auto">
              <a:xfrm>
                <a:off x="6184901" y="6084888"/>
                <a:ext cx="176213" cy="61913"/>
              </a:xfrm>
              <a:custGeom>
                <a:avLst/>
                <a:gdLst>
                  <a:gd name="T0" fmla="*/ 174 w 288"/>
                  <a:gd name="T1" fmla="*/ 18 h 101"/>
                  <a:gd name="T2" fmla="*/ 174 w 288"/>
                  <a:gd name="T3" fmla="*/ 30 h 101"/>
                  <a:gd name="T4" fmla="*/ 162 w 288"/>
                  <a:gd name="T5" fmla="*/ 30 h 101"/>
                  <a:gd name="T6" fmla="*/ 126 w 288"/>
                  <a:gd name="T7" fmla="*/ 30 h 101"/>
                  <a:gd name="T8" fmla="*/ 114 w 288"/>
                  <a:gd name="T9" fmla="*/ 30 h 101"/>
                  <a:gd name="T10" fmla="*/ 114 w 288"/>
                  <a:gd name="T11" fmla="*/ 18 h 101"/>
                  <a:gd name="T12" fmla="*/ 114 w 288"/>
                  <a:gd name="T13" fmla="*/ 0 h 101"/>
                  <a:gd name="T14" fmla="*/ 0 w 288"/>
                  <a:gd name="T15" fmla="*/ 0 h 101"/>
                  <a:gd name="T16" fmla="*/ 0 w 288"/>
                  <a:gd name="T17" fmla="*/ 86 h 101"/>
                  <a:gd name="T18" fmla="*/ 14 w 288"/>
                  <a:gd name="T19" fmla="*/ 101 h 101"/>
                  <a:gd name="T20" fmla="*/ 274 w 288"/>
                  <a:gd name="T21" fmla="*/ 101 h 101"/>
                  <a:gd name="T22" fmla="*/ 288 w 288"/>
                  <a:gd name="T23" fmla="*/ 86 h 101"/>
                  <a:gd name="T24" fmla="*/ 288 w 288"/>
                  <a:gd name="T25" fmla="*/ 0 h 101"/>
                  <a:gd name="T26" fmla="*/ 174 w 288"/>
                  <a:gd name="T27" fmla="*/ 0 h 101"/>
                  <a:gd name="T28" fmla="*/ 174 w 288"/>
                  <a:gd name="T29"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101">
                    <a:moveTo>
                      <a:pt x="174" y="18"/>
                    </a:moveTo>
                    <a:cubicBezTo>
                      <a:pt x="174" y="30"/>
                      <a:pt x="174" y="30"/>
                      <a:pt x="174" y="30"/>
                    </a:cubicBezTo>
                    <a:cubicBezTo>
                      <a:pt x="162" y="30"/>
                      <a:pt x="162" y="30"/>
                      <a:pt x="162" y="30"/>
                    </a:cubicBezTo>
                    <a:cubicBezTo>
                      <a:pt x="126" y="30"/>
                      <a:pt x="126" y="30"/>
                      <a:pt x="126" y="30"/>
                    </a:cubicBezTo>
                    <a:cubicBezTo>
                      <a:pt x="114" y="30"/>
                      <a:pt x="114" y="30"/>
                      <a:pt x="114" y="30"/>
                    </a:cubicBezTo>
                    <a:cubicBezTo>
                      <a:pt x="114" y="18"/>
                      <a:pt x="114" y="18"/>
                      <a:pt x="114" y="18"/>
                    </a:cubicBezTo>
                    <a:cubicBezTo>
                      <a:pt x="114" y="0"/>
                      <a:pt x="114" y="0"/>
                      <a:pt x="114" y="0"/>
                    </a:cubicBezTo>
                    <a:cubicBezTo>
                      <a:pt x="0" y="0"/>
                      <a:pt x="0" y="0"/>
                      <a:pt x="0" y="0"/>
                    </a:cubicBezTo>
                    <a:cubicBezTo>
                      <a:pt x="0" y="86"/>
                      <a:pt x="0" y="86"/>
                      <a:pt x="0" y="86"/>
                    </a:cubicBezTo>
                    <a:cubicBezTo>
                      <a:pt x="0" y="94"/>
                      <a:pt x="6" y="101"/>
                      <a:pt x="14" y="101"/>
                    </a:cubicBezTo>
                    <a:cubicBezTo>
                      <a:pt x="274" y="101"/>
                      <a:pt x="274" y="101"/>
                      <a:pt x="274" y="101"/>
                    </a:cubicBezTo>
                    <a:cubicBezTo>
                      <a:pt x="282" y="101"/>
                      <a:pt x="288" y="94"/>
                      <a:pt x="288" y="86"/>
                    </a:cubicBezTo>
                    <a:cubicBezTo>
                      <a:pt x="288" y="0"/>
                      <a:pt x="288" y="0"/>
                      <a:pt x="288" y="0"/>
                    </a:cubicBezTo>
                    <a:cubicBezTo>
                      <a:pt x="174" y="0"/>
                      <a:pt x="174" y="0"/>
                      <a:pt x="174" y="0"/>
                    </a:cubicBezTo>
                    <a:lnTo>
                      <a:pt x="174" y="18"/>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60" name="Freeform 379"/>
              <p:cNvSpPr>
                <a:spLocks noEditPoints="1"/>
              </p:cNvSpPr>
              <p:nvPr/>
            </p:nvSpPr>
            <p:spPr bwMode="auto">
              <a:xfrm>
                <a:off x="6184901" y="6007101"/>
                <a:ext cx="176213" cy="68263"/>
              </a:xfrm>
              <a:custGeom>
                <a:avLst/>
                <a:gdLst>
                  <a:gd name="T0" fmla="*/ 114 w 288"/>
                  <a:gd name="T1" fmla="*/ 100 h 110"/>
                  <a:gd name="T2" fmla="*/ 114 w 288"/>
                  <a:gd name="T3" fmla="*/ 88 h 110"/>
                  <a:gd name="T4" fmla="*/ 126 w 288"/>
                  <a:gd name="T5" fmla="*/ 88 h 110"/>
                  <a:gd name="T6" fmla="*/ 162 w 288"/>
                  <a:gd name="T7" fmla="*/ 88 h 110"/>
                  <a:gd name="T8" fmla="*/ 174 w 288"/>
                  <a:gd name="T9" fmla="*/ 88 h 110"/>
                  <a:gd name="T10" fmla="*/ 174 w 288"/>
                  <a:gd name="T11" fmla="*/ 100 h 110"/>
                  <a:gd name="T12" fmla="*/ 174 w 288"/>
                  <a:gd name="T13" fmla="*/ 110 h 110"/>
                  <a:gd name="T14" fmla="*/ 288 w 288"/>
                  <a:gd name="T15" fmla="*/ 110 h 110"/>
                  <a:gd name="T16" fmla="*/ 288 w 288"/>
                  <a:gd name="T17" fmla="*/ 62 h 110"/>
                  <a:gd name="T18" fmla="*/ 274 w 288"/>
                  <a:gd name="T19" fmla="*/ 48 h 110"/>
                  <a:gd name="T20" fmla="*/ 198 w 288"/>
                  <a:gd name="T21" fmla="*/ 48 h 110"/>
                  <a:gd name="T22" fmla="*/ 198 w 288"/>
                  <a:gd name="T23" fmla="*/ 14 h 110"/>
                  <a:gd name="T24" fmla="*/ 184 w 288"/>
                  <a:gd name="T25" fmla="*/ 0 h 110"/>
                  <a:gd name="T26" fmla="*/ 104 w 288"/>
                  <a:gd name="T27" fmla="*/ 0 h 110"/>
                  <a:gd name="T28" fmla="*/ 90 w 288"/>
                  <a:gd name="T29" fmla="*/ 14 h 110"/>
                  <a:gd name="T30" fmla="*/ 90 w 288"/>
                  <a:gd name="T31" fmla="*/ 48 h 110"/>
                  <a:gd name="T32" fmla="*/ 14 w 288"/>
                  <a:gd name="T33" fmla="*/ 48 h 110"/>
                  <a:gd name="T34" fmla="*/ 0 w 288"/>
                  <a:gd name="T35" fmla="*/ 62 h 110"/>
                  <a:gd name="T36" fmla="*/ 0 w 288"/>
                  <a:gd name="T37" fmla="*/ 110 h 110"/>
                  <a:gd name="T38" fmla="*/ 114 w 288"/>
                  <a:gd name="T39" fmla="*/ 110 h 110"/>
                  <a:gd name="T40" fmla="*/ 114 w 288"/>
                  <a:gd name="T41" fmla="*/ 100 h 110"/>
                  <a:gd name="T42" fmla="*/ 114 w 288"/>
                  <a:gd name="T43" fmla="*/ 34 h 110"/>
                  <a:gd name="T44" fmla="*/ 128 w 288"/>
                  <a:gd name="T45" fmla="*/ 20 h 110"/>
                  <a:gd name="T46" fmla="*/ 160 w 288"/>
                  <a:gd name="T47" fmla="*/ 20 h 110"/>
                  <a:gd name="T48" fmla="*/ 174 w 288"/>
                  <a:gd name="T49" fmla="*/ 34 h 110"/>
                  <a:gd name="T50" fmla="*/ 174 w 288"/>
                  <a:gd name="T51" fmla="*/ 48 h 110"/>
                  <a:gd name="T52" fmla="*/ 114 w 288"/>
                  <a:gd name="T53" fmla="*/ 48 h 110"/>
                  <a:gd name="T54" fmla="*/ 114 w 288"/>
                  <a:gd name="T55" fmla="*/ 3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8" h="110">
                    <a:moveTo>
                      <a:pt x="114" y="100"/>
                    </a:moveTo>
                    <a:cubicBezTo>
                      <a:pt x="114" y="88"/>
                      <a:pt x="114" y="88"/>
                      <a:pt x="114" y="88"/>
                    </a:cubicBezTo>
                    <a:cubicBezTo>
                      <a:pt x="126" y="88"/>
                      <a:pt x="126" y="88"/>
                      <a:pt x="126" y="88"/>
                    </a:cubicBezTo>
                    <a:cubicBezTo>
                      <a:pt x="162" y="88"/>
                      <a:pt x="162" y="88"/>
                      <a:pt x="162" y="88"/>
                    </a:cubicBezTo>
                    <a:cubicBezTo>
                      <a:pt x="174" y="88"/>
                      <a:pt x="174" y="88"/>
                      <a:pt x="174" y="88"/>
                    </a:cubicBezTo>
                    <a:cubicBezTo>
                      <a:pt x="174" y="100"/>
                      <a:pt x="174" y="100"/>
                      <a:pt x="174" y="100"/>
                    </a:cubicBezTo>
                    <a:cubicBezTo>
                      <a:pt x="174" y="110"/>
                      <a:pt x="174" y="110"/>
                      <a:pt x="174" y="110"/>
                    </a:cubicBezTo>
                    <a:cubicBezTo>
                      <a:pt x="288" y="110"/>
                      <a:pt x="288" y="110"/>
                      <a:pt x="288" y="110"/>
                    </a:cubicBezTo>
                    <a:cubicBezTo>
                      <a:pt x="288" y="62"/>
                      <a:pt x="288" y="62"/>
                      <a:pt x="288" y="62"/>
                    </a:cubicBezTo>
                    <a:cubicBezTo>
                      <a:pt x="288" y="54"/>
                      <a:pt x="282" y="48"/>
                      <a:pt x="274" y="48"/>
                    </a:cubicBezTo>
                    <a:cubicBezTo>
                      <a:pt x="198" y="48"/>
                      <a:pt x="198" y="48"/>
                      <a:pt x="198" y="48"/>
                    </a:cubicBezTo>
                    <a:cubicBezTo>
                      <a:pt x="198" y="14"/>
                      <a:pt x="198" y="14"/>
                      <a:pt x="198" y="14"/>
                    </a:cubicBezTo>
                    <a:cubicBezTo>
                      <a:pt x="198" y="6"/>
                      <a:pt x="192" y="0"/>
                      <a:pt x="184" y="0"/>
                    </a:cubicBezTo>
                    <a:cubicBezTo>
                      <a:pt x="104" y="0"/>
                      <a:pt x="104" y="0"/>
                      <a:pt x="104" y="0"/>
                    </a:cubicBezTo>
                    <a:cubicBezTo>
                      <a:pt x="96" y="0"/>
                      <a:pt x="90" y="6"/>
                      <a:pt x="90" y="14"/>
                    </a:cubicBezTo>
                    <a:cubicBezTo>
                      <a:pt x="90" y="48"/>
                      <a:pt x="90" y="48"/>
                      <a:pt x="90" y="48"/>
                    </a:cubicBezTo>
                    <a:cubicBezTo>
                      <a:pt x="14" y="48"/>
                      <a:pt x="14" y="48"/>
                      <a:pt x="14" y="48"/>
                    </a:cubicBezTo>
                    <a:cubicBezTo>
                      <a:pt x="6" y="48"/>
                      <a:pt x="0" y="54"/>
                      <a:pt x="0" y="62"/>
                    </a:cubicBezTo>
                    <a:cubicBezTo>
                      <a:pt x="0" y="110"/>
                      <a:pt x="0" y="110"/>
                      <a:pt x="0" y="110"/>
                    </a:cubicBezTo>
                    <a:cubicBezTo>
                      <a:pt x="114" y="110"/>
                      <a:pt x="114" y="110"/>
                      <a:pt x="114" y="110"/>
                    </a:cubicBezTo>
                    <a:lnTo>
                      <a:pt x="114" y="100"/>
                    </a:lnTo>
                    <a:close/>
                    <a:moveTo>
                      <a:pt x="114" y="34"/>
                    </a:moveTo>
                    <a:cubicBezTo>
                      <a:pt x="114" y="26"/>
                      <a:pt x="120" y="20"/>
                      <a:pt x="128" y="20"/>
                    </a:cubicBezTo>
                    <a:cubicBezTo>
                      <a:pt x="160" y="20"/>
                      <a:pt x="160" y="20"/>
                      <a:pt x="160" y="20"/>
                    </a:cubicBezTo>
                    <a:cubicBezTo>
                      <a:pt x="168" y="20"/>
                      <a:pt x="174" y="26"/>
                      <a:pt x="174" y="34"/>
                    </a:cubicBezTo>
                    <a:cubicBezTo>
                      <a:pt x="174" y="48"/>
                      <a:pt x="174" y="48"/>
                      <a:pt x="174" y="48"/>
                    </a:cubicBezTo>
                    <a:cubicBezTo>
                      <a:pt x="114" y="48"/>
                      <a:pt x="114" y="48"/>
                      <a:pt x="114" y="48"/>
                    </a:cubicBezTo>
                    <a:lnTo>
                      <a:pt x="114" y="34"/>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61" name="Rectangle 380"/>
              <p:cNvSpPr>
                <a:spLocks noChangeArrowheads="1"/>
              </p:cNvSpPr>
              <p:nvPr/>
            </p:nvSpPr>
            <p:spPr bwMode="auto">
              <a:xfrm>
                <a:off x="6261101" y="6069013"/>
                <a:ext cx="22225" cy="26988"/>
              </a:xfrm>
              <a:prstGeom prst="rect">
                <a:avLst/>
              </a:pr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grpSp>
        <p:nvGrpSpPr>
          <p:cNvPr id="3" name="组合 2"/>
          <p:cNvGrpSpPr/>
          <p:nvPr/>
        </p:nvGrpSpPr>
        <p:grpSpPr>
          <a:xfrm>
            <a:off x="3537070" y="2339766"/>
            <a:ext cx="2406336" cy="3198665"/>
            <a:chOff x="3545639" y="1916131"/>
            <a:chExt cx="2406336" cy="3198665"/>
          </a:xfrm>
        </p:grpSpPr>
        <p:sp>
          <p:nvSpPr>
            <p:cNvPr id="43" name="矩形 42"/>
            <p:cNvSpPr/>
            <p:nvPr/>
          </p:nvSpPr>
          <p:spPr>
            <a:xfrm flipH="1">
              <a:off x="3545639" y="1916131"/>
              <a:ext cx="2406336" cy="3198665"/>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4" name="文本框 43"/>
            <p:cNvSpPr txBox="1"/>
            <p:nvPr/>
          </p:nvSpPr>
          <p:spPr>
            <a:xfrm>
              <a:off x="3859394" y="4189055"/>
              <a:ext cx="1778826" cy="549061"/>
            </a:xfrm>
            <a:prstGeom prst="rect">
              <a:avLst/>
            </a:prstGeom>
            <a:noFill/>
          </p:spPr>
          <p:txBody>
            <a:bodyPr wrap="square" rtlCol="0">
              <a:spAutoFit/>
            </a:bodyPr>
            <a:lstStyle/>
            <a:p>
              <a:pPr algn="ctr">
                <a:lnSpc>
                  <a:spcPct val="130000"/>
                </a:lnSpc>
              </a:pPr>
              <a:r>
                <a:rPr lang="zh-CN" altLang="en-US"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a:t>
              </a:r>
            </a:p>
          </p:txBody>
        </p:sp>
        <p:sp>
          <p:nvSpPr>
            <p:cNvPr id="46" name="TextBox 76"/>
            <p:cNvSpPr txBox="1"/>
            <p:nvPr/>
          </p:nvSpPr>
          <p:spPr>
            <a:xfrm>
              <a:off x="4130689" y="3621442"/>
              <a:ext cx="1236236" cy="400110"/>
            </a:xfrm>
            <a:prstGeom prst="rect">
              <a:avLst/>
            </a:prstGeom>
            <a:noFill/>
          </p:spPr>
          <p:txBody>
            <a:bodyPr wrap="none" rtlCol="0">
              <a:spAutoFit/>
            </a:bodyPr>
            <a:lstStyle/>
            <a:p>
              <a:pPr algn="ctr"/>
              <a:r>
                <a:rPr lang="zh-CN" altLang="en-US" sz="2000" b="1" u="sng"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62" name="Freeform 5"/>
            <p:cNvSpPr>
              <a:spLocks noEditPoints="1"/>
            </p:cNvSpPr>
            <p:nvPr/>
          </p:nvSpPr>
          <p:spPr bwMode="auto">
            <a:xfrm>
              <a:off x="4224575" y="2472541"/>
              <a:ext cx="1025715" cy="724265"/>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a:effectLst/>
          </p:spPr>
          <p:txBody>
            <a:bodyPr vert="horz" wrap="square" lIns="121920" tIns="60960" rIns="121920" bIns="60960" numCol="1" anchor="t" anchorCtr="0" compatLnSpc="1"/>
            <a:lstStyle/>
            <a:p>
              <a:endParaRPr lang="id-ID" sz="14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8" name="组合 7"/>
          <p:cNvGrpSpPr/>
          <p:nvPr/>
        </p:nvGrpSpPr>
        <p:grpSpPr>
          <a:xfrm>
            <a:off x="8960115" y="2339766"/>
            <a:ext cx="2406336" cy="3198665"/>
            <a:chOff x="8960115" y="1916131"/>
            <a:chExt cx="2406336" cy="3198665"/>
          </a:xfrm>
        </p:grpSpPr>
        <p:sp>
          <p:nvSpPr>
            <p:cNvPr id="42" name="矩形 41"/>
            <p:cNvSpPr/>
            <p:nvPr/>
          </p:nvSpPr>
          <p:spPr>
            <a:xfrm flipH="1">
              <a:off x="8960115" y="1916131"/>
              <a:ext cx="2406336" cy="3198665"/>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5" name="文本框 44"/>
            <p:cNvSpPr txBox="1"/>
            <p:nvPr/>
          </p:nvSpPr>
          <p:spPr>
            <a:xfrm>
              <a:off x="9273870" y="4189055"/>
              <a:ext cx="1778826" cy="549061"/>
            </a:xfrm>
            <a:prstGeom prst="rect">
              <a:avLst/>
            </a:prstGeom>
            <a:noFill/>
          </p:spPr>
          <p:txBody>
            <a:bodyPr wrap="square" rtlCol="0">
              <a:spAutoFit/>
            </a:bodyPr>
            <a:lstStyle/>
            <a:p>
              <a:pPr algn="ctr">
                <a:lnSpc>
                  <a:spcPct val="130000"/>
                </a:lnSpc>
              </a:pPr>
              <a:r>
                <a:rPr lang="zh-CN" altLang="en-US" sz="12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a:t>
              </a:r>
            </a:p>
          </p:txBody>
        </p:sp>
        <p:sp>
          <p:nvSpPr>
            <p:cNvPr id="47" name="TextBox 76"/>
            <p:cNvSpPr txBox="1"/>
            <p:nvPr/>
          </p:nvSpPr>
          <p:spPr>
            <a:xfrm>
              <a:off x="9545165" y="3621442"/>
              <a:ext cx="1236236" cy="400110"/>
            </a:xfrm>
            <a:prstGeom prst="rect">
              <a:avLst/>
            </a:prstGeom>
            <a:noFill/>
          </p:spPr>
          <p:txBody>
            <a:bodyPr wrap="none" rtlCol="0">
              <a:spAutoFit/>
            </a:bodyPr>
            <a:lstStyle/>
            <a:p>
              <a:pPr algn="ctr"/>
              <a:r>
                <a:rPr lang="zh-CN" altLang="en-US" sz="2000" b="1" u="sng"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63" name="Freeform 381"/>
            <p:cNvSpPr>
              <a:spLocks noEditPoints="1"/>
            </p:cNvSpPr>
            <p:nvPr/>
          </p:nvSpPr>
          <p:spPr bwMode="auto">
            <a:xfrm>
              <a:off x="9685411" y="2333482"/>
              <a:ext cx="1002382" cy="1002382"/>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97 w 288"/>
                <a:gd name="T11" fmla="*/ 136 h 288"/>
                <a:gd name="T12" fmla="*/ 194 w 288"/>
                <a:gd name="T13" fmla="*/ 99 h 288"/>
                <a:gd name="T14" fmla="*/ 242 w 288"/>
                <a:gd name="T15" fmla="*/ 99 h 288"/>
                <a:gd name="T16" fmla="*/ 252 w 288"/>
                <a:gd name="T17" fmla="*/ 136 h 288"/>
                <a:gd name="T18" fmla="*/ 197 w 288"/>
                <a:gd name="T19" fmla="*/ 136 h 288"/>
                <a:gd name="T20" fmla="*/ 37 w 288"/>
                <a:gd name="T21" fmla="*/ 136 h 288"/>
                <a:gd name="T22" fmla="*/ 46 w 288"/>
                <a:gd name="T23" fmla="*/ 99 h 288"/>
                <a:gd name="T24" fmla="*/ 95 w 288"/>
                <a:gd name="T25" fmla="*/ 99 h 288"/>
                <a:gd name="T26" fmla="*/ 92 w 288"/>
                <a:gd name="T27" fmla="*/ 136 h 288"/>
                <a:gd name="T28" fmla="*/ 37 w 288"/>
                <a:gd name="T29" fmla="*/ 136 h 288"/>
                <a:gd name="T30" fmla="*/ 111 w 288"/>
                <a:gd name="T31" fmla="*/ 99 h 288"/>
                <a:gd name="T32" fmla="*/ 178 w 288"/>
                <a:gd name="T33" fmla="*/ 99 h 288"/>
                <a:gd name="T34" fmla="*/ 181 w 288"/>
                <a:gd name="T35" fmla="*/ 136 h 288"/>
                <a:gd name="T36" fmla="*/ 108 w 288"/>
                <a:gd name="T37" fmla="*/ 136 h 288"/>
                <a:gd name="T38" fmla="*/ 111 w 288"/>
                <a:gd name="T39" fmla="*/ 99 h 288"/>
                <a:gd name="T40" fmla="*/ 37 w 288"/>
                <a:gd name="T41" fmla="*/ 152 h 288"/>
                <a:gd name="T42" fmla="*/ 92 w 288"/>
                <a:gd name="T43" fmla="*/ 152 h 288"/>
                <a:gd name="T44" fmla="*/ 95 w 288"/>
                <a:gd name="T45" fmla="*/ 190 h 288"/>
                <a:gd name="T46" fmla="*/ 47 w 288"/>
                <a:gd name="T47" fmla="*/ 190 h 288"/>
                <a:gd name="T48" fmla="*/ 37 w 288"/>
                <a:gd name="T49" fmla="*/ 152 h 288"/>
                <a:gd name="T50" fmla="*/ 108 w 288"/>
                <a:gd name="T51" fmla="*/ 152 h 288"/>
                <a:gd name="T52" fmla="*/ 181 w 288"/>
                <a:gd name="T53" fmla="*/ 152 h 288"/>
                <a:gd name="T54" fmla="*/ 178 w 288"/>
                <a:gd name="T55" fmla="*/ 190 h 288"/>
                <a:gd name="T56" fmla="*/ 111 w 288"/>
                <a:gd name="T57" fmla="*/ 190 h 288"/>
                <a:gd name="T58" fmla="*/ 108 w 288"/>
                <a:gd name="T59" fmla="*/ 152 h 288"/>
                <a:gd name="T60" fmla="*/ 197 w 288"/>
                <a:gd name="T61" fmla="*/ 152 h 288"/>
                <a:gd name="T62" fmla="*/ 252 w 288"/>
                <a:gd name="T63" fmla="*/ 152 h 288"/>
                <a:gd name="T64" fmla="*/ 242 w 288"/>
                <a:gd name="T65" fmla="*/ 190 h 288"/>
                <a:gd name="T66" fmla="*/ 194 w 288"/>
                <a:gd name="T67" fmla="*/ 190 h 288"/>
                <a:gd name="T68" fmla="*/ 197 w 288"/>
                <a:gd name="T69" fmla="*/ 152 h 288"/>
                <a:gd name="T70" fmla="*/ 233 w 288"/>
                <a:gd name="T71" fmla="*/ 82 h 288"/>
                <a:gd name="T72" fmla="*/ 191 w 288"/>
                <a:gd name="T73" fmla="*/ 82 h 288"/>
                <a:gd name="T74" fmla="*/ 180 w 288"/>
                <a:gd name="T75" fmla="*/ 42 h 288"/>
                <a:gd name="T76" fmla="*/ 233 w 288"/>
                <a:gd name="T77" fmla="*/ 82 h 288"/>
                <a:gd name="T78" fmla="*/ 160 w 288"/>
                <a:gd name="T79" fmla="*/ 37 h 288"/>
                <a:gd name="T80" fmla="*/ 175 w 288"/>
                <a:gd name="T81" fmla="*/ 82 h 288"/>
                <a:gd name="T82" fmla="*/ 114 w 288"/>
                <a:gd name="T83" fmla="*/ 82 h 288"/>
                <a:gd name="T84" fmla="*/ 128 w 288"/>
                <a:gd name="T85" fmla="*/ 37 h 288"/>
                <a:gd name="T86" fmla="*/ 144 w 288"/>
                <a:gd name="T87" fmla="*/ 36 h 288"/>
                <a:gd name="T88" fmla="*/ 160 w 288"/>
                <a:gd name="T89" fmla="*/ 37 h 288"/>
                <a:gd name="T90" fmla="*/ 109 w 288"/>
                <a:gd name="T91" fmla="*/ 42 h 288"/>
                <a:gd name="T92" fmla="*/ 97 w 288"/>
                <a:gd name="T93" fmla="*/ 82 h 288"/>
                <a:gd name="T94" fmla="*/ 56 w 288"/>
                <a:gd name="T95" fmla="*/ 82 h 288"/>
                <a:gd name="T96" fmla="*/ 109 w 288"/>
                <a:gd name="T97" fmla="*/ 42 h 288"/>
                <a:gd name="T98" fmla="*/ 56 w 288"/>
                <a:gd name="T99" fmla="*/ 206 h 288"/>
                <a:gd name="T100" fmla="*/ 97 w 288"/>
                <a:gd name="T101" fmla="*/ 206 h 288"/>
                <a:gd name="T102" fmla="*/ 109 w 288"/>
                <a:gd name="T103" fmla="*/ 246 h 288"/>
                <a:gd name="T104" fmla="*/ 56 w 288"/>
                <a:gd name="T105" fmla="*/ 206 h 288"/>
                <a:gd name="T106" fmla="*/ 128 w 288"/>
                <a:gd name="T107" fmla="*/ 251 h 288"/>
                <a:gd name="T108" fmla="*/ 114 w 288"/>
                <a:gd name="T109" fmla="*/ 206 h 288"/>
                <a:gd name="T110" fmla="*/ 175 w 288"/>
                <a:gd name="T111" fmla="*/ 206 h 288"/>
                <a:gd name="T112" fmla="*/ 160 w 288"/>
                <a:gd name="T113" fmla="*/ 251 h 288"/>
                <a:gd name="T114" fmla="*/ 144 w 288"/>
                <a:gd name="T115" fmla="*/ 252 h 288"/>
                <a:gd name="T116" fmla="*/ 128 w 288"/>
                <a:gd name="T117" fmla="*/ 251 h 288"/>
                <a:gd name="T118" fmla="*/ 180 w 288"/>
                <a:gd name="T119" fmla="*/ 246 h 288"/>
                <a:gd name="T120" fmla="*/ 191 w 288"/>
                <a:gd name="T121" fmla="*/ 206 h 288"/>
                <a:gd name="T122" fmla="*/ 232 w 288"/>
                <a:gd name="T123" fmla="*/ 206 h 288"/>
                <a:gd name="T124" fmla="*/ 180 w 288"/>
                <a:gd name="T125" fmla="*/ 24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97" y="136"/>
                  </a:moveTo>
                  <a:cubicBezTo>
                    <a:pt x="197" y="123"/>
                    <a:pt x="196" y="110"/>
                    <a:pt x="194" y="99"/>
                  </a:cubicBezTo>
                  <a:cubicBezTo>
                    <a:pt x="242" y="99"/>
                    <a:pt x="242" y="99"/>
                    <a:pt x="242" y="99"/>
                  </a:cubicBezTo>
                  <a:cubicBezTo>
                    <a:pt x="247" y="110"/>
                    <a:pt x="251" y="123"/>
                    <a:pt x="252" y="136"/>
                  </a:cubicBezTo>
                  <a:lnTo>
                    <a:pt x="197" y="136"/>
                  </a:lnTo>
                  <a:close/>
                  <a:moveTo>
                    <a:pt x="37" y="136"/>
                  </a:moveTo>
                  <a:cubicBezTo>
                    <a:pt x="38" y="123"/>
                    <a:pt x="41" y="110"/>
                    <a:pt x="46" y="99"/>
                  </a:cubicBezTo>
                  <a:cubicBezTo>
                    <a:pt x="95" y="99"/>
                    <a:pt x="95" y="99"/>
                    <a:pt x="95" y="99"/>
                  </a:cubicBezTo>
                  <a:cubicBezTo>
                    <a:pt x="93" y="110"/>
                    <a:pt x="92" y="123"/>
                    <a:pt x="92" y="136"/>
                  </a:cubicBezTo>
                  <a:lnTo>
                    <a:pt x="37" y="136"/>
                  </a:lnTo>
                  <a:close/>
                  <a:moveTo>
                    <a:pt x="111" y="99"/>
                  </a:moveTo>
                  <a:cubicBezTo>
                    <a:pt x="178" y="99"/>
                    <a:pt x="178" y="99"/>
                    <a:pt x="178" y="99"/>
                  </a:cubicBezTo>
                  <a:cubicBezTo>
                    <a:pt x="179" y="110"/>
                    <a:pt x="181" y="123"/>
                    <a:pt x="181" y="136"/>
                  </a:cubicBezTo>
                  <a:cubicBezTo>
                    <a:pt x="108" y="136"/>
                    <a:pt x="108" y="136"/>
                    <a:pt x="108" y="136"/>
                  </a:cubicBezTo>
                  <a:cubicBezTo>
                    <a:pt x="108" y="123"/>
                    <a:pt x="109" y="110"/>
                    <a:pt x="111" y="99"/>
                  </a:cubicBezTo>
                  <a:close/>
                  <a:moveTo>
                    <a:pt x="37" y="152"/>
                  </a:moveTo>
                  <a:cubicBezTo>
                    <a:pt x="92" y="152"/>
                    <a:pt x="92" y="152"/>
                    <a:pt x="92" y="152"/>
                  </a:cubicBezTo>
                  <a:cubicBezTo>
                    <a:pt x="92" y="166"/>
                    <a:pt x="93" y="179"/>
                    <a:pt x="95" y="190"/>
                  </a:cubicBezTo>
                  <a:cubicBezTo>
                    <a:pt x="47" y="190"/>
                    <a:pt x="47" y="190"/>
                    <a:pt x="47" y="190"/>
                  </a:cubicBezTo>
                  <a:cubicBezTo>
                    <a:pt x="41" y="179"/>
                    <a:pt x="38" y="166"/>
                    <a:pt x="37" y="152"/>
                  </a:cubicBezTo>
                  <a:close/>
                  <a:moveTo>
                    <a:pt x="108" y="152"/>
                  </a:moveTo>
                  <a:cubicBezTo>
                    <a:pt x="181" y="152"/>
                    <a:pt x="181" y="152"/>
                    <a:pt x="181" y="152"/>
                  </a:cubicBezTo>
                  <a:cubicBezTo>
                    <a:pt x="180" y="166"/>
                    <a:pt x="179" y="179"/>
                    <a:pt x="178" y="190"/>
                  </a:cubicBezTo>
                  <a:cubicBezTo>
                    <a:pt x="111" y="190"/>
                    <a:pt x="111" y="190"/>
                    <a:pt x="111" y="190"/>
                  </a:cubicBezTo>
                  <a:cubicBezTo>
                    <a:pt x="109" y="179"/>
                    <a:pt x="108" y="166"/>
                    <a:pt x="108" y="152"/>
                  </a:cubicBezTo>
                  <a:close/>
                  <a:moveTo>
                    <a:pt x="197" y="152"/>
                  </a:moveTo>
                  <a:cubicBezTo>
                    <a:pt x="252" y="152"/>
                    <a:pt x="252" y="152"/>
                    <a:pt x="252" y="152"/>
                  </a:cubicBezTo>
                  <a:cubicBezTo>
                    <a:pt x="251" y="166"/>
                    <a:pt x="247" y="179"/>
                    <a:pt x="242" y="190"/>
                  </a:cubicBezTo>
                  <a:cubicBezTo>
                    <a:pt x="194" y="190"/>
                    <a:pt x="194" y="190"/>
                    <a:pt x="194" y="190"/>
                  </a:cubicBezTo>
                  <a:cubicBezTo>
                    <a:pt x="196" y="179"/>
                    <a:pt x="197" y="166"/>
                    <a:pt x="197" y="152"/>
                  </a:cubicBezTo>
                  <a:close/>
                  <a:moveTo>
                    <a:pt x="233" y="82"/>
                  </a:moveTo>
                  <a:cubicBezTo>
                    <a:pt x="191" y="82"/>
                    <a:pt x="191" y="82"/>
                    <a:pt x="191" y="82"/>
                  </a:cubicBezTo>
                  <a:cubicBezTo>
                    <a:pt x="188" y="67"/>
                    <a:pt x="184" y="53"/>
                    <a:pt x="180" y="42"/>
                  </a:cubicBezTo>
                  <a:cubicBezTo>
                    <a:pt x="201" y="50"/>
                    <a:pt x="220" y="64"/>
                    <a:pt x="233" y="82"/>
                  </a:cubicBezTo>
                  <a:close/>
                  <a:moveTo>
                    <a:pt x="160" y="37"/>
                  </a:moveTo>
                  <a:cubicBezTo>
                    <a:pt x="166" y="49"/>
                    <a:pt x="171" y="64"/>
                    <a:pt x="175" y="82"/>
                  </a:cubicBezTo>
                  <a:cubicBezTo>
                    <a:pt x="114" y="82"/>
                    <a:pt x="114" y="82"/>
                    <a:pt x="114" y="82"/>
                  </a:cubicBezTo>
                  <a:cubicBezTo>
                    <a:pt x="118" y="64"/>
                    <a:pt x="123" y="49"/>
                    <a:pt x="128" y="37"/>
                  </a:cubicBezTo>
                  <a:cubicBezTo>
                    <a:pt x="134" y="37"/>
                    <a:pt x="139" y="36"/>
                    <a:pt x="144" y="36"/>
                  </a:cubicBezTo>
                  <a:cubicBezTo>
                    <a:pt x="150" y="36"/>
                    <a:pt x="155" y="37"/>
                    <a:pt x="160" y="37"/>
                  </a:cubicBezTo>
                  <a:close/>
                  <a:moveTo>
                    <a:pt x="109" y="42"/>
                  </a:moveTo>
                  <a:cubicBezTo>
                    <a:pt x="104" y="53"/>
                    <a:pt x="100" y="67"/>
                    <a:pt x="97" y="82"/>
                  </a:cubicBezTo>
                  <a:cubicBezTo>
                    <a:pt x="56" y="82"/>
                    <a:pt x="56" y="82"/>
                    <a:pt x="56" y="82"/>
                  </a:cubicBezTo>
                  <a:cubicBezTo>
                    <a:pt x="69" y="64"/>
                    <a:pt x="87" y="50"/>
                    <a:pt x="109" y="42"/>
                  </a:cubicBezTo>
                  <a:close/>
                  <a:moveTo>
                    <a:pt x="56" y="206"/>
                  </a:moveTo>
                  <a:cubicBezTo>
                    <a:pt x="97" y="206"/>
                    <a:pt x="97" y="206"/>
                    <a:pt x="97" y="206"/>
                  </a:cubicBezTo>
                  <a:cubicBezTo>
                    <a:pt x="100" y="222"/>
                    <a:pt x="104" y="235"/>
                    <a:pt x="109" y="246"/>
                  </a:cubicBezTo>
                  <a:cubicBezTo>
                    <a:pt x="87" y="239"/>
                    <a:pt x="69" y="225"/>
                    <a:pt x="56" y="206"/>
                  </a:cubicBezTo>
                  <a:close/>
                  <a:moveTo>
                    <a:pt x="128" y="251"/>
                  </a:moveTo>
                  <a:cubicBezTo>
                    <a:pt x="123" y="240"/>
                    <a:pt x="118" y="225"/>
                    <a:pt x="114" y="206"/>
                  </a:cubicBezTo>
                  <a:cubicBezTo>
                    <a:pt x="175" y="206"/>
                    <a:pt x="175" y="206"/>
                    <a:pt x="175" y="206"/>
                  </a:cubicBezTo>
                  <a:cubicBezTo>
                    <a:pt x="171" y="225"/>
                    <a:pt x="166" y="240"/>
                    <a:pt x="160" y="251"/>
                  </a:cubicBezTo>
                  <a:cubicBezTo>
                    <a:pt x="155" y="252"/>
                    <a:pt x="150" y="252"/>
                    <a:pt x="144" y="252"/>
                  </a:cubicBezTo>
                  <a:cubicBezTo>
                    <a:pt x="139" y="252"/>
                    <a:pt x="133" y="252"/>
                    <a:pt x="128" y="251"/>
                  </a:cubicBezTo>
                  <a:close/>
                  <a:moveTo>
                    <a:pt x="180" y="246"/>
                  </a:moveTo>
                  <a:cubicBezTo>
                    <a:pt x="184" y="235"/>
                    <a:pt x="188" y="222"/>
                    <a:pt x="191" y="206"/>
                  </a:cubicBezTo>
                  <a:cubicBezTo>
                    <a:pt x="232" y="206"/>
                    <a:pt x="232" y="206"/>
                    <a:pt x="232" y="206"/>
                  </a:cubicBezTo>
                  <a:cubicBezTo>
                    <a:pt x="219" y="225"/>
                    <a:pt x="201" y="238"/>
                    <a:pt x="180" y="246"/>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9" name="组合 38">
            <a:extLst>
              <a:ext uri="{FF2B5EF4-FFF2-40B4-BE49-F238E27FC236}">
                <a16:creationId xmlns:a16="http://schemas.microsoft.com/office/drawing/2014/main" id="{B2A92D2E-D589-4784-BEF8-D3860B83A59B}"/>
              </a:ext>
            </a:extLst>
          </p:cNvPr>
          <p:cNvGrpSpPr/>
          <p:nvPr/>
        </p:nvGrpSpPr>
        <p:grpSpPr>
          <a:xfrm>
            <a:off x="0" y="586281"/>
            <a:ext cx="3652091" cy="584775"/>
            <a:chOff x="0" y="586281"/>
            <a:chExt cx="3652091" cy="584775"/>
          </a:xfrm>
        </p:grpSpPr>
        <p:sp>
          <p:nvSpPr>
            <p:cNvPr id="40" name="TextBox 76">
              <a:extLst>
                <a:ext uri="{FF2B5EF4-FFF2-40B4-BE49-F238E27FC236}">
                  <a16:creationId xmlns:a16="http://schemas.microsoft.com/office/drawing/2014/main" id="{98C4500A-396B-4440-B9D8-EFCE8CC6169C}"/>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项目成果展示</a:t>
              </a:r>
            </a:p>
          </p:txBody>
        </p:sp>
        <p:sp>
          <p:nvSpPr>
            <p:cNvPr id="41" name="任意多边形: 形状 40">
              <a:extLst>
                <a:ext uri="{FF2B5EF4-FFF2-40B4-BE49-F238E27FC236}">
                  <a16:creationId xmlns:a16="http://schemas.microsoft.com/office/drawing/2014/main" id="{93D52560-96A2-4124-A8C1-04CA07E96EFF}"/>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 name="图片 3">
            <a:extLst>
              <a:ext uri="{FF2B5EF4-FFF2-40B4-BE49-F238E27FC236}">
                <a16:creationId xmlns:a16="http://schemas.microsoft.com/office/drawing/2014/main" id="{C8C22FB1-E3D2-4D19-9A63-9236967A5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3727431"/>
            <a:ext cx="12192000" cy="2216857"/>
          </a:xfrm>
          <a:prstGeom prst="rect">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椭圆 10"/>
          <p:cNvSpPr/>
          <p:nvPr/>
        </p:nvSpPr>
        <p:spPr>
          <a:xfrm>
            <a:off x="1243934" y="3998902"/>
            <a:ext cx="1055802" cy="1055802"/>
          </a:xfrm>
          <a:prstGeom prst="ellipse">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椭圆 13"/>
          <p:cNvSpPr/>
          <p:nvPr/>
        </p:nvSpPr>
        <p:spPr>
          <a:xfrm>
            <a:off x="3796265" y="3998902"/>
            <a:ext cx="1055802" cy="1055802"/>
          </a:xfrm>
          <a:prstGeom prst="ellipse">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Freeform 26"/>
          <p:cNvSpPr>
            <a:spLocks noChangeAspect="1" noEditPoints="1"/>
          </p:cNvSpPr>
          <p:nvPr/>
        </p:nvSpPr>
        <p:spPr bwMode="auto">
          <a:xfrm>
            <a:off x="1590249" y="4299822"/>
            <a:ext cx="363172" cy="453964"/>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a:lstStyle/>
          <a:p>
            <a:pPr eaLnBrk="1" hangingPunct="1">
              <a:defRPr/>
            </a:pPr>
            <a:endParaRPr lang="en-US" altLang="zh-CN" sz="24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Freeform 6"/>
          <p:cNvSpPr>
            <a:spLocks noChangeAspect="1" noEditPoints="1"/>
          </p:cNvSpPr>
          <p:nvPr/>
        </p:nvSpPr>
        <p:spPr bwMode="auto">
          <a:xfrm>
            <a:off x="4125194" y="4293035"/>
            <a:ext cx="397944" cy="438510"/>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a:lstStyle/>
          <a:p>
            <a:pPr eaLnBrk="1" hangingPunct="1">
              <a:defRPr/>
            </a:pPr>
            <a:endParaRPr lang="en-US" altLang="zh-CN">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 name="组合 1"/>
          <p:cNvGrpSpPr/>
          <p:nvPr/>
        </p:nvGrpSpPr>
        <p:grpSpPr>
          <a:xfrm>
            <a:off x="1018606" y="2074146"/>
            <a:ext cx="4467489" cy="1282589"/>
            <a:chOff x="1018606" y="1758030"/>
            <a:chExt cx="4467489" cy="1282589"/>
          </a:xfrm>
        </p:grpSpPr>
        <p:sp>
          <p:nvSpPr>
            <p:cNvPr id="15" name="TextBox 76"/>
            <p:cNvSpPr txBox="1"/>
            <p:nvPr/>
          </p:nvSpPr>
          <p:spPr>
            <a:xfrm>
              <a:off x="1018606" y="1758030"/>
              <a:ext cx="1988376"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项目成果</a:t>
              </a:r>
            </a:p>
          </p:txBody>
        </p:sp>
        <p:sp>
          <p:nvSpPr>
            <p:cNvPr id="16" name="文本框 15"/>
            <p:cNvSpPr txBox="1"/>
            <p:nvPr/>
          </p:nvSpPr>
          <p:spPr>
            <a:xfrm>
              <a:off x="1018606" y="2228089"/>
              <a:ext cx="4467489" cy="812530"/>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7" name="组合 26"/>
          <p:cNvGrpSpPr/>
          <p:nvPr/>
        </p:nvGrpSpPr>
        <p:grpSpPr>
          <a:xfrm>
            <a:off x="5486095" y="1923323"/>
            <a:ext cx="6271875" cy="3608216"/>
            <a:chOff x="582616" y="2359261"/>
            <a:chExt cx="3939454" cy="2266372"/>
          </a:xfrm>
        </p:grpSpPr>
        <p:pic>
          <p:nvPicPr>
            <p:cNvPr id="2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82616" y="2359261"/>
              <a:ext cx="3939454" cy="2266372"/>
            </a:xfrm>
            <a:prstGeom prst="rect">
              <a:avLst/>
            </a:prstGeom>
          </p:spPr>
        </p:pic>
        <p:sp>
          <p:nvSpPr>
            <p:cNvPr id="29" name="矩形 28"/>
            <p:cNvSpPr/>
            <p:nvPr/>
          </p:nvSpPr>
          <p:spPr>
            <a:xfrm>
              <a:off x="1010279" y="2483988"/>
              <a:ext cx="3018232" cy="1890024"/>
            </a:xfrm>
            <a:prstGeom prst="rect">
              <a:avLst/>
            </a:prstGeom>
            <a:blipFill dpi="0" rotWithShape="1">
              <a:blip r:embed="rId4"/>
              <a:srcRect/>
              <a:stretch>
                <a:fillRect t="-2898" b="-28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6" name="TextBox 76"/>
          <p:cNvSpPr txBox="1"/>
          <p:nvPr/>
        </p:nvSpPr>
        <p:spPr>
          <a:xfrm>
            <a:off x="1170433" y="5274014"/>
            <a:ext cx="1209911" cy="338554"/>
          </a:xfrm>
          <a:prstGeom prst="rect">
            <a:avLst/>
          </a:prstGeom>
          <a:noFill/>
        </p:spPr>
        <p:txBody>
          <a:bodyPr wrap="square" rtlCol="0">
            <a:spAutoFit/>
          </a:bodyPr>
          <a:lstStyle/>
          <a:p>
            <a:pPr algn="ctr"/>
            <a:r>
              <a:rPr lang="zh-CN" altLang="en-US" sz="16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项目成果</a:t>
            </a:r>
          </a:p>
        </p:txBody>
      </p:sp>
      <p:sp>
        <p:nvSpPr>
          <p:cNvPr id="30" name="TextBox 76"/>
          <p:cNvSpPr txBox="1"/>
          <p:nvPr/>
        </p:nvSpPr>
        <p:spPr>
          <a:xfrm>
            <a:off x="3729240" y="5274014"/>
            <a:ext cx="1209911" cy="338554"/>
          </a:xfrm>
          <a:prstGeom prst="rect">
            <a:avLst/>
          </a:prstGeom>
          <a:noFill/>
        </p:spPr>
        <p:txBody>
          <a:bodyPr wrap="square" rtlCol="0">
            <a:spAutoFit/>
          </a:bodyPr>
          <a:lstStyle/>
          <a:p>
            <a:pPr algn="ctr"/>
            <a:r>
              <a:rPr lang="zh-CN" altLang="en-US" sz="16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项目利润</a:t>
            </a:r>
          </a:p>
        </p:txBody>
      </p:sp>
      <p:grpSp>
        <p:nvGrpSpPr>
          <p:cNvPr id="31" name="组合 30">
            <a:extLst>
              <a:ext uri="{FF2B5EF4-FFF2-40B4-BE49-F238E27FC236}">
                <a16:creationId xmlns:a16="http://schemas.microsoft.com/office/drawing/2014/main" id="{152307AB-F24E-414A-9A7A-18E5092F4D4E}"/>
              </a:ext>
            </a:extLst>
          </p:cNvPr>
          <p:cNvGrpSpPr/>
          <p:nvPr/>
        </p:nvGrpSpPr>
        <p:grpSpPr>
          <a:xfrm>
            <a:off x="0" y="586281"/>
            <a:ext cx="3652091" cy="584775"/>
            <a:chOff x="0" y="586281"/>
            <a:chExt cx="3652091" cy="584775"/>
          </a:xfrm>
        </p:grpSpPr>
        <p:sp>
          <p:nvSpPr>
            <p:cNvPr id="32" name="TextBox 76">
              <a:extLst>
                <a:ext uri="{FF2B5EF4-FFF2-40B4-BE49-F238E27FC236}">
                  <a16:creationId xmlns:a16="http://schemas.microsoft.com/office/drawing/2014/main" id="{49553CEB-70D6-48B4-B9F4-30092D34FBCC}"/>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项目成果展示</a:t>
              </a:r>
            </a:p>
          </p:txBody>
        </p:sp>
        <p:sp>
          <p:nvSpPr>
            <p:cNvPr id="33" name="任意多边形: 形状 32">
              <a:extLst>
                <a:ext uri="{FF2B5EF4-FFF2-40B4-BE49-F238E27FC236}">
                  <a16:creationId xmlns:a16="http://schemas.microsoft.com/office/drawing/2014/main" id="{69F73FC5-5A18-41C7-BB61-8B81AF043E2B}"/>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 name="图片 2">
            <a:extLst>
              <a:ext uri="{FF2B5EF4-FFF2-40B4-BE49-F238E27FC236}">
                <a16:creationId xmlns:a16="http://schemas.microsoft.com/office/drawing/2014/main" id="{083E33F9-9C8A-4B1A-B153-7BD9FE952B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081475" y="1829737"/>
            <a:ext cx="4074502" cy="4063639"/>
            <a:chOff x="4066961" y="1432577"/>
            <a:chExt cx="4074502" cy="4063639"/>
          </a:xfrm>
          <a:effectLst/>
        </p:grpSpPr>
        <p:sp>
          <p:nvSpPr>
            <p:cNvPr id="13" name="椭圆 12"/>
            <p:cNvSpPr/>
            <p:nvPr/>
          </p:nvSpPr>
          <p:spPr>
            <a:xfrm rot="2700000">
              <a:off x="4378802" y="2654529"/>
              <a:ext cx="3419578" cy="1548942"/>
            </a:xfrm>
            <a:prstGeom prst="ellipse">
              <a:avLst/>
            </a:prstGeom>
            <a:noFill/>
            <a:ln w="19050" cap="rnd">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椭圆 13"/>
            <p:cNvSpPr/>
            <p:nvPr/>
          </p:nvSpPr>
          <p:spPr>
            <a:xfrm rot="8100000">
              <a:off x="4375997" y="2651725"/>
              <a:ext cx="3419578" cy="1548942"/>
            </a:xfrm>
            <a:prstGeom prst="ellipse">
              <a:avLst/>
            </a:prstGeom>
            <a:noFill/>
            <a:ln w="19050" cap="rnd">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流程图: 决策 14"/>
            <p:cNvSpPr/>
            <p:nvPr/>
          </p:nvSpPr>
          <p:spPr>
            <a:xfrm>
              <a:off x="5339202" y="1432577"/>
              <a:ext cx="1496604" cy="1496604"/>
            </a:xfrm>
            <a:prstGeom prst="flowChartDecision">
              <a:avLst/>
            </a:prstGeom>
            <a:solidFill>
              <a:schemeClr val="bg1"/>
            </a:solidFill>
            <a:ln w="28575">
              <a:noFill/>
            </a:ln>
            <a:effectLst>
              <a:outerShdw blurRad="190500" dist="38100" dir="2700000" algn="tl" rotWithShape="0">
                <a:prstClr val="black">
                  <a:alpha val="20000"/>
                </a:prstClr>
              </a:outerShdw>
            </a:effectLst>
          </p:spPr>
          <p:txBody>
            <a:bodyPr anchor="ctr"/>
            <a:lstStyle/>
            <a:p>
              <a:pPr algn="ctr"/>
              <a:r>
                <a:rPr lang="en-US" altLang="zh-CN" sz="2400"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rPr>
                <a:t>01</a:t>
              </a:r>
              <a:endParaRPr lang="zh-CN" altLang="en-US" sz="2400"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流程图: 决策 15"/>
            <p:cNvSpPr/>
            <p:nvPr/>
          </p:nvSpPr>
          <p:spPr>
            <a:xfrm>
              <a:off x="6644859" y="2738234"/>
              <a:ext cx="1496604" cy="1496604"/>
            </a:xfrm>
            <a:prstGeom prst="flowChartDecision">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4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03</a:t>
              </a:r>
              <a:endParaRPr lang="zh-CN" altLang="en-US" sz="24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流程图: 决策 16"/>
            <p:cNvSpPr/>
            <p:nvPr/>
          </p:nvSpPr>
          <p:spPr>
            <a:xfrm>
              <a:off x="5383481" y="3999612"/>
              <a:ext cx="1496604" cy="1496604"/>
            </a:xfrm>
            <a:prstGeom prst="flowChartDecision">
              <a:avLst/>
            </a:prstGeom>
            <a:solidFill>
              <a:schemeClr val="bg1"/>
            </a:solidFill>
            <a:ln w="28575">
              <a:noFill/>
            </a:ln>
            <a:effectLst>
              <a:outerShdw blurRad="190500" dist="38100" dir="2700000" algn="tl" rotWithShape="0">
                <a:prstClr val="black">
                  <a:alpha val="20000"/>
                </a:prstClr>
              </a:outerShdw>
            </a:effectLst>
          </p:spPr>
          <p:txBody>
            <a:bodyPr anchor="ctr"/>
            <a:lstStyle/>
            <a:p>
              <a:pPr algn="ctr"/>
              <a:r>
                <a:rPr lang="en-US" altLang="zh-CN" sz="2400"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rPr>
                <a:t>04</a:t>
              </a:r>
              <a:endParaRPr lang="zh-CN" altLang="en-US" sz="2400"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流程图: 决策 17"/>
            <p:cNvSpPr/>
            <p:nvPr/>
          </p:nvSpPr>
          <p:spPr>
            <a:xfrm>
              <a:off x="4066961" y="2704819"/>
              <a:ext cx="1496604" cy="1496604"/>
            </a:xfrm>
            <a:prstGeom prst="flowChartDecision">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4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02</a:t>
              </a:r>
              <a:endParaRPr lang="zh-CN" altLang="en-US" sz="24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8" name="组合 7"/>
          <p:cNvGrpSpPr/>
          <p:nvPr/>
        </p:nvGrpSpPr>
        <p:grpSpPr>
          <a:xfrm>
            <a:off x="7994422" y="4519018"/>
            <a:ext cx="3370263" cy="1025281"/>
            <a:chOff x="7979908" y="4121858"/>
            <a:chExt cx="3084393" cy="1025281"/>
          </a:xfrm>
        </p:grpSpPr>
        <p:sp>
          <p:nvSpPr>
            <p:cNvPr id="24" name="TextBox 76"/>
            <p:cNvSpPr txBox="1"/>
            <p:nvPr/>
          </p:nvSpPr>
          <p:spPr>
            <a:xfrm>
              <a:off x="7979908" y="4121858"/>
              <a:ext cx="1733670" cy="400110"/>
            </a:xfrm>
            <a:prstGeom prst="rect">
              <a:avLst/>
            </a:prstGeom>
            <a:noFill/>
            <a:effectLst/>
          </p:spPr>
          <p:txBody>
            <a:bodyPr wrap="square" rtlCol="0">
              <a:spAutoFit/>
            </a:bodyPr>
            <a:lstStyle/>
            <a:p>
              <a:r>
                <a:rPr lang="zh-CN" altLang="en-US" sz="2000" b="1"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5" name="文本框 24"/>
            <p:cNvSpPr txBox="1"/>
            <p:nvPr/>
          </p:nvSpPr>
          <p:spPr>
            <a:xfrm>
              <a:off x="7979908" y="4521968"/>
              <a:ext cx="3084393" cy="625171"/>
            </a:xfrm>
            <a:prstGeom prst="rect">
              <a:avLst/>
            </a:prstGeom>
            <a:noFill/>
            <a:effectLst/>
          </p:spPr>
          <p:txBody>
            <a:bodyPr wrap="square" rtlCol="0">
              <a:spAutoFit/>
            </a:bodyPr>
            <a:lstStyle/>
            <a:p>
              <a:pPr>
                <a:lnSpc>
                  <a:spcPct val="130000"/>
                </a:lnSpc>
              </a:pPr>
              <a:r>
                <a:rPr lang="zh-CN" altLang="en-US" sz="14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a:t>
              </a:r>
              <a:endParaRPr lang="en-US" altLang="zh-CN" sz="14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9" name="组合 8"/>
          <p:cNvGrpSpPr/>
          <p:nvPr/>
        </p:nvGrpSpPr>
        <p:grpSpPr>
          <a:xfrm>
            <a:off x="7994422" y="2066718"/>
            <a:ext cx="3370263" cy="1025281"/>
            <a:chOff x="7979908" y="1669558"/>
            <a:chExt cx="3084393" cy="1025281"/>
          </a:xfrm>
        </p:grpSpPr>
        <p:sp>
          <p:nvSpPr>
            <p:cNvPr id="26" name="TextBox 76"/>
            <p:cNvSpPr txBox="1"/>
            <p:nvPr/>
          </p:nvSpPr>
          <p:spPr>
            <a:xfrm>
              <a:off x="7979908" y="1669558"/>
              <a:ext cx="1733670" cy="400110"/>
            </a:xfrm>
            <a:prstGeom prst="rect">
              <a:avLst/>
            </a:prstGeom>
            <a:noFill/>
            <a:effectLst/>
          </p:spPr>
          <p:txBody>
            <a:bodyPr wrap="square" rtlCol="0">
              <a:spAutoFit/>
            </a:bodyPr>
            <a:lstStyle/>
            <a:p>
              <a:r>
                <a:rPr lang="zh-CN" altLang="en-US" sz="2000" b="1"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7" name="文本框 26"/>
            <p:cNvSpPr txBox="1"/>
            <p:nvPr/>
          </p:nvSpPr>
          <p:spPr>
            <a:xfrm>
              <a:off x="7979908" y="2069668"/>
              <a:ext cx="3084393" cy="625171"/>
            </a:xfrm>
            <a:prstGeom prst="rect">
              <a:avLst/>
            </a:prstGeom>
            <a:noFill/>
            <a:effectLst/>
          </p:spPr>
          <p:txBody>
            <a:bodyPr wrap="square" rtlCol="0">
              <a:spAutoFit/>
            </a:bodyPr>
            <a:lstStyle/>
            <a:p>
              <a:pPr>
                <a:lnSpc>
                  <a:spcPct val="130000"/>
                </a:lnSpc>
              </a:pPr>
              <a:r>
                <a:rPr lang="zh-CN" altLang="en-US" sz="14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a:t>
              </a:r>
              <a:endParaRPr lang="en-US" altLang="zh-CN" sz="14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7" name="组合 6"/>
          <p:cNvGrpSpPr/>
          <p:nvPr/>
        </p:nvGrpSpPr>
        <p:grpSpPr>
          <a:xfrm>
            <a:off x="672480" y="4519018"/>
            <a:ext cx="3554126" cy="1025281"/>
            <a:chOff x="1127698" y="4121858"/>
            <a:chExt cx="3084393" cy="1025281"/>
          </a:xfrm>
        </p:grpSpPr>
        <p:sp>
          <p:nvSpPr>
            <p:cNvPr id="28" name="TextBox 76"/>
            <p:cNvSpPr txBox="1"/>
            <p:nvPr/>
          </p:nvSpPr>
          <p:spPr>
            <a:xfrm>
              <a:off x="2478421" y="4121858"/>
              <a:ext cx="1733670" cy="400110"/>
            </a:xfrm>
            <a:prstGeom prst="rect">
              <a:avLst/>
            </a:prstGeom>
            <a:noFill/>
            <a:effectLst/>
          </p:spPr>
          <p:txBody>
            <a:bodyPr wrap="square" rtlCol="0">
              <a:spAutoFit/>
            </a:bodyPr>
            <a:lstStyle/>
            <a:p>
              <a:pPr algn="r"/>
              <a:r>
                <a:rPr lang="zh-CN" altLang="en-US" sz="2000" b="1"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9" name="文本框 28"/>
            <p:cNvSpPr txBox="1"/>
            <p:nvPr/>
          </p:nvSpPr>
          <p:spPr>
            <a:xfrm>
              <a:off x="1127698" y="4521968"/>
              <a:ext cx="3084393" cy="625171"/>
            </a:xfrm>
            <a:prstGeom prst="rect">
              <a:avLst/>
            </a:prstGeom>
            <a:noFill/>
            <a:effectLst/>
          </p:spPr>
          <p:txBody>
            <a:bodyPr wrap="square" rtlCol="0">
              <a:spAutoFit/>
            </a:bodyPr>
            <a:lstStyle/>
            <a:p>
              <a:pPr algn="r">
                <a:lnSpc>
                  <a:spcPct val="130000"/>
                </a:lnSpc>
              </a:pPr>
              <a:r>
                <a:rPr lang="zh-CN" altLang="en-US" sz="14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a:t>
              </a:r>
              <a:endParaRPr lang="en-US" altLang="zh-CN" sz="14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6" name="组合 5"/>
          <p:cNvGrpSpPr/>
          <p:nvPr/>
        </p:nvGrpSpPr>
        <p:grpSpPr>
          <a:xfrm>
            <a:off x="1142212" y="2066718"/>
            <a:ext cx="3084393" cy="949171"/>
            <a:chOff x="1127698" y="1669558"/>
            <a:chExt cx="3084393" cy="949171"/>
          </a:xfrm>
        </p:grpSpPr>
        <p:sp>
          <p:nvSpPr>
            <p:cNvPr id="30" name="TextBox 76"/>
            <p:cNvSpPr txBox="1"/>
            <p:nvPr/>
          </p:nvSpPr>
          <p:spPr>
            <a:xfrm>
              <a:off x="2478421" y="1669558"/>
              <a:ext cx="1733670" cy="400110"/>
            </a:xfrm>
            <a:prstGeom prst="rect">
              <a:avLst/>
            </a:prstGeom>
            <a:noFill/>
            <a:effectLst/>
          </p:spPr>
          <p:txBody>
            <a:bodyPr wrap="square" rtlCol="0">
              <a:spAutoFit/>
            </a:bodyPr>
            <a:lstStyle/>
            <a:p>
              <a:pPr algn="r"/>
              <a:r>
                <a:rPr lang="zh-CN" altLang="en-US" sz="2000" b="1"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31" name="文本框 30"/>
            <p:cNvSpPr txBox="1"/>
            <p:nvPr/>
          </p:nvSpPr>
          <p:spPr>
            <a:xfrm>
              <a:off x="1127698" y="2069668"/>
              <a:ext cx="3084393" cy="549061"/>
            </a:xfrm>
            <a:prstGeom prst="rect">
              <a:avLst/>
            </a:prstGeom>
            <a:noFill/>
            <a:effectLst/>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5" name="组合 34">
            <a:extLst>
              <a:ext uri="{FF2B5EF4-FFF2-40B4-BE49-F238E27FC236}">
                <a16:creationId xmlns:a16="http://schemas.microsoft.com/office/drawing/2014/main" id="{62396FBE-9382-4E68-98EA-67FCD7F705F0}"/>
              </a:ext>
            </a:extLst>
          </p:cNvPr>
          <p:cNvGrpSpPr/>
          <p:nvPr/>
        </p:nvGrpSpPr>
        <p:grpSpPr>
          <a:xfrm>
            <a:off x="0" y="586281"/>
            <a:ext cx="3652091" cy="584775"/>
            <a:chOff x="0" y="586281"/>
            <a:chExt cx="3652091" cy="584775"/>
          </a:xfrm>
        </p:grpSpPr>
        <p:sp>
          <p:nvSpPr>
            <p:cNvPr id="37" name="TextBox 76">
              <a:extLst>
                <a:ext uri="{FF2B5EF4-FFF2-40B4-BE49-F238E27FC236}">
                  <a16:creationId xmlns:a16="http://schemas.microsoft.com/office/drawing/2014/main" id="{2209F7E3-12FA-4B04-B8DC-7C72D2931197}"/>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项目成果展示</a:t>
              </a:r>
            </a:p>
          </p:txBody>
        </p:sp>
        <p:sp>
          <p:nvSpPr>
            <p:cNvPr id="38" name="任意多边形: 形状 37">
              <a:extLst>
                <a:ext uri="{FF2B5EF4-FFF2-40B4-BE49-F238E27FC236}">
                  <a16:creationId xmlns:a16="http://schemas.microsoft.com/office/drawing/2014/main" id="{A31AE8DB-A4CE-45E7-9F43-5D011289601D}"/>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B3D7ED2F-6F61-4E66-A0C3-5092A5E5F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30210080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5D93B107-CE1D-42AD-8D44-3EB4A915527B}"/>
              </a:ext>
            </a:extLst>
          </p:cNvPr>
          <p:cNvSpPr/>
          <p:nvPr/>
        </p:nvSpPr>
        <p:spPr>
          <a:xfrm>
            <a:off x="1" y="1450266"/>
            <a:ext cx="6373693" cy="3745189"/>
          </a:xfrm>
          <a:custGeom>
            <a:avLst/>
            <a:gdLst>
              <a:gd name="connsiteX0" fmla="*/ 0 w 5140037"/>
              <a:gd name="connsiteY0" fmla="*/ 0 h 3020291"/>
              <a:gd name="connsiteX1" fmla="*/ 5140037 w 5140037"/>
              <a:gd name="connsiteY1" fmla="*/ 0 h 3020291"/>
              <a:gd name="connsiteX2" fmla="*/ 3456708 w 5140037"/>
              <a:gd name="connsiteY2" fmla="*/ 3020291 h 3020291"/>
              <a:gd name="connsiteX3" fmla="*/ 0 w 514003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5140037" h="3020291">
                <a:moveTo>
                  <a:pt x="0" y="0"/>
                </a:moveTo>
                <a:lnTo>
                  <a:pt x="5140037" y="0"/>
                </a:lnTo>
                <a:lnTo>
                  <a:pt x="3456708" y="3020291"/>
                </a:lnTo>
                <a:lnTo>
                  <a:pt x="0" y="3020291"/>
                </a:lnTo>
                <a:close/>
              </a:path>
            </a:pathLst>
          </a:custGeom>
          <a:blipFill dpi="0" rotWithShape="1">
            <a:blip r:embed="rId3"/>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2CBCA41F-CF2C-4F41-A516-4A2808C1709D}"/>
              </a:ext>
            </a:extLst>
          </p:cNvPr>
          <p:cNvSpPr/>
          <p:nvPr/>
        </p:nvSpPr>
        <p:spPr>
          <a:xfrm flipH="1" flipV="1">
            <a:off x="4843463" y="3151909"/>
            <a:ext cx="7348537" cy="2620887"/>
          </a:xfrm>
          <a:custGeom>
            <a:avLst/>
            <a:gdLst>
              <a:gd name="connsiteX0" fmla="*/ 8955164 w 11176877"/>
              <a:gd name="connsiteY0" fmla="*/ 3986280 h 3986280"/>
              <a:gd name="connsiteX1" fmla="*/ 5069456 w 11176877"/>
              <a:gd name="connsiteY1" fmla="*/ 3986280 h 3986280"/>
              <a:gd name="connsiteX2" fmla="*/ 4392886 w 11176877"/>
              <a:gd name="connsiteY2" fmla="*/ 3986280 h 3986280"/>
              <a:gd name="connsiteX3" fmla="*/ 1183748 w 11176877"/>
              <a:gd name="connsiteY3" fmla="*/ 3986280 h 3986280"/>
              <a:gd name="connsiteX4" fmla="*/ 507178 w 11176877"/>
              <a:gd name="connsiteY4" fmla="*/ 3986280 h 3986280"/>
              <a:gd name="connsiteX5" fmla="*/ 0 w 11176877"/>
              <a:gd name="connsiteY5" fmla="*/ 3986280 h 3986280"/>
              <a:gd name="connsiteX6" fmla="*/ 0 w 11176877"/>
              <a:gd name="connsiteY6" fmla="*/ 0 h 3986280"/>
              <a:gd name="connsiteX7" fmla="*/ 507178 w 11176877"/>
              <a:gd name="connsiteY7" fmla="*/ 0 h 3986280"/>
              <a:gd name="connsiteX8" fmla="*/ 3405462 w 11176877"/>
              <a:gd name="connsiteY8" fmla="*/ 0 h 3986280"/>
              <a:gd name="connsiteX9" fmla="*/ 4392886 w 11176877"/>
              <a:gd name="connsiteY9" fmla="*/ 0 h 3986280"/>
              <a:gd name="connsiteX10" fmla="*/ 7291170 w 11176877"/>
              <a:gd name="connsiteY10" fmla="*/ 0 h 3986280"/>
              <a:gd name="connsiteX11" fmla="*/ 11176877 w 11176877"/>
              <a:gd name="connsiteY11" fmla="*/ 0 h 398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6877" h="3986280">
                <a:moveTo>
                  <a:pt x="8955164" y="3986280"/>
                </a:moveTo>
                <a:lnTo>
                  <a:pt x="5069456" y="3986280"/>
                </a:lnTo>
                <a:lnTo>
                  <a:pt x="4392886" y="3986280"/>
                </a:lnTo>
                <a:lnTo>
                  <a:pt x="1183748" y="3986280"/>
                </a:lnTo>
                <a:lnTo>
                  <a:pt x="507178" y="3986280"/>
                </a:lnTo>
                <a:lnTo>
                  <a:pt x="0" y="3986280"/>
                </a:lnTo>
                <a:lnTo>
                  <a:pt x="0" y="0"/>
                </a:lnTo>
                <a:lnTo>
                  <a:pt x="507178" y="0"/>
                </a:lnTo>
                <a:lnTo>
                  <a:pt x="3405462" y="0"/>
                </a:lnTo>
                <a:lnTo>
                  <a:pt x="4392886" y="0"/>
                </a:lnTo>
                <a:lnTo>
                  <a:pt x="7291170" y="0"/>
                </a:lnTo>
                <a:lnTo>
                  <a:pt x="11176877" y="0"/>
                </a:lnTo>
                <a:close/>
              </a:path>
            </a:pathLst>
          </a:custGeom>
          <a:gradFill flip="none" rotWithShape="1">
            <a:gsLst>
              <a:gs pos="0">
                <a:srgbClr val="CD1E24"/>
              </a:gs>
              <a:gs pos="100000">
                <a:srgbClr val="C0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76">
            <a:extLst>
              <a:ext uri="{FF2B5EF4-FFF2-40B4-BE49-F238E27FC236}">
                <a16:creationId xmlns:a16="http://schemas.microsoft.com/office/drawing/2014/main" id="{84BFBFCA-19D2-4BB9-907C-2DCE6563B59F}"/>
              </a:ext>
            </a:extLst>
          </p:cNvPr>
          <p:cNvSpPr txBox="1"/>
          <p:nvPr/>
        </p:nvSpPr>
        <p:spPr>
          <a:xfrm>
            <a:off x="6934370" y="3800633"/>
            <a:ext cx="4358215" cy="1323439"/>
          </a:xfrm>
          <a:prstGeom prst="rect">
            <a:avLst/>
          </a:prstGeom>
          <a:noFill/>
        </p:spPr>
        <p:txBody>
          <a:bodyPr wrap="square" rtlCol="0">
            <a:spAutoFit/>
          </a:bodyPr>
          <a:lstStyle/>
          <a:p>
            <a:pPr algn="ctr"/>
            <a:r>
              <a:rPr lang="zh-CN" altLang="en-US"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rPr>
              <a:t>岗位工作概述</a:t>
            </a:r>
            <a:endParaRPr lang="en-US" altLang="zh-CN"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endParaRPr>
          </a:p>
          <a:p>
            <a:pPr algn="ctr"/>
            <a:r>
              <a:rPr lang="en-US" altLang="zh-CN"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Job description</a:t>
            </a:r>
            <a:endParaRPr lang="zh-CN" altLang="en-US"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14" name="任意多边形: 形状 13">
            <a:extLst>
              <a:ext uri="{FF2B5EF4-FFF2-40B4-BE49-F238E27FC236}">
                <a16:creationId xmlns:a16="http://schemas.microsoft.com/office/drawing/2014/main" id="{837650FC-967E-4648-9AF7-57C0605C010E}"/>
              </a:ext>
            </a:extLst>
          </p:cNvPr>
          <p:cNvSpPr/>
          <p:nvPr/>
        </p:nvSpPr>
        <p:spPr>
          <a:xfrm>
            <a:off x="3612509" y="1450266"/>
            <a:ext cx="2761184" cy="3745189"/>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3513E116-BD11-4D16-BF0C-6E4E5D650670}"/>
              </a:ext>
            </a:extLst>
          </p:cNvPr>
          <p:cNvSpPr/>
          <p:nvPr/>
        </p:nvSpPr>
        <p:spPr>
          <a:xfrm>
            <a:off x="7788435" y="2087686"/>
            <a:ext cx="2650084" cy="830997"/>
          </a:xfrm>
          <a:prstGeom prst="rect">
            <a:avLst/>
          </a:prstGeom>
        </p:spPr>
        <p:txBody>
          <a:bodyPr wrap="none">
            <a:spAutoFit/>
          </a:bodyPr>
          <a:lstStyle/>
          <a:p>
            <a:pPr algn="ctr"/>
            <a:r>
              <a:rPr lang="en-US" altLang="zh-CN" sz="4800" b="1" dirty="0"/>
              <a:t>Part one</a:t>
            </a:r>
            <a:endParaRPr lang="zh-CN" altLang="en-US" sz="4800" b="1" dirty="0"/>
          </a:p>
        </p:txBody>
      </p:sp>
      <p:sp>
        <p:nvSpPr>
          <p:cNvPr id="17" name="任意多边形: 形状 16">
            <a:extLst>
              <a:ext uri="{FF2B5EF4-FFF2-40B4-BE49-F238E27FC236}">
                <a16:creationId xmlns:a16="http://schemas.microsoft.com/office/drawing/2014/main" id="{BC5C3909-25E0-42EE-BDE6-281CAD31F0B7}"/>
              </a:ext>
            </a:extLst>
          </p:cNvPr>
          <p:cNvSpPr/>
          <p:nvPr/>
        </p:nvSpPr>
        <p:spPr>
          <a:xfrm>
            <a:off x="2084346" y="3535127"/>
            <a:ext cx="1566095" cy="2124206"/>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BD89FAF-1739-4B6E-8AA7-E6C6D369DD1D}"/>
              </a:ext>
            </a:extLst>
          </p:cNvPr>
          <p:cNvSpPr/>
          <p:nvPr/>
        </p:nvSpPr>
        <p:spPr>
          <a:xfrm>
            <a:off x="4329380" y="986388"/>
            <a:ext cx="1028165" cy="1394573"/>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gradFill>
            <a:gsLst>
              <a:gs pos="0">
                <a:srgbClr val="CD1E24"/>
              </a:gs>
              <a:gs pos="100000">
                <a:srgbClr val="C000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a:extLst>
              <a:ext uri="{FF2B5EF4-FFF2-40B4-BE49-F238E27FC236}">
                <a16:creationId xmlns:a16="http://schemas.microsoft.com/office/drawing/2014/main" id="{E0D2CB06-D046-4F42-ABEB-FC3473BBD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60" y="79674"/>
            <a:ext cx="3896574" cy="678493"/>
          </a:xfrm>
          <a:prstGeom prst="rect">
            <a:avLst/>
          </a:prstGeom>
        </p:spPr>
      </p:pic>
    </p:spTree>
    <p:extLst>
      <p:ext uri="{BB962C8B-B14F-4D97-AF65-F5344CB8AC3E}">
        <p14:creationId xmlns:p14="http://schemas.microsoft.com/office/powerpoint/2010/main" val="35077031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animBg="1"/>
      <p:bldP spid="16" grpId="0"/>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5D93B107-CE1D-42AD-8D44-3EB4A915527B}"/>
              </a:ext>
            </a:extLst>
          </p:cNvPr>
          <p:cNvSpPr/>
          <p:nvPr/>
        </p:nvSpPr>
        <p:spPr>
          <a:xfrm>
            <a:off x="1" y="1450266"/>
            <a:ext cx="6373693" cy="3745189"/>
          </a:xfrm>
          <a:custGeom>
            <a:avLst/>
            <a:gdLst>
              <a:gd name="connsiteX0" fmla="*/ 0 w 5140037"/>
              <a:gd name="connsiteY0" fmla="*/ 0 h 3020291"/>
              <a:gd name="connsiteX1" fmla="*/ 5140037 w 5140037"/>
              <a:gd name="connsiteY1" fmla="*/ 0 h 3020291"/>
              <a:gd name="connsiteX2" fmla="*/ 3456708 w 5140037"/>
              <a:gd name="connsiteY2" fmla="*/ 3020291 h 3020291"/>
              <a:gd name="connsiteX3" fmla="*/ 0 w 514003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5140037" h="3020291">
                <a:moveTo>
                  <a:pt x="0" y="0"/>
                </a:moveTo>
                <a:lnTo>
                  <a:pt x="5140037" y="0"/>
                </a:lnTo>
                <a:lnTo>
                  <a:pt x="3456708" y="3020291"/>
                </a:lnTo>
                <a:lnTo>
                  <a:pt x="0" y="3020291"/>
                </a:lnTo>
                <a:close/>
              </a:path>
            </a:pathLst>
          </a:custGeom>
          <a:blipFill dpi="0" rotWithShape="1">
            <a:blip r:embed="rId3"/>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2CBCA41F-CF2C-4F41-A516-4A2808C1709D}"/>
              </a:ext>
            </a:extLst>
          </p:cNvPr>
          <p:cNvSpPr/>
          <p:nvPr/>
        </p:nvSpPr>
        <p:spPr>
          <a:xfrm flipH="1" flipV="1">
            <a:off x="4843463" y="3151909"/>
            <a:ext cx="7348537" cy="2620887"/>
          </a:xfrm>
          <a:custGeom>
            <a:avLst/>
            <a:gdLst>
              <a:gd name="connsiteX0" fmla="*/ 8955164 w 11176877"/>
              <a:gd name="connsiteY0" fmla="*/ 3986280 h 3986280"/>
              <a:gd name="connsiteX1" fmla="*/ 5069456 w 11176877"/>
              <a:gd name="connsiteY1" fmla="*/ 3986280 h 3986280"/>
              <a:gd name="connsiteX2" fmla="*/ 4392886 w 11176877"/>
              <a:gd name="connsiteY2" fmla="*/ 3986280 h 3986280"/>
              <a:gd name="connsiteX3" fmla="*/ 1183748 w 11176877"/>
              <a:gd name="connsiteY3" fmla="*/ 3986280 h 3986280"/>
              <a:gd name="connsiteX4" fmla="*/ 507178 w 11176877"/>
              <a:gd name="connsiteY4" fmla="*/ 3986280 h 3986280"/>
              <a:gd name="connsiteX5" fmla="*/ 0 w 11176877"/>
              <a:gd name="connsiteY5" fmla="*/ 3986280 h 3986280"/>
              <a:gd name="connsiteX6" fmla="*/ 0 w 11176877"/>
              <a:gd name="connsiteY6" fmla="*/ 0 h 3986280"/>
              <a:gd name="connsiteX7" fmla="*/ 507178 w 11176877"/>
              <a:gd name="connsiteY7" fmla="*/ 0 h 3986280"/>
              <a:gd name="connsiteX8" fmla="*/ 3405462 w 11176877"/>
              <a:gd name="connsiteY8" fmla="*/ 0 h 3986280"/>
              <a:gd name="connsiteX9" fmla="*/ 4392886 w 11176877"/>
              <a:gd name="connsiteY9" fmla="*/ 0 h 3986280"/>
              <a:gd name="connsiteX10" fmla="*/ 7291170 w 11176877"/>
              <a:gd name="connsiteY10" fmla="*/ 0 h 3986280"/>
              <a:gd name="connsiteX11" fmla="*/ 11176877 w 11176877"/>
              <a:gd name="connsiteY11" fmla="*/ 0 h 398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6877" h="3986280">
                <a:moveTo>
                  <a:pt x="8955164" y="3986280"/>
                </a:moveTo>
                <a:lnTo>
                  <a:pt x="5069456" y="3986280"/>
                </a:lnTo>
                <a:lnTo>
                  <a:pt x="4392886" y="3986280"/>
                </a:lnTo>
                <a:lnTo>
                  <a:pt x="1183748" y="3986280"/>
                </a:lnTo>
                <a:lnTo>
                  <a:pt x="507178" y="3986280"/>
                </a:lnTo>
                <a:lnTo>
                  <a:pt x="0" y="3986280"/>
                </a:lnTo>
                <a:lnTo>
                  <a:pt x="0" y="0"/>
                </a:lnTo>
                <a:lnTo>
                  <a:pt x="507178" y="0"/>
                </a:lnTo>
                <a:lnTo>
                  <a:pt x="3405462" y="0"/>
                </a:lnTo>
                <a:lnTo>
                  <a:pt x="4392886" y="0"/>
                </a:lnTo>
                <a:lnTo>
                  <a:pt x="7291170" y="0"/>
                </a:lnTo>
                <a:lnTo>
                  <a:pt x="11176877" y="0"/>
                </a:lnTo>
                <a:close/>
              </a:path>
            </a:pathLst>
          </a:custGeom>
          <a:gradFill flip="none" rotWithShape="1">
            <a:gsLst>
              <a:gs pos="0">
                <a:srgbClr val="CD1E24"/>
              </a:gs>
              <a:gs pos="100000">
                <a:srgbClr val="C0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TextBox 76">
            <a:extLst>
              <a:ext uri="{FF2B5EF4-FFF2-40B4-BE49-F238E27FC236}">
                <a16:creationId xmlns:a16="http://schemas.microsoft.com/office/drawing/2014/main" id="{84BFBFCA-19D2-4BB9-907C-2DCE6563B59F}"/>
              </a:ext>
            </a:extLst>
          </p:cNvPr>
          <p:cNvSpPr txBox="1"/>
          <p:nvPr/>
        </p:nvSpPr>
        <p:spPr>
          <a:xfrm>
            <a:off x="6934370" y="3800633"/>
            <a:ext cx="4358215" cy="1323439"/>
          </a:xfrm>
          <a:prstGeom prst="rect">
            <a:avLst/>
          </a:prstGeom>
          <a:noFill/>
        </p:spPr>
        <p:txBody>
          <a:bodyPr wrap="square" rtlCol="0">
            <a:spAutoFit/>
          </a:bodyPr>
          <a:lstStyle/>
          <a:p>
            <a:pPr algn="ctr"/>
            <a:r>
              <a:rPr lang="zh-CN" altLang="en-US"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rPr>
              <a:t>经验不足分享</a:t>
            </a:r>
            <a:endParaRPr lang="en-US" altLang="zh-CN"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endParaRPr>
          </a:p>
          <a:p>
            <a:pPr algn="ctr"/>
            <a:r>
              <a:rPr lang="en-US" altLang="zh-CN"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Experience sharing</a:t>
            </a:r>
            <a:endParaRPr lang="zh-CN" altLang="en-US"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14" name="任意多边形: 形状 13">
            <a:extLst>
              <a:ext uri="{FF2B5EF4-FFF2-40B4-BE49-F238E27FC236}">
                <a16:creationId xmlns:a16="http://schemas.microsoft.com/office/drawing/2014/main" id="{837650FC-967E-4648-9AF7-57C0605C010E}"/>
              </a:ext>
            </a:extLst>
          </p:cNvPr>
          <p:cNvSpPr/>
          <p:nvPr/>
        </p:nvSpPr>
        <p:spPr>
          <a:xfrm>
            <a:off x="3612509" y="1450266"/>
            <a:ext cx="2761184" cy="3745189"/>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3513E116-BD11-4D16-BF0C-6E4E5D650670}"/>
              </a:ext>
            </a:extLst>
          </p:cNvPr>
          <p:cNvSpPr/>
          <p:nvPr/>
        </p:nvSpPr>
        <p:spPr>
          <a:xfrm>
            <a:off x="7737940" y="2087686"/>
            <a:ext cx="2751074" cy="830997"/>
          </a:xfrm>
          <a:prstGeom prst="rect">
            <a:avLst/>
          </a:prstGeom>
        </p:spPr>
        <p:txBody>
          <a:bodyPr wrap="none">
            <a:spAutoFit/>
          </a:bodyPr>
          <a:lstStyle/>
          <a:p>
            <a:pPr algn="ctr"/>
            <a:r>
              <a:rPr lang="en-US" altLang="zh-CN" sz="4800" b="1" dirty="0"/>
              <a:t>Part four</a:t>
            </a:r>
            <a:endParaRPr lang="zh-CN" altLang="en-US" sz="4800" b="1" dirty="0"/>
          </a:p>
        </p:txBody>
      </p:sp>
      <p:sp>
        <p:nvSpPr>
          <p:cNvPr id="17" name="任意多边形: 形状 16">
            <a:extLst>
              <a:ext uri="{FF2B5EF4-FFF2-40B4-BE49-F238E27FC236}">
                <a16:creationId xmlns:a16="http://schemas.microsoft.com/office/drawing/2014/main" id="{BC5C3909-25E0-42EE-BDE6-281CAD31F0B7}"/>
              </a:ext>
            </a:extLst>
          </p:cNvPr>
          <p:cNvSpPr/>
          <p:nvPr/>
        </p:nvSpPr>
        <p:spPr>
          <a:xfrm>
            <a:off x="2084346" y="3535127"/>
            <a:ext cx="1566095" cy="2124206"/>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BD89FAF-1739-4B6E-8AA7-E6C6D369DD1D}"/>
              </a:ext>
            </a:extLst>
          </p:cNvPr>
          <p:cNvSpPr/>
          <p:nvPr/>
        </p:nvSpPr>
        <p:spPr>
          <a:xfrm>
            <a:off x="4329380" y="986388"/>
            <a:ext cx="1028165" cy="1394573"/>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gradFill>
            <a:gsLst>
              <a:gs pos="0">
                <a:srgbClr val="CD1E24"/>
              </a:gs>
              <a:gs pos="100000">
                <a:srgbClr val="C000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650EA2-6873-4A92-90E0-48C210AA8A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4046513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animBg="1"/>
      <p:bldP spid="16"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bwMode="auto">
          <a:xfrm>
            <a:off x="4376084" y="4185951"/>
            <a:ext cx="2462967" cy="1943318"/>
          </a:xfrm>
          <a:custGeom>
            <a:avLst/>
            <a:gdLst>
              <a:gd name="T0" fmla="*/ 134 w 608"/>
              <a:gd name="T1" fmla="*/ 0 h 480"/>
              <a:gd name="T2" fmla="*/ 136 w 608"/>
              <a:gd name="T3" fmla="*/ 2 h 480"/>
              <a:gd name="T4" fmla="*/ 118 w 608"/>
              <a:gd name="T5" fmla="*/ 78 h 480"/>
              <a:gd name="T6" fmla="*/ 91 w 608"/>
              <a:gd name="T7" fmla="*/ 291 h 480"/>
              <a:gd name="T8" fmla="*/ 317 w 608"/>
              <a:gd name="T9" fmla="*/ 355 h 480"/>
              <a:gd name="T10" fmla="*/ 482 w 608"/>
              <a:gd name="T11" fmla="*/ 187 h 480"/>
              <a:gd name="T12" fmla="*/ 512 w 608"/>
              <a:gd name="T13" fmla="*/ 128 h 480"/>
              <a:gd name="T14" fmla="*/ 473 w 608"/>
              <a:gd name="T15" fmla="*/ 115 h 480"/>
              <a:gd name="T16" fmla="*/ 576 w 608"/>
              <a:gd name="T17" fmla="*/ 20 h 480"/>
              <a:gd name="T18" fmla="*/ 608 w 608"/>
              <a:gd name="T19" fmla="*/ 154 h 480"/>
              <a:gd name="T20" fmla="*/ 603 w 608"/>
              <a:gd name="T21" fmla="*/ 155 h 480"/>
              <a:gd name="T22" fmla="*/ 546 w 608"/>
              <a:gd name="T23" fmla="*/ 183 h 480"/>
              <a:gd name="T24" fmla="*/ 355 w 608"/>
              <a:gd name="T25" fmla="*/ 397 h 480"/>
              <a:gd name="T26" fmla="*/ 7 w 608"/>
              <a:gd name="T27" fmla="*/ 211 h 480"/>
              <a:gd name="T28" fmla="*/ 134 w 608"/>
              <a:gd name="T29"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8" h="480">
                <a:moveTo>
                  <a:pt x="134" y="0"/>
                </a:moveTo>
                <a:cubicBezTo>
                  <a:pt x="135" y="1"/>
                  <a:pt x="136" y="2"/>
                  <a:pt x="136" y="2"/>
                </a:cubicBezTo>
                <a:cubicBezTo>
                  <a:pt x="148" y="32"/>
                  <a:pt x="147" y="53"/>
                  <a:pt x="118" y="78"/>
                </a:cubicBezTo>
                <a:cubicBezTo>
                  <a:pt x="53" y="133"/>
                  <a:pt x="45" y="224"/>
                  <a:pt x="91" y="291"/>
                </a:cubicBezTo>
                <a:cubicBezTo>
                  <a:pt x="144" y="367"/>
                  <a:pt x="237" y="394"/>
                  <a:pt x="317" y="355"/>
                </a:cubicBezTo>
                <a:cubicBezTo>
                  <a:pt x="392" y="319"/>
                  <a:pt x="443" y="258"/>
                  <a:pt x="482" y="187"/>
                </a:cubicBezTo>
                <a:cubicBezTo>
                  <a:pt x="492" y="168"/>
                  <a:pt x="501" y="149"/>
                  <a:pt x="512" y="128"/>
                </a:cubicBezTo>
                <a:cubicBezTo>
                  <a:pt x="498" y="123"/>
                  <a:pt x="487" y="120"/>
                  <a:pt x="473" y="115"/>
                </a:cubicBezTo>
                <a:cubicBezTo>
                  <a:pt x="507" y="83"/>
                  <a:pt x="540" y="53"/>
                  <a:pt x="576" y="20"/>
                </a:cubicBezTo>
                <a:cubicBezTo>
                  <a:pt x="587" y="68"/>
                  <a:pt x="598" y="111"/>
                  <a:pt x="608" y="154"/>
                </a:cubicBezTo>
                <a:cubicBezTo>
                  <a:pt x="604" y="155"/>
                  <a:pt x="603" y="156"/>
                  <a:pt x="603" y="155"/>
                </a:cubicBezTo>
                <a:cubicBezTo>
                  <a:pt x="563" y="146"/>
                  <a:pt x="564" y="146"/>
                  <a:pt x="546" y="183"/>
                </a:cubicBezTo>
                <a:cubicBezTo>
                  <a:pt x="503" y="273"/>
                  <a:pt x="443" y="348"/>
                  <a:pt x="355" y="397"/>
                </a:cubicBezTo>
                <a:cubicBezTo>
                  <a:pt x="206" y="480"/>
                  <a:pt x="20" y="381"/>
                  <a:pt x="7" y="211"/>
                </a:cubicBezTo>
                <a:cubicBezTo>
                  <a:pt x="0" y="130"/>
                  <a:pt x="63" y="26"/>
                  <a:pt x="134" y="0"/>
                </a:cubicBezTo>
                <a:close/>
              </a:path>
            </a:pathLst>
          </a:cu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6" name="Freeform 6"/>
          <p:cNvSpPr/>
          <p:nvPr/>
        </p:nvSpPr>
        <p:spPr bwMode="auto">
          <a:xfrm>
            <a:off x="5335933" y="3732868"/>
            <a:ext cx="2377075" cy="2164490"/>
          </a:xfrm>
          <a:custGeom>
            <a:avLst/>
            <a:gdLst>
              <a:gd name="T0" fmla="*/ 0 w 587"/>
              <a:gd name="T1" fmla="*/ 91 h 535"/>
              <a:gd name="T2" fmla="*/ 98 w 587"/>
              <a:gd name="T3" fmla="*/ 0 h 535"/>
              <a:gd name="T4" fmla="*/ 104 w 587"/>
              <a:gd name="T5" fmla="*/ 5 h 535"/>
              <a:gd name="T6" fmla="*/ 150 w 587"/>
              <a:gd name="T7" fmla="*/ 36 h 535"/>
              <a:gd name="T8" fmla="*/ 411 w 587"/>
              <a:gd name="T9" fmla="*/ 79 h 535"/>
              <a:gd name="T10" fmla="*/ 478 w 587"/>
              <a:gd name="T11" fmla="*/ 466 h 535"/>
              <a:gd name="T12" fmla="*/ 245 w 587"/>
              <a:gd name="T13" fmla="*/ 506 h 535"/>
              <a:gd name="T14" fmla="*/ 216 w 587"/>
              <a:gd name="T15" fmla="*/ 493 h 535"/>
              <a:gd name="T16" fmla="*/ 203 w 587"/>
              <a:gd name="T17" fmla="*/ 484 h 535"/>
              <a:gd name="T18" fmla="*/ 237 w 587"/>
              <a:gd name="T19" fmla="*/ 451 h 535"/>
              <a:gd name="T20" fmla="*/ 255 w 587"/>
              <a:gd name="T21" fmla="*/ 452 h 535"/>
              <a:gd name="T22" fmla="*/ 349 w 587"/>
              <a:gd name="T23" fmla="*/ 466 h 535"/>
              <a:gd name="T24" fmla="*/ 490 w 587"/>
              <a:gd name="T25" fmla="*/ 248 h 535"/>
              <a:gd name="T26" fmla="*/ 358 w 587"/>
              <a:gd name="T27" fmla="*/ 116 h 535"/>
              <a:gd name="T28" fmla="*/ 137 w 587"/>
              <a:gd name="T29" fmla="*/ 92 h 535"/>
              <a:gd name="T30" fmla="*/ 127 w 587"/>
              <a:gd name="T31" fmla="*/ 95 h 535"/>
              <a:gd name="T32" fmla="*/ 131 w 587"/>
              <a:gd name="T33" fmla="*/ 131 h 535"/>
              <a:gd name="T34" fmla="*/ 0 w 587"/>
              <a:gd name="T35" fmla="*/ 91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7" h="535">
                <a:moveTo>
                  <a:pt x="0" y="91"/>
                </a:moveTo>
                <a:cubicBezTo>
                  <a:pt x="35" y="59"/>
                  <a:pt x="67" y="29"/>
                  <a:pt x="98" y="0"/>
                </a:cubicBezTo>
                <a:cubicBezTo>
                  <a:pt x="101" y="2"/>
                  <a:pt x="103" y="3"/>
                  <a:pt x="104" y="5"/>
                </a:cubicBezTo>
                <a:cubicBezTo>
                  <a:pt x="115" y="38"/>
                  <a:pt x="115" y="39"/>
                  <a:pt x="150" y="36"/>
                </a:cubicBezTo>
                <a:cubicBezTo>
                  <a:pt x="241" y="29"/>
                  <a:pt x="328" y="40"/>
                  <a:pt x="411" y="79"/>
                </a:cubicBezTo>
                <a:cubicBezTo>
                  <a:pt x="584" y="161"/>
                  <a:pt x="587" y="364"/>
                  <a:pt x="478" y="466"/>
                </a:cubicBezTo>
                <a:cubicBezTo>
                  <a:pt x="411" y="529"/>
                  <a:pt x="330" y="535"/>
                  <a:pt x="245" y="506"/>
                </a:cubicBezTo>
                <a:cubicBezTo>
                  <a:pt x="235" y="503"/>
                  <a:pt x="225" y="498"/>
                  <a:pt x="216" y="493"/>
                </a:cubicBezTo>
                <a:cubicBezTo>
                  <a:pt x="211" y="491"/>
                  <a:pt x="208" y="488"/>
                  <a:pt x="203" y="484"/>
                </a:cubicBezTo>
                <a:cubicBezTo>
                  <a:pt x="214" y="472"/>
                  <a:pt x="225" y="460"/>
                  <a:pt x="237" y="451"/>
                </a:cubicBezTo>
                <a:cubicBezTo>
                  <a:pt x="240" y="448"/>
                  <a:pt x="249" y="451"/>
                  <a:pt x="255" y="452"/>
                </a:cubicBezTo>
                <a:cubicBezTo>
                  <a:pt x="286" y="457"/>
                  <a:pt x="318" y="468"/>
                  <a:pt x="349" y="466"/>
                </a:cubicBezTo>
                <a:cubicBezTo>
                  <a:pt x="472" y="455"/>
                  <a:pt x="513" y="330"/>
                  <a:pt x="490" y="248"/>
                </a:cubicBezTo>
                <a:cubicBezTo>
                  <a:pt x="472" y="180"/>
                  <a:pt x="422" y="140"/>
                  <a:pt x="358" y="116"/>
                </a:cubicBezTo>
                <a:cubicBezTo>
                  <a:pt x="286" y="88"/>
                  <a:pt x="213" y="84"/>
                  <a:pt x="137" y="92"/>
                </a:cubicBezTo>
                <a:cubicBezTo>
                  <a:pt x="134" y="93"/>
                  <a:pt x="131" y="94"/>
                  <a:pt x="127" y="95"/>
                </a:cubicBezTo>
                <a:cubicBezTo>
                  <a:pt x="128" y="106"/>
                  <a:pt x="129" y="116"/>
                  <a:pt x="131" y="131"/>
                </a:cubicBezTo>
                <a:cubicBezTo>
                  <a:pt x="87" y="118"/>
                  <a:pt x="46" y="105"/>
                  <a:pt x="0" y="91"/>
                </a:cubicBezTo>
                <a:close/>
              </a:path>
            </a:pathLst>
          </a:cu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7" name="Freeform 7"/>
          <p:cNvSpPr/>
          <p:nvPr/>
        </p:nvSpPr>
        <p:spPr bwMode="auto">
          <a:xfrm>
            <a:off x="4947269" y="2790199"/>
            <a:ext cx="1911108" cy="2570332"/>
          </a:xfrm>
          <a:custGeom>
            <a:avLst/>
            <a:gdLst>
              <a:gd name="T0" fmla="*/ 226 w 472"/>
              <a:gd name="T1" fmla="*/ 635 h 635"/>
              <a:gd name="T2" fmla="*/ 104 w 472"/>
              <a:gd name="T3" fmla="*/ 597 h 635"/>
              <a:gd name="T4" fmla="*/ 108 w 472"/>
              <a:gd name="T5" fmla="*/ 589 h 635"/>
              <a:gd name="T6" fmla="*/ 108 w 472"/>
              <a:gd name="T7" fmla="*/ 533 h 635"/>
              <a:gd name="T8" fmla="*/ 84 w 472"/>
              <a:gd name="T9" fmla="*/ 502 h 635"/>
              <a:gd name="T10" fmla="*/ 20 w 472"/>
              <a:gd name="T11" fmla="*/ 327 h 635"/>
              <a:gd name="T12" fmla="*/ 177 w 472"/>
              <a:gd name="T13" fmla="*/ 41 h 635"/>
              <a:gd name="T14" fmla="*/ 457 w 472"/>
              <a:gd name="T15" fmla="*/ 181 h 635"/>
              <a:gd name="T16" fmla="*/ 467 w 472"/>
              <a:gd name="T17" fmla="*/ 261 h 635"/>
              <a:gd name="T18" fmla="*/ 414 w 472"/>
              <a:gd name="T19" fmla="*/ 223 h 635"/>
              <a:gd name="T20" fmla="*/ 134 w 472"/>
              <a:gd name="T21" fmla="*/ 121 h 635"/>
              <a:gd name="T22" fmla="*/ 69 w 472"/>
              <a:gd name="T23" fmla="*/ 306 h 635"/>
              <a:gd name="T24" fmla="*/ 123 w 472"/>
              <a:gd name="T25" fmla="*/ 459 h 635"/>
              <a:gd name="T26" fmla="*/ 154 w 472"/>
              <a:gd name="T27" fmla="*/ 508 h 635"/>
              <a:gd name="T28" fmla="*/ 183 w 472"/>
              <a:gd name="T29" fmla="*/ 516 h 635"/>
              <a:gd name="T30" fmla="*/ 206 w 472"/>
              <a:gd name="T31" fmla="*/ 528 h 635"/>
              <a:gd name="T32" fmla="*/ 222 w 472"/>
              <a:gd name="T33" fmla="*/ 610 h 635"/>
              <a:gd name="T34" fmla="*/ 226 w 472"/>
              <a:gd name="T35" fmla="*/ 635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2" h="635">
                <a:moveTo>
                  <a:pt x="226" y="635"/>
                </a:moveTo>
                <a:cubicBezTo>
                  <a:pt x="183" y="622"/>
                  <a:pt x="144" y="609"/>
                  <a:pt x="104" y="597"/>
                </a:cubicBezTo>
                <a:cubicBezTo>
                  <a:pt x="106" y="593"/>
                  <a:pt x="107" y="590"/>
                  <a:pt x="108" y="589"/>
                </a:cubicBezTo>
                <a:cubicBezTo>
                  <a:pt x="131" y="566"/>
                  <a:pt x="131" y="557"/>
                  <a:pt x="108" y="533"/>
                </a:cubicBezTo>
                <a:cubicBezTo>
                  <a:pt x="99" y="524"/>
                  <a:pt x="90" y="514"/>
                  <a:pt x="84" y="502"/>
                </a:cubicBezTo>
                <a:cubicBezTo>
                  <a:pt x="57" y="446"/>
                  <a:pt x="29" y="390"/>
                  <a:pt x="20" y="327"/>
                </a:cubicBezTo>
                <a:cubicBezTo>
                  <a:pt x="0" y="194"/>
                  <a:pt x="49" y="86"/>
                  <a:pt x="177" y="41"/>
                </a:cubicBezTo>
                <a:cubicBezTo>
                  <a:pt x="294" y="0"/>
                  <a:pt x="418" y="62"/>
                  <a:pt x="457" y="181"/>
                </a:cubicBezTo>
                <a:cubicBezTo>
                  <a:pt x="465" y="207"/>
                  <a:pt x="472" y="233"/>
                  <a:pt x="467" y="261"/>
                </a:cubicBezTo>
                <a:cubicBezTo>
                  <a:pt x="432" y="263"/>
                  <a:pt x="421" y="253"/>
                  <a:pt x="414" y="223"/>
                </a:cubicBezTo>
                <a:cubicBezTo>
                  <a:pt x="383" y="75"/>
                  <a:pt x="235" y="44"/>
                  <a:pt x="134" y="121"/>
                </a:cubicBezTo>
                <a:cubicBezTo>
                  <a:pt x="73" y="169"/>
                  <a:pt x="62" y="235"/>
                  <a:pt x="69" y="306"/>
                </a:cubicBezTo>
                <a:cubicBezTo>
                  <a:pt x="75" y="361"/>
                  <a:pt x="98" y="411"/>
                  <a:pt x="123" y="459"/>
                </a:cubicBezTo>
                <a:cubicBezTo>
                  <a:pt x="131" y="477"/>
                  <a:pt x="143" y="493"/>
                  <a:pt x="154" y="508"/>
                </a:cubicBezTo>
                <a:cubicBezTo>
                  <a:pt x="161" y="518"/>
                  <a:pt x="170" y="523"/>
                  <a:pt x="183" y="516"/>
                </a:cubicBezTo>
                <a:cubicBezTo>
                  <a:pt x="200" y="506"/>
                  <a:pt x="203" y="509"/>
                  <a:pt x="206" y="528"/>
                </a:cubicBezTo>
                <a:cubicBezTo>
                  <a:pt x="211" y="555"/>
                  <a:pt x="217" y="582"/>
                  <a:pt x="222" y="610"/>
                </a:cubicBezTo>
                <a:cubicBezTo>
                  <a:pt x="223" y="617"/>
                  <a:pt x="224" y="624"/>
                  <a:pt x="226" y="635"/>
                </a:cubicBezTo>
                <a:close/>
              </a:path>
            </a:pathLst>
          </a:cu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6" name="组合 15"/>
          <p:cNvGrpSpPr/>
          <p:nvPr/>
        </p:nvGrpSpPr>
        <p:grpSpPr>
          <a:xfrm>
            <a:off x="8101672" y="4185951"/>
            <a:ext cx="2704207" cy="979049"/>
            <a:chOff x="7713008" y="4231473"/>
            <a:chExt cx="2704207" cy="979049"/>
          </a:xfrm>
        </p:grpSpPr>
        <p:sp>
          <p:nvSpPr>
            <p:cNvPr id="8" name="文本框 7"/>
            <p:cNvSpPr txBox="1"/>
            <p:nvPr/>
          </p:nvSpPr>
          <p:spPr>
            <a:xfrm>
              <a:off x="7713008" y="4661461"/>
              <a:ext cx="2704207" cy="549061"/>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TextBox 76"/>
            <p:cNvSpPr txBox="1"/>
            <p:nvPr/>
          </p:nvSpPr>
          <p:spPr>
            <a:xfrm>
              <a:off x="8396599" y="4231473"/>
              <a:ext cx="1337024"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执行不够</a:t>
              </a:r>
            </a:p>
          </p:txBody>
        </p:sp>
      </p:grpSp>
      <p:grpSp>
        <p:nvGrpSpPr>
          <p:cNvPr id="15" name="组合 14"/>
          <p:cNvGrpSpPr/>
          <p:nvPr/>
        </p:nvGrpSpPr>
        <p:grpSpPr>
          <a:xfrm>
            <a:off x="1276515" y="4185951"/>
            <a:ext cx="2704207" cy="979049"/>
            <a:chOff x="1535899" y="4231473"/>
            <a:chExt cx="2704207" cy="979049"/>
          </a:xfrm>
        </p:grpSpPr>
        <p:sp>
          <p:nvSpPr>
            <p:cNvPr id="10" name="文本框 9"/>
            <p:cNvSpPr txBox="1"/>
            <p:nvPr/>
          </p:nvSpPr>
          <p:spPr>
            <a:xfrm>
              <a:off x="1535899" y="4661461"/>
              <a:ext cx="2704207" cy="549061"/>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TextBox 76"/>
            <p:cNvSpPr txBox="1"/>
            <p:nvPr/>
          </p:nvSpPr>
          <p:spPr>
            <a:xfrm>
              <a:off x="2219490" y="4231473"/>
              <a:ext cx="1337024"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认知不足</a:t>
              </a:r>
            </a:p>
          </p:txBody>
        </p:sp>
      </p:grpSp>
      <p:grpSp>
        <p:nvGrpSpPr>
          <p:cNvPr id="14" name="组合 13"/>
          <p:cNvGrpSpPr/>
          <p:nvPr/>
        </p:nvGrpSpPr>
        <p:grpSpPr>
          <a:xfrm>
            <a:off x="4550719" y="1691965"/>
            <a:ext cx="2704207" cy="979049"/>
            <a:chOff x="4792059" y="1492551"/>
            <a:chExt cx="2704207" cy="979049"/>
          </a:xfrm>
        </p:grpSpPr>
        <p:sp>
          <p:nvSpPr>
            <p:cNvPr id="12" name="文本框 11"/>
            <p:cNvSpPr txBox="1"/>
            <p:nvPr/>
          </p:nvSpPr>
          <p:spPr>
            <a:xfrm>
              <a:off x="4792059" y="1922539"/>
              <a:ext cx="2704207" cy="549061"/>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TextBox 76"/>
            <p:cNvSpPr txBox="1"/>
            <p:nvPr/>
          </p:nvSpPr>
          <p:spPr>
            <a:xfrm>
              <a:off x="5475650" y="1492551"/>
              <a:ext cx="1337024"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管理不足</a:t>
              </a:r>
            </a:p>
          </p:txBody>
        </p:sp>
      </p:grpSp>
      <p:grpSp>
        <p:nvGrpSpPr>
          <p:cNvPr id="21" name="组合 20">
            <a:extLst>
              <a:ext uri="{FF2B5EF4-FFF2-40B4-BE49-F238E27FC236}">
                <a16:creationId xmlns:a16="http://schemas.microsoft.com/office/drawing/2014/main" id="{13A595CD-9687-47A3-8410-488AC146EA75}"/>
              </a:ext>
            </a:extLst>
          </p:cNvPr>
          <p:cNvGrpSpPr/>
          <p:nvPr/>
        </p:nvGrpSpPr>
        <p:grpSpPr>
          <a:xfrm>
            <a:off x="0" y="586281"/>
            <a:ext cx="3652091" cy="584775"/>
            <a:chOff x="0" y="586281"/>
            <a:chExt cx="3652091" cy="584775"/>
          </a:xfrm>
        </p:grpSpPr>
        <p:sp>
          <p:nvSpPr>
            <p:cNvPr id="22" name="TextBox 76">
              <a:extLst>
                <a:ext uri="{FF2B5EF4-FFF2-40B4-BE49-F238E27FC236}">
                  <a16:creationId xmlns:a16="http://schemas.microsoft.com/office/drawing/2014/main" id="{EDACCC3A-4103-4C29-9487-35A48893809B}"/>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经验不足剖析</a:t>
              </a:r>
            </a:p>
          </p:txBody>
        </p:sp>
        <p:sp>
          <p:nvSpPr>
            <p:cNvPr id="23" name="任意多边形: 形状 22">
              <a:extLst>
                <a:ext uri="{FF2B5EF4-FFF2-40B4-BE49-F238E27FC236}">
                  <a16:creationId xmlns:a16="http://schemas.microsoft.com/office/drawing/2014/main" id="{E5D46C34-79A9-4EFC-B6AB-FB6B950CE27B}"/>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1F6403B4-D47D-409B-9447-46F8276B3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27715968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6"/>
          <p:cNvSpPr/>
          <p:nvPr/>
        </p:nvSpPr>
        <p:spPr>
          <a:xfrm flipH="1" flipV="1">
            <a:off x="6165595" y="3787399"/>
            <a:ext cx="1639889" cy="1888738"/>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defRPr/>
            </a:pP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7" name="椭圆 61"/>
          <p:cNvSpPr/>
          <p:nvPr/>
        </p:nvSpPr>
        <p:spPr>
          <a:xfrm flipH="1" flipV="1">
            <a:off x="4386515" y="4036023"/>
            <a:ext cx="1888738" cy="1640112"/>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defRPr/>
            </a:pP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8" name="椭圆 6"/>
          <p:cNvSpPr/>
          <p:nvPr/>
        </p:nvSpPr>
        <p:spPr>
          <a:xfrm>
            <a:off x="4386515" y="2268672"/>
            <a:ext cx="1639889" cy="1888738"/>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defRPr/>
            </a:pPr>
            <a:endParaRPr lang="zh-CN" altLang="en-US" sz="1600" kern="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椭圆 61"/>
          <p:cNvSpPr/>
          <p:nvPr/>
        </p:nvSpPr>
        <p:spPr>
          <a:xfrm>
            <a:off x="5904673" y="2256610"/>
            <a:ext cx="1888738" cy="1640112"/>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defRPr/>
            </a:pP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TextBox 121"/>
          <p:cNvSpPr txBox="1"/>
          <p:nvPr/>
        </p:nvSpPr>
        <p:spPr>
          <a:xfrm>
            <a:off x="4698240" y="2802261"/>
            <a:ext cx="1072026" cy="677108"/>
          </a:xfrm>
          <a:prstGeom prst="rect">
            <a:avLst/>
          </a:prstGeom>
          <a:noFill/>
        </p:spPr>
        <p:txBody>
          <a:bodyPr wrap="square" lIns="0" tIns="0" rIns="0" bIns="0" rtlCol="0">
            <a:spAutoFit/>
          </a:bodyPr>
          <a:lstStyle/>
          <a:p>
            <a:pPr algn="ctr">
              <a:defRPr/>
            </a:pPr>
            <a:r>
              <a:rPr lang="en-US" altLang="zh-CN" sz="4400" kern="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S</a:t>
            </a:r>
            <a:endParaRPr lang="zh-CN" altLang="en-US" sz="4400" kern="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TextBox 122"/>
          <p:cNvSpPr txBox="1"/>
          <p:nvPr/>
        </p:nvSpPr>
        <p:spPr>
          <a:xfrm>
            <a:off x="6376977" y="2777974"/>
            <a:ext cx="987843" cy="677108"/>
          </a:xfrm>
          <a:prstGeom prst="rect">
            <a:avLst/>
          </a:prstGeom>
          <a:noFill/>
        </p:spPr>
        <p:txBody>
          <a:bodyPr wrap="square" lIns="0" tIns="0" rIns="0" bIns="0" rtlCol="0">
            <a:spAutoFit/>
          </a:bodyPr>
          <a:lstStyle/>
          <a:p>
            <a:pPr algn="ctr">
              <a:defRPr/>
            </a:pPr>
            <a:r>
              <a:rPr lang="en-US" altLang="zh-CN" sz="4400" kern="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W</a:t>
            </a:r>
            <a:endParaRPr lang="zh-CN" altLang="en-US" sz="4400" kern="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TextBox 123"/>
          <p:cNvSpPr txBox="1"/>
          <p:nvPr/>
        </p:nvSpPr>
        <p:spPr>
          <a:xfrm>
            <a:off x="4752714" y="4503320"/>
            <a:ext cx="1104809" cy="677108"/>
          </a:xfrm>
          <a:prstGeom prst="rect">
            <a:avLst/>
          </a:prstGeom>
          <a:noFill/>
        </p:spPr>
        <p:txBody>
          <a:bodyPr wrap="square" lIns="0" tIns="0" rIns="0" bIns="0" rtlCol="0">
            <a:spAutoFit/>
          </a:bodyPr>
          <a:lstStyle/>
          <a:p>
            <a:pPr algn="ctr">
              <a:defRPr/>
            </a:pPr>
            <a:r>
              <a:rPr lang="en-US" altLang="zh-CN" sz="4400" kern="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T</a:t>
            </a:r>
            <a:endParaRPr lang="zh-CN" altLang="en-US" sz="4400" kern="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TextBox 124"/>
          <p:cNvSpPr txBox="1"/>
          <p:nvPr/>
        </p:nvSpPr>
        <p:spPr>
          <a:xfrm>
            <a:off x="6500763" y="4430688"/>
            <a:ext cx="1021143" cy="677108"/>
          </a:xfrm>
          <a:prstGeom prst="rect">
            <a:avLst/>
          </a:prstGeom>
          <a:noFill/>
        </p:spPr>
        <p:txBody>
          <a:bodyPr wrap="square" lIns="0" tIns="0" rIns="0" bIns="0" rtlCol="0">
            <a:spAutoFit/>
          </a:bodyPr>
          <a:lstStyle/>
          <a:p>
            <a:pPr algn="ctr">
              <a:defRPr/>
            </a:pPr>
            <a:r>
              <a:rPr lang="en-US" altLang="zh-CN" sz="4400" kern="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O</a:t>
            </a:r>
            <a:endParaRPr lang="zh-CN" altLang="en-US" sz="4400" kern="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4" name="组合 23"/>
          <p:cNvGrpSpPr/>
          <p:nvPr/>
        </p:nvGrpSpPr>
        <p:grpSpPr>
          <a:xfrm>
            <a:off x="8218767" y="4495843"/>
            <a:ext cx="3084393" cy="1212640"/>
            <a:chOff x="7942998" y="4290827"/>
            <a:chExt cx="3084393" cy="1212640"/>
          </a:xfrm>
        </p:grpSpPr>
        <p:sp>
          <p:nvSpPr>
            <p:cNvPr id="14" name="TextBox 76"/>
            <p:cNvSpPr txBox="1"/>
            <p:nvPr/>
          </p:nvSpPr>
          <p:spPr>
            <a:xfrm>
              <a:off x="7942998" y="4290827"/>
              <a:ext cx="1733670" cy="400110"/>
            </a:xfrm>
            <a:prstGeom prst="rect">
              <a:avLst/>
            </a:prstGeom>
            <a:noFill/>
            <a:effectLst/>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工作质量</a:t>
              </a:r>
            </a:p>
          </p:txBody>
        </p:sp>
        <p:sp>
          <p:nvSpPr>
            <p:cNvPr id="15" name="文本框 14"/>
            <p:cNvSpPr txBox="1"/>
            <p:nvPr/>
          </p:nvSpPr>
          <p:spPr>
            <a:xfrm>
              <a:off x="7942998" y="4690937"/>
              <a:ext cx="3084393" cy="812530"/>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请在此添加文字说明请在此添加文字说明请说明请在此添加文字说明请在此添加文字在此添加文字说明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3" name="组合 22"/>
          <p:cNvGrpSpPr/>
          <p:nvPr/>
        </p:nvGrpSpPr>
        <p:grpSpPr>
          <a:xfrm>
            <a:off x="8218767" y="2043543"/>
            <a:ext cx="3084393" cy="1212640"/>
            <a:chOff x="7942998" y="1838527"/>
            <a:chExt cx="3084393" cy="1212640"/>
          </a:xfrm>
        </p:grpSpPr>
        <p:sp>
          <p:nvSpPr>
            <p:cNvPr id="16" name="TextBox 76"/>
            <p:cNvSpPr txBox="1"/>
            <p:nvPr/>
          </p:nvSpPr>
          <p:spPr>
            <a:xfrm>
              <a:off x="7942998" y="1838527"/>
              <a:ext cx="1733670" cy="400110"/>
            </a:xfrm>
            <a:prstGeom prst="rect">
              <a:avLst/>
            </a:prstGeom>
            <a:noFill/>
            <a:effectLst/>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思想觉悟</a:t>
              </a:r>
            </a:p>
          </p:txBody>
        </p:sp>
        <p:sp>
          <p:nvSpPr>
            <p:cNvPr id="17" name="文本框 16"/>
            <p:cNvSpPr txBox="1"/>
            <p:nvPr/>
          </p:nvSpPr>
          <p:spPr>
            <a:xfrm>
              <a:off x="7942998" y="2238637"/>
              <a:ext cx="3084393" cy="812530"/>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请在此添加文字说明请在此添加文字说明请说明请在此添加文字说明请在此添加文字在此添加文字说明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2" name="组合 21"/>
          <p:cNvGrpSpPr/>
          <p:nvPr/>
        </p:nvGrpSpPr>
        <p:grpSpPr>
          <a:xfrm>
            <a:off x="858559" y="4495843"/>
            <a:ext cx="3084393" cy="1189237"/>
            <a:chOff x="1090788" y="4290827"/>
            <a:chExt cx="3084393" cy="1189237"/>
          </a:xfrm>
        </p:grpSpPr>
        <p:sp>
          <p:nvSpPr>
            <p:cNvPr id="18" name="TextBox 76"/>
            <p:cNvSpPr txBox="1"/>
            <p:nvPr/>
          </p:nvSpPr>
          <p:spPr>
            <a:xfrm>
              <a:off x="2441511" y="4290827"/>
              <a:ext cx="1733670" cy="400110"/>
            </a:xfrm>
            <a:prstGeom prst="rect">
              <a:avLst/>
            </a:prstGeom>
            <a:noFill/>
            <a:effectLst/>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工作效率</a:t>
              </a:r>
            </a:p>
          </p:txBody>
        </p:sp>
        <p:sp>
          <p:nvSpPr>
            <p:cNvPr id="19" name="文本框 18"/>
            <p:cNvSpPr txBox="1"/>
            <p:nvPr/>
          </p:nvSpPr>
          <p:spPr>
            <a:xfrm>
              <a:off x="1090788" y="4690937"/>
              <a:ext cx="3084393" cy="789127"/>
            </a:xfrm>
            <a:prstGeom prst="rect">
              <a:avLst/>
            </a:prstGeom>
            <a:noFill/>
            <a:effectLst/>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请在此添加文字说明请在此添加文字说明请说明请在此添加文字说明请在此添加文字在此添加文字说明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 name="组合 4"/>
          <p:cNvGrpSpPr/>
          <p:nvPr/>
        </p:nvGrpSpPr>
        <p:grpSpPr>
          <a:xfrm>
            <a:off x="858559" y="2043543"/>
            <a:ext cx="3084393" cy="1212640"/>
            <a:chOff x="1090788" y="1838527"/>
            <a:chExt cx="3084393" cy="1212640"/>
          </a:xfrm>
        </p:grpSpPr>
        <p:sp>
          <p:nvSpPr>
            <p:cNvPr id="20" name="TextBox 76"/>
            <p:cNvSpPr txBox="1"/>
            <p:nvPr/>
          </p:nvSpPr>
          <p:spPr>
            <a:xfrm>
              <a:off x="2441511" y="1838527"/>
              <a:ext cx="1733670" cy="400110"/>
            </a:xfrm>
            <a:prstGeom prst="rect">
              <a:avLst/>
            </a:prstGeom>
            <a:noFill/>
            <a:effectLst/>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工作懒散</a:t>
              </a:r>
            </a:p>
          </p:txBody>
        </p:sp>
        <p:sp>
          <p:nvSpPr>
            <p:cNvPr id="21" name="文本框 20"/>
            <p:cNvSpPr txBox="1"/>
            <p:nvPr/>
          </p:nvSpPr>
          <p:spPr>
            <a:xfrm>
              <a:off x="1090788" y="2238637"/>
              <a:ext cx="3084393" cy="812530"/>
            </a:xfrm>
            <a:prstGeom prst="rect">
              <a:avLst/>
            </a:prstGeom>
            <a:noFill/>
            <a:effectLst/>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请在此添加文字说明请在此添加文字说明请说明请在此添加文字说明请在此添加文字在此添加文字说明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9" name="组合 28">
            <a:extLst>
              <a:ext uri="{FF2B5EF4-FFF2-40B4-BE49-F238E27FC236}">
                <a16:creationId xmlns:a16="http://schemas.microsoft.com/office/drawing/2014/main" id="{93EE3C9A-89CA-49B9-A5E7-2F287C74D435}"/>
              </a:ext>
            </a:extLst>
          </p:cNvPr>
          <p:cNvGrpSpPr/>
          <p:nvPr/>
        </p:nvGrpSpPr>
        <p:grpSpPr>
          <a:xfrm>
            <a:off x="0" y="586281"/>
            <a:ext cx="4562597" cy="584775"/>
            <a:chOff x="0" y="586281"/>
            <a:chExt cx="4562597" cy="584775"/>
          </a:xfrm>
        </p:grpSpPr>
        <p:sp>
          <p:nvSpPr>
            <p:cNvPr id="30" name="TextBox 76">
              <a:extLst>
                <a:ext uri="{FF2B5EF4-FFF2-40B4-BE49-F238E27FC236}">
                  <a16:creationId xmlns:a16="http://schemas.microsoft.com/office/drawing/2014/main" id="{71E65EC5-24D5-4568-BF57-52A8DE0D6311}"/>
                </a:ext>
              </a:extLst>
            </p:cNvPr>
            <p:cNvSpPr txBox="1"/>
            <p:nvPr/>
          </p:nvSpPr>
          <p:spPr>
            <a:xfrm>
              <a:off x="1005213" y="586281"/>
              <a:ext cx="3557384" cy="584775"/>
            </a:xfrm>
            <a:prstGeom prst="rect">
              <a:avLst/>
            </a:prstGeom>
            <a:noFill/>
          </p:spPr>
          <p:txBody>
            <a:bodyPr wrap="none" rtlCol="0">
              <a:spAutoFit/>
            </a:bodyPr>
            <a:lstStyle/>
            <a:p>
              <a:r>
                <a:rPr lang="zh-CN" altLang="en-US" sz="3200" b="1" i="1" dirty="0">
                  <a:solidFill>
                    <a:schemeClr val="tx1">
                      <a:lumMod val="85000"/>
                      <a:lumOff val="15000"/>
                    </a:schemeClr>
                  </a:solidFill>
                  <a:latin typeface="思源黑体 CN Bold" panose="020B0800000000000000" pitchFamily="34" charset="-122"/>
                  <a:ea typeface="思源黑体 CN Bold" panose="020B0800000000000000" pitchFamily="34" charset="-122"/>
                  <a:sym typeface="Arial" panose="020B0604020202020204" pitchFamily="34" charset="0"/>
                </a:rPr>
                <a:t>岗位工作不足分析</a:t>
              </a:r>
            </a:p>
          </p:txBody>
        </p:sp>
        <p:sp>
          <p:nvSpPr>
            <p:cNvPr id="38" name="任意多边形: 形状 37">
              <a:extLst>
                <a:ext uri="{FF2B5EF4-FFF2-40B4-BE49-F238E27FC236}">
                  <a16:creationId xmlns:a16="http://schemas.microsoft.com/office/drawing/2014/main" id="{84AFBC27-E000-4CA8-9521-F9FAB599D27F}"/>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394193FB-379D-416A-A520-90A1077FF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7458421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7302" y="2092035"/>
            <a:ext cx="2527994" cy="3531395"/>
            <a:chOff x="917302" y="1888835"/>
            <a:chExt cx="2527994" cy="3531395"/>
          </a:xfrm>
        </p:grpSpPr>
        <p:sp>
          <p:nvSpPr>
            <p:cNvPr id="8" name="矩形 46"/>
            <p:cNvSpPr>
              <a:spLocks noChangeArrowheads="1"/>
            </p:cNvSpPr>
            <p:nvPr/>
          </p:nvSpPr>
          <p:spPr bwMode="auto">
            <a:xfrm>
              <a:off x="917302" y="1888835"/>
              <a:ext cx="2527994" cy="1133900"/>
            </a:xfrm>
            <a:prstGeom prst="rect">
              <a:avLst/>
            </a:prstGeom>
            <a:solidFill>
              <a:schemeClr val="bg1"/>
            </a:solidFill>
            <a:ln w="28575">
              <a:noFill/>
            </a:ln>
            <a:effectLst>
              <a:outerShdw blurRad="190500" dist="38100" dir="2700000" algn="tl" rotWithShape="0">
                <a:prstClr val="black">
                  <a:alpha val="20000"/>
                </a:prstClr>
              </a:outerShdw>
            </a:effec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Freeform 5"/>
            <p:cNvSpPr>
              <a:spLocks noEditPoints="1"/>
            </p:cNvSpPr>
            <p:nvPr/>
          </p:nvSpPr>
          <p:spPr bwMode="auto">
            <a:xfrm>
              <a:off x="1711555" y="2163385"/>
              <a:ext cx="939489" cy="644749"/>
            </a:xfrm>
            <a:custGeom>
              <a:avLst/>
              <a:gdLst>
                <a:gd name="T0" fmla="*/ 134 w 256"/>
                <a:gd name="T1" fmla="*/ 1 h 174"/>
                <a:gd name="T2" fmla="*/ 121 w 256"/>
                <a:gd name="T3" fmla="*/ 1 h 174"/>
                <a:gd name="T4" fmla="*/ 0 w 256"/>
                <a:gd name="T5" fmla="*/ 66 h 174"/>
                <a:gd name="T6" fmla="*/ 12 w 256"/>
                <a:gd name="T7" fmla="*/ 84 h 174"/>
                <a:gd name="T8" fmla="*/ 12 w 256"/>
                <a:gd name="T9" fmla="*/ 93 h 174"/>
                <a:gd name="T10" fmla="*/ 12 w 256"/>
                <a:gd name="T11" fmla="*/ 120 h 174"/>
                <a:gd name="T12" fmla="*/ 6 w 256"/>
                <a:gd name="T13" fmla="*/ 133 h 174"/>
                <a:gd name="T14" fmla="*/ 6 w 256"/>
                <a:gd name="T15" fmla="*/ 163 h 174"/>
                <a:gd name="T16" fmla="*/ 29 w 256"/>
                <a:gd name="T17" fmla="*/ 167 h 174"/>
                <a:gd name="T18" fmla="*/ 40 w 256"/>
                <a:gd name="T19" fmla="*/ 155 h 174"/>
                <a:gd name="T20" fmla="*/ 27 w 256"/>
                <a:gd name="T21" fmla="*/ 124 h 174"/>
                <a:gd name="T22" fmla="*/ 15 w 256"/>
                <a:gd name="T23" fmla="*/ 107 h 174"/>
                <a:gd name="T24" fmla="*/ 27 w 256"/>
                <a:gd name="T25" fmla="*/ 89 h 174"/>
                <a:gd name="T26" fmla="*/ 46 w 256"/>
                <a:gd name="T27" fmla="*/ 97 h 174"/>
                <a:gd name="T28" fmla="*/ 45 w 256"/>
                <a:gd name="T29" fmla="*/ 141 h 174"/>
                <a:gd name="T30" fmla="*/ 212 w 256"/>
                <a:gd name="T31" fmla="*/ 141 h 174"/>
                <a:gd name="T32" fmla="*/ 212 w 256"/>
                <a:gd name="T33" fmla="*/ 96 h 174"/>
                <a:gd name="T34" fmla="*/ 256 w 256"/>
                <a:gd name="T35" fmla="*/ 66 h 174"/>
                <a:gd name="T36" fmla="*/ 14 w 256"/>
                <a:gd name="T37" fmla="*/ 156 h 174"/>
                <a:gd name="T38" fmla="*/ 26 w 256"/>
                <a:gd name="T39" fmla="*/ 134 h 174"/>
                <a:gd name="T40" fmla="*/ 14 w 256"/>
                <a:gd name="T41" fmla="*/ 156 h 174"/>
                <a:gd name="T42" fmla="*/ 174 w 256"/>
                <a:gd name="T43" fmla="*/ 134 h 174"/>
                <a:gd name="T44" fmla="*/ 164 w 256"/>
                <a:gd name="T45" fmla="*/ 142 h 174"/>
                <a:gd name="T46" fmla="*/ 170 w 256"/>
                <a:gd name="T47" fmla="*/ 146 h 174"/>
                <a:gd name="T48" fmla="*/ 196 w 256"/>
                <a:gd name="T49" fmla="*/ 137 h 174"/>
                <a:gd name="T50" fmla="*/ 129 w 256"/>
                <a:gd name="T51" fmla="*/ 158 h 174"/>
                <a:gd name="T52" fmla="*/ 61 w 256"/>
                <a:gd name="T53" fmla="*/ 136 h 174"/>
                <a:gd name="T54" fmla="*/ 147 w 256"/>
                <a:gd name="T55" fmla="*/ 150 h 174"/>
                <a:gd name="T56" fmla="*/ 146 w 256"/>
                <a:gd name="T57" fmla="*/ 139 h 174"/>
                <a:gd name="T58" fmla="*/ 61 w 256"/>
                <a:gd name="T59" fmla="*/ 122 h 174"/>
                <a:gd name="T60" fmla="*/ 121 w 256"/>
                <a:gd name="T61" fmla="*/ 130 h 174"/>
                <a:gd name="T62" fmla="*/ 134 w 256"/>
                <a:gd name="T63" fmla="*/ 130 h 174"/>
                <a:gd name="T64" fmla="*/ 196 w 256"/>
                <a:gd name="T65" fmla="*/ 123 h 174"/>
                <a:gd name="T66" fmla="*/ 16 w 256"/>
                <a:gd name="T67" fmla="*/ 66 h 174"/>
                <a:gd name="T68" fmla="*/ 240 w 256"/>
                <a:gd name="T69" fmla="*/ 6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174">
                  <a:moveTo>
                    <a:pt x="246" y="51"/>
                  </a:moveTo>
                  <a:cubicBezTo>
                    <a:pt x="134" y="1"/>
                    <a:pt x="134" y="1"/>
                    <a:pt x="134" y="1"/>
                  </a:cubicBezTo>
                  <a:cubicBezTo>
                    <a:pt x="132" y="0"/>
                    <a:pt x="130" y="0"/>
                    <a:pt x="128" y="0"/>
                  </a:cubicBezTo>
                  <a:cubicBezTo>
                    <a:pt x="125" y="0"/>
                    <a:pt x="123" y="0"/>
                    <a:pt x="121" y="1"/>
                  </a:cubicBezTo>
                  <a:cubicBezTo>
                    <a:pt x="9" y="51"/>
                    <a:pt x="9" y="51"/>
                    <a:pt x="9" y="51"/>
                  </a:cubicBezTo>
                  <a:cubicBezTo>
                    <a:pt x="3" y="54"/>
                    <a:pt x="0" y="60"/>
                    <a:pt x="0" y="66"/>
                  </a:cubicBezTo>
                  <a:cubicBezTo>
                    <a:pt x="0" y="72"/>
                    <a:pt x="3" y="77"/>
                    <a:pt x="8" y="80"/>
                  </a:cubicBezTo>
                  <a:cubicBezTo>
                    <a:pt x="9" y="81"/>
                    <a:pt x="11" y="83"/>
                    <a:pt x="12" y="84"/>
                  </a:cubicBezTo>
                  <a:cubicBezTo>
                    <a:pt x="15" y="86"/>
                    <a:pt x="16" y="87"/>
                    <a:pt x="16" y="89"/>
                  </a:cubicBezTo>
                  <a:cubicBezTo>
                    <a:pt x="16" y="90"/>
                    <a:pt x="15" y="91"/>
                    <a:pt x="12" y="93"/>
                  </a:cubicBezTo>
                  <a:cubicBezTo>
                    <a:pt x="9" y="96"/>
                    <a:pt x="4" y="99"/>
                    <a:pt x="4" y="107"/>
                  </a:cubicBezTo>
                  <a:cubicBezTo>
                    <a:pt x="4" y="114"/>
                    <a:pt x="9" y="118"/>
                    <a:pt x="12" y="120"/>
                  </a:cubicBezTo>
                  <a:cubicBezTo>
                    <a:pt x="14" y="122"/>
                    <a:pt x="15" y="123"/>
                    <a:pt x="16" y="124"/>
                  </a:cubicBezTo>
                  <a:cubicBezTo>
                    <a:pt x="11" y="124"/>
                    <a:pt x="7" y="128"/>
                    <a:pt x="6" y="133"/>
                  </a:cubicBezTo>
                  <a:cubicBezTo>
                    <a:pt x="3" y="155"/>
                    <a:pt x="3" y="155"/>
                    <a:pt x="3" y="155"/>
                  </a:cubicBezTo>
                  <a:cubicBezTo>
                    <a:pt x="3" y="158"/>
                    <a:pt x="4" y="161"/>
                    <a:pt x="6" y="163"/>
                  </a:cubicBezTo>
                  <a:cubicBezTo>
                    <a:pt x="8" y="166"/>
                    <a:pt x="11" y="167"/>
                    <a:pt x="14" y="167"/>
                  </a:cubicBezTo>
                  <a:cubicBezTo>
                    <a:pt x="29" y="167"/>
                    <a:pt x="29" y="167"/>
                    <a:pt x="29" y="167"/>
                  </a:cubicBezTo>
                  <a:cubicBezTo>
                    <a:pt x="32" y="167"/>
                    <a:pt x="35" y="166"/>
                    <a:pt x="37" y="163"/>
                  </a:cubicBezTo>
                  <a:cubicBezTo>
                    <a:pt x="39" y="161"/>
                    <a:pt x="40" y="158"/>
                    <a:pt x="40" y="155"/>
                  </a:cubicBezTo>
                  <a:cubicBezTo>
                    <a:pt x="37" y="133"/>
                    <a:pt x="37" y="133"/>
                    <a:pt x="37" y="133"/>
                  </a:cubicBezTo>
                  <a:cubicBezTo>
                    <a:pt x="36" y="128"/>
                    <a:pt x="32" y="124"/>
                    <a:pt x="27" y="124"/>
                  </a:cubicBezTo>
                  <a:cubicBezTo>
                    <a:pt x="26" y="117"/>
                    <a:pt x="22" y="114"/>
                    <a:pt x="19" y="111"/>
                  </a:cubicBezTo>
                  <a:cubicBezTo>
                    <a:pt x="16" y="109"/>
                    <a:pt x="15" y="108"/>
                    <a:pt x="15" y="107"/>
                  </a:cubicBezTo>
                  <a:cubicBezTo>
                    <a:pt x="15" y="105"/>
                    <a:pt x="16" y="104"/>
                    <a:pt x="19" y="102"/>
                  </a:cubicBezTo>
                  <a:cubicBezTo>
                    <a:pt x="22" y="99"/>
                    <a:pt x="27" y="96"/>
                    <a:pt x="27" y="89"/>
                  </a:cubicBezTo>
                  <a:cubicBezTo>
                    <a:pt x="27" y="88"/>
                    <a:pt x="27" y="88"/>
                    <a:pt x="27" y="88"/>
                  </a:cubicBezTo>
                  <a:cubicBezTo>
                    <a:pt x="46" y="97"/>
                    <a:pt x="46" y="97"/>
                    <a:pt x="46" y="97"/>
                  </a:cubicBezTo>
                  <a:cubicBezTo>
                    <a:pt x="46" y="97"/>
                    <a:pt x="45" y="98"/>
                    <a:pt x="45" y="99"/>
                  </a:cubicBezTo>
                  <a:cubicBezTo>
                    <a:pt x="45" y="141"/>
                    <a:pt x="45" y="141"/>
                    <a:pt x="45" y="141"/>
                  </a:cubicBezTo>
                  <a:cubicBezTo>
                    <a:pt x="45" y="171"/>
                    <a:pt x="104" y="174"/>
                    <a:pt x="129" y="174"/>
                  </a:cubicBezTo>
                  <a:cubicBezTo>
                    <a:pt x="154" y="174"/>
                    <a:pt x="212" y="171"/>
                    <a:pt x="212" y="141"/>
                  </a:cubicBezTo>
                  <a:cubicBezTo>
                    <a:pt x="212" y="98"/>
                    <a:pt x="212" y="98"/>
                    <a:pt x="212" y="98"/>
                  </a:cubicBezTo>
                  <a:cubicBezTo>
                    <a:pt x="212" y="97"/>
                    <a:pt x="212" y="96"/>
                    <a:pt x="212" y="96"/>
                  </a:cubicBezTo>
                  <a:cubicBezTo>
                    <a:pt x="246" y="80"/>
                    <a:pt x="246" y="80"/>
                    <a:pt x="246" y="80"/>
                  </a:cubicBezTo>
                  <a:cubicBezTo>
                    <a:pt x="252" y="78"/>
                    <a:pt x="256" y="72"/>
                    <a:pt x="256" y="66"/>
                  </a:cubicBezTo>
                  <a:cubicBezTo>
                    <a:pt x="256" y="60"/>
                    <a:pt x="252" y="54"/>
                    <a:pt x="246" y="51"/>
                  </a:cubicBezTo>
                  <a:close/>
                  <a:moveTo>
                    <a:pt x="14" y="156"/>
                  </a:moveTo>
                  <a:cubicBezTo>
                    <a:pt x="17" y="134"/>
                    <a:pt x="17" y="134"/>
                    <a:pt x="17" y="134"/>
                  </a:cubicBezTo>
                  <a:cubicBezTo>
                    <a:pt x="26" y="134"/>
                    <a:pt x="26" y="134"/>
                    <a:pt x="26" y="134"/>
                  </a:cubicBezTo>
                  <a:cubicBezTo>
                    <a:pt x="29" y="156"/>
                    <a:pt x="29" y="156"/>
                    <a:pt x="29" y="156"/>
                  </a:cubicBezTo>
                  <a:lnTo>
                    <a:pt x="14" y="156"/>
                  </a:lnTo>
                  <a:close/>
                  <a:moveTo>
                    <a:pt x="196" y="123"/>
                  </a:moveTo>
                  <a:cubicBezTo>
                    <a:pt x="193" y="127"/>
                    <a:pt x="186" y="131"/>
                    <a:pt x="174" y="134"/>
                  </a:cubicBezTo>
                  <a:cubicBezTo>
                    <a:pt x="172" y="135"/>
                    <a:pt x="170" y="135"/>
                    <a:pt x="168" y="136"/>
                  </a:cubicBezTo>
                  <a:cubicBezTo>
                    <a:pt x="165" y="136"/>
                    <a:pt x="163" y="139"/>
                    <a:pt x="164" y="142"/>
                  </a:cubicBezTo>
                  <a:cubicBezTo>
                    <a:pt x="164" y="145"/>
                    <a:pt x="166" y="146"/>
                    <a:pt x="169" y="146"/>
                  </a:cubicBezTo>
                  <a:cubicBezTo>
                    <a:pt x="169" y="146"/>
                    <a:pt x="170" y="146"/>
                    <a:pt x="170" y="146"/>
                  </a:cubicBezTo>
                  <a:cubicBezTo>
                    <a:pt x="173" y="146"/>
                    <a:pt x="175" y="145"/>
                    <a:pt x="177" y="144"/>
                  </a:cubicBezTo>
                  <a:cubicBezTo>
                    <a:pt x="185" y="142"/>
                    <a:pt x="191" y="140"/>
                    <a:pt x="196" y="137"/>
                  </a:cubicBezTo>
                  <a:cubicBezTo>
                    <a:pt x="196" y="141"/>
                    <a:pt x="196" y="141"/>
                    <a:pt x="196" y="141"/>
                  </a:cubicBezTo>
                  <a:cubicBezTo>
                    <a:pt x="196" y="150"/>
                    <a:pt x="166" y="158"/>
                    <a:pt x="129" y="158"/>
                  </a:cubicBezTo>
                  <a:cubicBezTo>
                    <a:pt x="92" y="158"/>
                    <a:pt x="61" y="150"/>
                    <a:pt x="61" y="141"/>
                  </a:cubicBezTo>
                  <a:cubicBezTo>
                    <a:pt x="61" y="136"/>
                    <a:pt x="61" y="136"/>
                    <a:pt x="61" y="136"/>
                  </a:cubicBezTo>
                  <a:cubicBezTo>
                    <a:pt x="76" y="146"/>
                    <a:pt x="103" y="150"/>
                    <a:pt x="129" y="150"/>
                  </a:cubicBezTo>
                  <a:cubicBezTo>
                    <a:pt x="135" y="150"/>
                    <a:pt x="141" y="150"/>
                    <a:pt x="147" y="150"/>
                  </a:cubicBezTo>
                  <a:cubicBezTo>
                    <a:pt x="150" y="149"/>
                    <a:pt x="152" y="147"/>
                    <a:pt x="152" y="144"/>
                  </a:cubicBezTo>
                  <a:cubicBezTo>
                    <a:pt x="152" y="141"/>
                    <a:pt x="149" y="139"/>
                    <a:pt x="146" y="139"/>
                  </a:cubicBezTo>
                  <a:cubicBezTo>
                    <a:pt x="141" y="139"/>
                    <a:pt x="135" y="140"/>
                    <a:pt x="129" y="140"/>
                  </a:cubicBezTo>
                  <a:cubicBezTo>
                    <a:pt x="92" y="140"/>
                    <a:pt x="66" y="130"/>
                    <a:pt x="61" y="122"/>
                  </a:cubicBezTo>
                  <a:cubicBezTo>
                    <a:pt x="61" y="104"/>
                    <a:pt x="61" y="104"/>
                    <a:pt x="61" y="104"/>
                  </a:cubicBezTo>
                  <a:cubicBezTo>
                    <a:pt x="121" y="130"/>
                    <a:pt x="121" y="130"/>
                    <a:pt x="121" y="130"/>
                  </a:cubicBezTo>
                  <a:cubicBezTo>
                    <a:pt x="123" y="131"/>
                    <a:pt x="125" y="132"/>
                    <a:pt x="128" y="132"/>
                  </a:cubicBezTo>
                  <a:cubicBezTo>
                    <a:pt x="130" y="132"/>
                    <a:pt x="132" y="131"/>
                    <a:pt x="134" y="130"/>
                  </a:cubicBezTo>
                  <a:cubicBezTo>
                    <a:pt x="196" y="103"/>
                    <a:pt x="196" y="103"/>
                    <a:pt x="196" y="103"/>
                  </a:cubicBezTo>
                  <a:lnTo>
                    <a:pt x="196" y="123"/>
                  </a:lnTo>
                  <a:close/>
                  <a:moveTo>
                    <a:pt x="128" y="116"/>
                  </a:moveTo>
                  <a:cubicBezTo>
                    <a:pt x="16" y="66"/>
                    <a:pt x="16" y="66"/>
                    <a:pt x="16" y="66"/>
                  </a:cubicBezTo>
                  <a:cubicBezTo>
                    <a:pt x="128" y="16"/>
                    <a:pt x="128" y="16"/>
                    <a:pt x="128" y="16"/>
                  </a:cubicBezTo>
                  <a:cubicBezTo>
                    <a:pt x="240" y="66"/>
                    <a:pt x="240" y="66"/>
                    <a:pt x="240" y="66"/>
                  </a:cubicBezTo>
                  <a:lnTo>
                    <a:pt x="128" y="116"/>
                  </a:lnTo>
                  <a:close/>
                </a:path>
              </a:pathLst>
            </a:custGeom>
            <a:gradFill>
              <a:gsLst>
                <a:gs pos="0">
                  <a:srgbClr val="CD1E24"/>
                </a:gs>
                <a:gs pos="100000">
                  <a:srgbClr val="C00000"/>
                </a:gs>
              </a:gsLst>
              <a:lin ang="2700000" scaled="0"/>
            </a:gradFill>
            <a:ln>
              <a:noFill/>
            </a:ln>
            <a:effec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1" name="文本框 50"/>
            <p:cNvSpPr txBox="1">
              <a:spLocks noChangeArrowheads="1"/>
            </p:cNvSpPr>
            <p:nvPr/>
          </p:nvSpPr>
          <p:spPr bwMode="auto">
            <a:xfrm>
              <a:off x="1462183" y="3590664"/>
              <a:ext cx="143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职业认知</a:t>
              </a:r>
            </a:p>
          </p:txBody>
        </p:sp>
        <p:sp>
          <p:nvSpPr>
            <p:cNvPr id="22" name="文本框 21"/>
            <p:cNvSpPr txBox="1"/>
            <p:nvPr/>
          </p:nvSpPr>
          <p:spPr>
            <a:xfrm>
              <a:off x="1021027" y="4127568"/>
              <a:ext cx="2320544" cy="1292662"/>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p>
          </p:txBody>
        </p:sp>
      </p:grpSp>
      <p:grpSp>
        <p:nvGrpSpPr>
          <p:cNvPr id="3" name="组合 2"/>
          <p:cNvGrpSpPr/>
          <p:nvPr/>
        </p:nvGrpSpPr>
        <p:grpSpPr>
          <a:xfrm>
            <a:off x="3528333" y="2498300"/>
            <a:ext cx="2526148" cy="3531395"/>
            <a:chOff x="3528333" y="2295100"/>
            <a:chExt cx="2526148" cy="3531395"/>
          </a:xfrm>
        </p:grpSpPr>
        <p:sp>
          <p:nvSpPr>
            <p:cNvPr id="9" name="矩形 58"/>
            <p:cNvSpPr>
              <a:spLocks noChangeArrowheads="1"/>
            </p:cNvSpPr>
            <p:nvPr/>
          </p:nvSpPr>
          <p:spPr bwMode="auto">
            <a:xfrm>
              <a:off x="3528333" y="2295100"/>
              <a:ext cx="2526148" cy="1133900"/>
            </a:xfrm>
            <a:prstGeom prst="rect">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Freeform 9"/>
            <p:cNvSpPr>
              <a:spLocks noEditPoints="1"/>
            </p:cNvSpPr>
            <p:nvPr/>
          </p:nvSpPr>
          <p:spPr bwMode="auto">
            <a:xfrm>
              <a:off x="4353310" y="2611314"/>
              <a:ext cx="876195" cy="545125"/>
            </a:xfrm>
            <a:custGeom>
              <a:avLst/>
              <a:gdLst>
                <a:gd name="T0" fmla="*/ 253 w 257"/>
                <a:gd name="T1" fmla="*/ 41 h 159"/>
                <a:gd name="T2" fmla="*/ 224 w 257"/>
                <a:gd name="T3" fmla="*/ 24 h 159"/>
                <a:gd name="T4" fmla="*/ 220 w 257"/>
                <a:gd name="T5" fmla="*/ 25 h 159"/>
                <a:gd name="T6" fmla="*/ 220 w 257"/>
                <a:gd name="T7" fmla="*/ 12 h 159"/>
                <a:gd name="T8" fmla="*/ 220 w 257"/>
                <a:gd name="T9" fmla="*/ 8 h 159"/>
                <a:gd name="T10" fmla="*/ 212 w 257"/>
                <a:gd name="T11" fmla="*/ 0 h 159"/>
                <a:gd name="T12" fmla="*/ 8 w 257"/>
                <a:gd name="T13" fmla="*/ 0 h 159"/>
                <a:gd name="T14" fmla="*/ 0 w 257"/>
                <a:gd name="T15" fmla="*/ 8 h 159"/>
                <a:gd name="T16" fmla="*/ 0 w 257"/>
                <a:gd name="T17" fmla="*/ 12 h 159"/>
                <a:gd name="T18" fmla="*/ 51 w 257"/>
                <a:gd name="T19" fmla="*/ 134 h 159"/>
                <a:gd name="T20" fmla="*/ 51 w 257"/>
                <a:gd name="T21" fmla="*/ 151 h 159"/>
                <a:gd name="T22" fmla="*/ 59 w 257"/>
                <a:gd name="T23" fmla="*/ 159 h 159"/>
                <a:gd name="T24" fmla="*/ 161 w 257"/>
                <a:gd name="T25" fmla="*/ 159 h 159"/>
                <a:gd name="T26" fmla="*/ 169 w 257"/>
                <a:gd name="T27" fmla="*/ 151 h 159"/>
                <a:gd name="T28" fmla="*/ 169 w 257"/>
                <a:gd name="T29" fmla="*/ 134 h 159"/>
                <a:gd name="T30" fmla="*/ 195 w 257"/>
                <a:gd name="T31" fmla="*/ 114 h 159"/>
                <a:gd name="T32" fmla="*/ 252 w 257"/>
                <a:gd name="T33" fmla="*/ 73 h 159"/>
                <a:gd name="T34" fmla="*/ 253 w 257"/>
                <a:gd name="T35" fmla="*/ 41 h 159"/>
                <a:gd name="T36" fmla="*/ 158 w 257"/>
                <a:gd name="T37" fmla="*/ 121 h 159"/>
                <a:gd name="T38" fmla="*/ 157 w 257"/>
                <a:gd name="T39" fmla="*/ 122 h 159"/>
                <a:gd name="T40" fmla="*/ 146 w 257"/>
                <a:gd name="T41" fmla="*/ 122 h 159"/>
                <a:gd name="T42" fmla="*/ 141 w 257"/>
                <a:gd name="T43" fmla="*/ 127 h 159"/>
                <a:gd name="T44" fmla="*/ 146 w 257"/>
                <a:gd name="T45" fmla="*/ 132 h 159"/>
                <a:gd name="T46" fmla="*/ 153 w 257"/>
                <a:gd name="T47" fmla="*/ 132 h 159"/>
                <a:gd name="T48" fmla="*/ 153 w 257"/>
                <a:gd name="T49" fmla="*/ 143 h 159"/>
                <a:gd name="T50" fmla="*/ 67 w 257"/>
                <a:gd name="T51" fmla="*/ 143 h 159"/>
                <a:gd name="T52" fmla="*/ 67 w 257"/>
                <a:gd name="T53" fmla="*/ 132 h 159"/>
                <a:gd name="T54" fmla="*/ 119 w 257"/>
                <a:gd name="T55" fmla="*/ 132 h 159"/>
                <a:gd name="T56" fmla="*/ 125 w 257"/>
                <a:gd name="T57" fmla="*/ 127 h 159"/>
                <a:gd name="T58" fmla="*/ 119 w 257"/>
                <a:gd name="T59" fmla="*/ 122 h 159"/>
                <a:gd name="T60" fmla="*/ 63 w 257"/>
                <a:gd name="T61" fmla="*/ 122 h 159"/>
                <a:gd name="T62" fmla="*/ 62 w 257"/>
                <a:gd name="T63" fmla="*/ 121 h 159"/>
                <a:gd name="T64" fmla="*/ 16 w 257"/>
                <a:gd name="T65" fmla="*/ 39 h 159"/>
                <a:gd name="T66" fmla="*/ 145 w 257"/>
                <a:gd name="T67" fmla="*/ 39 h 159"/>
                <a:gd name="T68" fmla="*/ 150 w 257"/>
                <a:gd name="T69" fmla="*/ 34 h 159"/>
                <a:gd name="T70" fmla="*/ 145 w 257"/>
                <a:gd name="T71" fmla="*/ 28 h 159"/>
                <a:gd name="T72" fmla="*/ 16 w 257"/>
                <a:gd name="T73" fmla="*/ 28 h 159"/>
                <a:gd name="T74" fmla="*/ 16 w 257"/>
                <a:gd name="T75" fmla="*/ 16 h 159"/>
                <a:gd name="T76" fmla="*/ 204 w 257"/>
                <a:gd name="T77" fmla="*/ 16 h 159"/>
                <a:gd name="T78" fmla="*/ 204 w 257"/>
                <a:gd name="T79" fmla="*/ 28 h 159"/>
                <a:gd name="T80" fmla="*/ 174 w 257"/>
                <a:gd name="T81" fmla="*/ 28 h 159"/>
                <a:gd name="T82" fmla="*/ 169 w 257"/>
                <a:gd name="T83" fmla="*/ 34 h 159"/>
                <a:gd name="T84" fmla="*/ 174 w 257"/>
                <a:gd name="T85" fmla="*/ 39 h 159"/>
                <a:gd name="T86" fmla="*/ 203 w 257"/>
                <a:gd name="T87" fmla="*/ 39 h 159"/>
                <a:gd name="T88" fmla="*/ 158 w 257"/>
                <a:gd name="T89" fmla="*/ 121 h 159"/>
                <a:gd name="T90" fmla="*/ 238 w 257"/>
                <a:gd name="T91" fmla="*/ 66 h 159"/>
                <a:gd name="T92" fmla="*/ 211 w 257"/>
                <a:gd name="T93" fmla="*/ 90 h 159"/>
                <a:gd name="T94" fmla="*/ 220 w 257"/>
                <a:gd name="T95" fmla="*/ 41 h 159"/>
                <a:gd name="T96" fmla="*/ 224 w 257"/>
                <a:gd name="T97" fmla="*/ 40 h 159"/>
                <a:gd name="T98" fmla="*/ 238 w 257"/>
                <a:gd name="T99" fmla="*/ 48 h 159"/>
                <a:gd name="T100" fmla="*/ 238 w 257"/>
                <a:gd name="T101" fmla="*/ 6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159">
                  <a:moveTo>
                    <a:pt x="253" y="41"/>
                  </a:moveTo>
                  <a:cubicBezTo>
                    <a:pt x="248" y="31"/>
                    <a:pt x="237" y="24"/>
                    <a:pt x="224" y="24"/>
                  </a:cubicBezTo>
                  <a:cubicBezTo>
                    <a:pt x="223" y="24"/>
                    <a:pt x="221" y="24"/>
                    <a:pt x="220" y="25"/>
                  </a:cubicBezTo>
                  <a:cubicBezTo>
                    <a:pt x="220" y="20"/>
                    <a:pt x="220" y="16"/>
                    <a:pt x="220" y="12"/>
                  </a:cubicBezTo>
                  <a:cubicBezTo>
                    <a:pt x="220" y="8"/>
                    <a:pt x="220" y="8"/>
                    <a:pt x="220" y="8"/>
                  </a:cubicBezTo>
                  <a:cubicBezTo>
                    <a:pt x="220" y="3"/>
                    <a:pt x="216" y="0"/>
                    <a:pt x="212" y="0"/>
                  </a:cubicBezTo>
                  <a:cubicBezTo>
                    <a:pt x="8" y="0"/>
                    <a:pt x="8" y="0"/>
                    <a:pt x="8" y="0"/>
                  </a:cubicBezTo>
                  <a:cubicBezTo>
                    <a:pt x="4" y="0"/>
                    <a:pt x="0" y="3"/>
                    <a:pt x="0" y="8"/>
                  </a:cubicBezTo>
                  <a:cubicBezTo>
                    <a:pt x="0" y="12"/>
                    <a:pt x="0" y="12"/>
                    <a:pt x="0" y="12"/>
                  </a:cubicBezTo>
                  <a:cubicBezTo>
                    <a:pt x="0" y="57"/>
                    <a:pt x="0" y="108"/>
                    <a:pt x="51" y="134"/>
                  </a:cubicBezTo>
                  <a:cubicBezTo>
                    <a:pt x="51" y="151"/>
                    <a:pt x="51" y="151"/>
                    <a:pt x="51" y="151"/>
                  </a:cubicBezTo>
                  <a:cubicBezTo>
                    <a:pt x="51" y="155"/>
                    <a:pt x="54" y="159"/>
                    <a:pt x="59" y="159"/>
                  </a:cubicBezTo>
                  <a:cubicBezTo>
                    <a:pt x="161" y="159"/>
                    <a:pt x="161" y="159"/>
                    <a:pt x="161" y="159"/>
                  </a:cubicBezTo>
                  <a:cubicBezTo>
                    <a:pt x="165" y="159"/>
                    <a:pt x="169" y="155"/>
                    <a:pt x="169" y="151"/>
                  </a:cubicBezTo>
                  <a:cubicBezTo>
                    <a:pt x="169" y="134"/>
                    <a:pt x="169" y="134"/>
                    <a:pt x="169" y="134"/>
                  </a:cubicBezTo>
                  <a:cubicBezTo>
                    <a:pt x="180" y="128"/>
                    <a:pt x="189" y="121"/>
                    <a:pt x="195" y="114"/>
                  </a:cubicBezTo>
                  <a:cubicBezTo>
                    <a:pt x="225" y="104"/>
                    <a:pt x="245" y="91"/>
                    <a:pt x="252" y="73"/>
                  </a:cubicBezTo>
                  <a:cubicBezTo>
                    <a:pt x="257" y="62"/>
                    <a:pt x="257" y="50"/>
                    <a:pt x="253" y="41"/>
                  </a:cubicBezTo>
                  <a:close/>
                  <a:moveTo>
                    <a:pt x="158" y="121"/>
                  </a:moveTo>
                  <a:cubicBezTo>
                    <a:pt x="157" y="121"/>
                    <a:pt x="157" y="122"/>
                    <a:pt x="157" y="122"/>
                  </a:cubicBezTo>
                  <a:cubicBezTo>
                    <a:pt x="146" y="122"/>
                    <a:pt x="146" y="122"/>
                    <a:pt x="146" y="122"/>
                  </a:cubicBezTo>
                  <a:cubicBezTo>
                    <a:pt x="143" y="122"/>
                    <a:pt x="141" y="124"/>
                    <a:pt x="141" y="127"/>
                  </a:cubicBezTo>
                  <a:cubicBezTo>
                    <a:pt x="141" y="130"/>
                    <a:pt x="143" y="132"/>
                    <a:pt x="146" y="132"/>
                  </a:cubicBezTo>
                  <a:cubicBezTo>
                    <a:pt x="153" y="132"/>
                    <a:pt x="153" y="132"/>
                    <a:pt x="153" y="132"/>
                  </a:cubicBezTo>
                  <a:cubicBezTo>
                    <a:pt x="153" y="143"/>
                    <a:pt x="153" y="143"/>
                    <a:pt x="153" y="143"/>
                  </a:cubicBezTo>
                  <a:cubicBezTo>
                    <a:pt x="67" y="143"/>
                    <a:pt x="67" y="143"/>
                    <a:pt x="67" y="143"/>
                  </a:cubicBezTo>
                  <a:cubicBezTo>
                    <a:pt x="67" y="132"/>
                    <a:pt x="67" y="132"/>
                    <a:pt x="67" y="132"/>
                  </a:cubicBezTo>
                  <a:cubicBezTo>
                    <a:pt x="119" y="132"/>
                    <a:pt x="119" y="132"/>
                    <a:pt x="119" y="132"/>
                  </a:cubicBezTo>
                  <a:cubicBezTo>
                    <a:pt x="122" y="132"/>
                    <a:pt x="125" y="130"/>
                    <a:pt x="125" y="127"/>
                  </a:cubicBezTo>
                  <a:cubicBezTo>
                    <a:pt x="125" y="124"/>
                    <a:pt x="122" y="122"/>
                    <a:pt x="119" y="122"/>
                  </a:cubicBezTo>
                  <a:cubicBezTo>
                    <a:pt x="63" y="122"/>
                    <a:pt x="63" y="122"/>
                    <a:pt x="63" y="122"/>
                  </a:cubicBezTo>
                  <a:cubicBezTo>
                    <a:pt x="63" y="122"/>
                    <a:pt x="62" y="121"/>
                    <a:pt x="62" y="121"/>
                  </a:cubicBezTo>
                  <a:cubicBezTo>
                    <a:pt x="25" y="105"/>
                    <a:pt x="18" y="74"/>
                    <a:pt x="16" y="39"/>
                  </a:cubicBezTo>
                  <a:cubicBezTo>
                    <a:pt x="145" y="39"/>
                    <a:pt x="145" y="39"/>
                    <a:pt x="145" y="39"/>
                  </a:cubicBezTo>
                  <a:cubicBezTo>
                    <a:pt x="148" y="39"/>
                    <a:pt x="150" y="37"/>
                    <a:pt x="150" y="34"/>
                  </a:cubicBezTo>
                  <a:cubicBezTo>
                    <a:pt x="150" y="31"/>
                    <a:pt x="148" y="28"/>
                    <a:pt x="145" y="28"/>
                  </a:cubicBezTo>
                  <a:cubicBezTo>
                    <a:pt x="16" y="28"/>
                    <a:pt x="16" y="28"/>
                    <a:pt x="16" y="28"/>
                  </a:cubicBezTo>
                  <a:cubicBezTo>
                    <a:pt x="16" y="24"/>
                    <a:pt x="16" y="20"/>
                    <a:pt x="16" y="16"/>
                  </a:cubicBezTo>
                  <a:cubicBezTo>
                    <a:pt x="204" y="16"/>
                    <a:pt x="204" y="16"/>
                    <a:pt x="204" y="16"/>
                  </a:cubicBezTo>
                  <a:cubicBezTo>
                    <a:pt x="204" y="20"/>
                    <a:pt x="204" y="24"/>
                    <a:pt x="204" y="28"/>
                  </a:cubicBezTo>
                  <a:cubicBezTo>
                    <a:pt x="174" y="28"/>
                    <a:pt x="174" y="28"/>
                    <a:pt x="174" y="28"/>
                  </a:cubicBezTo>
                  <a:cubicBezTo>
                    <a:pt x="171" y="28"/>
                    <a:pt x="169" y="31"/>
                    <a:pt x="169" y="34"/>
                  </a:cubicBezTo>
                  <a:cubicBezTo>
                    <a:pt x="169" y="37"/>
                    <a:pt x="171" y="39"/>
                    <a:pt x="174" y="39"/>
                  </a:cubicBezTo>
                  <a:cubicBezTo>
                    <a:pt x="203" y="39"/>
                    <a:pt x="203" y="39"/>
                    <a:pt x="203" y="39"/>
                  </a:cubicBezTo>
                  <a:cubicBezTo>
                    <a:pt x="202" y="74"/>
                    <a:pt x="195" y="105"/>
                    <a:pt x="158" y="121"/>
                  </a:cubicBezTo>
                  <a:close/>
                  <a:moveTo>
                    <a:pt x="238" y="66"/>
                  </a:moveTo>
                  <a:cubicBezTo>
                    <a:pt x="235" y="73"/>
                    <a:pt x="228" y="82"/>
                    <a:pt x="211" y="90"/>
                  </a:cubicBezTo>
                  <a:cubicBezTo>
                    <a:pt x="218" y="74"/>
                    <a:pt x="219" y="57"/>
                    <a:pt x="220" y="41"/>
                  </a:cubicBezTo>
                  <a:cubicBezTo>
                    <a:pt x="221" y="40"/>
                    <a:pt x="223" y="40"/>
                    <a:pt x="224" y="40"/>
                  </a:cubicBezTo>
                  <a:cubicBezTo>
                    <a:pt x="234" y="40"/>
                    <a:pt x="237" y="46"/>
                    <a:pt x="238" y="48"/>
                  </a:cubicBezTo>
                  <a:cubicBezTo>
                    <a:pt x="240" y="52"/>
                    <a:pt x="241" y="59"/>
                    <a:pt x="238" y="66"/>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3" name="文本框 50"/>
            <p:cNvSpPr txBox="1">
              <a:spLocks noChangeArrowheads="1"/>
            </p:cNvSpPr>
            <p:nvPr/>
          </p:nvSpPr>
          <p:spPr bwMode="auto">
            <a:xfrm>
              <a:off x="4072291" y="3996929"/>
              <a:ext cx="143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职业素养</a:t>
              </a:r>
            </a:p>
          </p:txBody>
        </p:sp>
        <p:sp>
          <p:nvSpPr>
            <p:cNvPr id="24" name="文本框 23"/>
            <p:cNvSpPr txBox="1"/>
            <p:nvPr/>
          </p:nvSpPr>
          <p:spPr>
            <a:xfrm>
              <a:off x="3631135" y="4533833"/>
              <a:ext cx="2320544" cy="1292662"/>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p>
          </p:txBody>
        </p:sp>
      </p:grpSp>
      <p:grpSp>
        <p:nvGrpSpPr>
          <p:cNvPr id="5" name="组合 4"/>
          <p:cNvGrpSpPr/>
          <p:nvPr/>
        </p:nvGrpSpPr>
        <p:grpSpPr>
          <a:xfrm>
            <a:off x="6137906" y="2092035"/>
            <a:ext cx="2527607" cy="3531395"/>
            <a:chOff x="6137906" y="1888835"/>
            <a:chExt cx="2527607" cy="3531395"/>
          </a:xfrm>
        </p:grpSpPr>
        <p:sp>
          <p:nvSpPr>
            <p:cNvPr id="11" name="矩形 80"/>
            <p:cNvSpPr>
              <a:spLocks noChangeArrowheads="1"/>
            </p:cNvSpPr>
            <p:nvPr/>
          </p:nvSpPr>
          <p:spPr bwMode="auto">
            <a:xfrm>
              <a:off x="6137906" y="1888835"/>
              <a:ext cx="2527607" cy="1133900"/>
            </a:xfrm>
            <a:prstGeom prst="rect">
              <a:avLst/>
            </a:prstGeom>
            <a:solidFill>
              <a:schemeClr val="bg1"/>
            </a:solidFill>
            <a:ln w="28575">
              <a:noFill/>
            </a:ln>
            <a:effectLst>
              <a:outerShdw blurRad="190500" dist="38100" dir="2700000" algn="tl" rotWithShape="0">
                <a:prstClr val="black">
                  <a:alpha val="20000"/>
                </a:prstClr>
              </a:outerShdw>
            </a:effec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Freeform 13"/>
            <p:cNvSpPr>
              <a:spLocks noEditPoints="1"/>
            </p:cNvSpPr>
            <p:nvPr/>
          </p:nvSpPr>
          <p:spPr bwMode="auto">
            <a:xfrm>
              <a:off x="6942057" y="2124611"/>
              <a:ext cx="919304" cy="706001"/>
            </a:xfrm>
            <a:custGeom>
              <a:avLst/>
              <a:gdLst>
                <a:gd name="T0" fmla="*/ 181 w 256"/>
                <a:gd name="T1" fmla="*/ 27 h 196"/>
                <a:gd name="T2" fmla="*/ 156 w 256"/>
                <a:gd name="T3" fmla="*/ 0 h 196"/>
                <a:gd name="T4" fmla="*/ 75 w 256"/>
                <a:gd name="T5" fmla="*/ 25 h 196"/>
                <a:gd name="T6" fmla="*/ 25 w 256"/>
                <a:gd name="T7" fmla="*/ 27 h 196"/>
                <a:gd name="T8" fmla="*/ 0 w 256"/>
                <a:gd name="T9" fmla="*/ 171 h 196"/>
                <a:gd name="T10" fmla="*/ 231 w 256"/>
                <a:gd name="T11" fmla="*/ 196 h 196"/>
                <a:gd name="T12" fmla="*/ 256 w 256"/>
                <a:gd name="T13" fmla="*/ 52 h 196"/>
                <a:gd name="T14" fmla="*/ 91 w 256"/>
                <a:gd name="T15" fmla="*/ 25 h 196"/>
                <a:gd name="T16" fmla="*/ 156 w 256"/>
                <a:gd name="T17" fmla="*/ 16 h 196"/>
                <a:gd name="T18" fmla="*/ 165 w 256"/>
                <a:gd name="T19" fmla="*/ 27 h 196"/>
                <a:gd name="T20" fmla="*/ 91 w 256"/>
                <a:gd name="T21" fmla="*/ 25 h 196"/>
                <a:gd name="T22" fmla="*/ 231 w 256"/>
                <a:gd name="T23" fmla="*/ 43 h 196"/>
                <a:gd name="T24" fmla="*/ 240 w 256"/>
                <a:gd name="T25" fmla="*/ 69 h 196"/>
                <a:gd name="T26" fmla="*/ 227 w 256"/>
                <a:gd name="T27" fmla="*/ 84 h 196"/>
                <a:gd name="T28" fmla="*/ 148 w 256"/>
                <a:gd name="T29" fmla="*/ 85 h 196"/>
                <a:gd name="T30" fmla="*/ 90 w 256"/>
                <a:gd name="T31" fmla="*/ 100 h 196"/>
                <a:gd name="T32" fmla="*/ 16 w 256"/>
                <a:gd name="T33" fmla="*/ 72 h 196"/>
                <a:gd name="T34" fmla="*/ 25 w 256"/>
                <a:gd name="T35" fmla="*/ 43 h 196"/>
                <a:gd name="T36" fmla="*/ 155 w 256"/>
                <a:gd name="T37" fmla="*/ 112 h 196"/>
                <a:gd name="T38" fmla="*/ 108 w 256"/>
                <a:gd name="T39" fmla="*/ 117 h 196"/>
                <a:gd name="T40" fmla="*/ 101 w 256"/>
                <a:gd name="T41" fmla="*/ 101 h 196"/>
                <a:gd name="T42" fmla="*/ 148 w 256"/>
                <a:gd name="T43" fmla="*/ 96 h 196"/>
                <a:gd name="T44" fmla="*/ 231 w 256"/>
                <a:gd name="T45" fmla="*/ 180 h 196"/>
                <a:gd name="T46" fmla="*/ 16 w 256"/>
                <a:gd name="T47" fmla="*/ 171 h 196"/>
                <a:gd name="T48" fmla="*/ 27 w 256"/>
                <a:gd name="T49" fmla="*/ 172 h 196"/>
                <a:gd name="T50" fmla="*/ 183 w 256"/>
                <a:gd name="T51" fmla="*/ 167 h 196"/>
                <a:gd name="T52" fmla="*/ 27 w 256"/>
                <a:gd name="T53" fmla="*/ 161 h 196"/>
                <a:gd name="T54" fmla="*/ 16 w 256"/>
                <a:gd name="T55" fmla="*/ 90 h 196"/>
                <a:gd name="T56" fmla="*/ 25 w 256"/>
                <a:gd name="T57" fmla="*/ 94 h 196"/>
                <a:gd name="T58" fmla="*/ 90 w 256"/>
                <a:gd name="T59" fmla="*/ 112 h 196"/>
                <a:gd name="T60" fmla="*/ 148 w 256"/>
                <a:gd name="T61" fmla="*/ 128 h 196"/>
                <a:gd name="T62" fmla="*/ 166 w 256"/>
                <a:gd name="T63" fmla="*/ 111 h 196"/>
                <a:gd name="T64" fmla="*/ 231 w 256"/>
                <a:gd name="T65" fmla="*/ 94 h 196"/>
                <a:gd name="T66" fmla="*/ 240 w 256"/>
                <a:gd name="T67" fmla="*/ 152 h 196"/>
                <a:gd name="T68" fmla="*/ 203 w 256"/>
                <a:gd name="T69" fmla="*/ 161 h 196"/>
                <a:gd name="T70" fmla="*/ 203 w 256"/>
                <a:gd name="T71" fmla="*/ 172 h 196"/>
                <a:gd name="T72" fmla="*/ 240 w 256"/>
                <a:gd name="T73" fmla="*/ 169 h 196"/>
                <a:gd name="T74" fmla="*/ 231 w 256"/>
                <a:gd name="T75" fmla="*/ 18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196">
                  <a:moveTo>
                    <a:pt x="231" y="27"/>
                  </a:moveTo>
                  <a:cubicBezTo>
                    <a:pt x="181" y="27"/>
                    <a:pt x="181" y="27"/>
                    <a:pt x="181" y="27"/>
                  </a:cubicBezTo>
                  <a:cubicBezTo>
                    <a:pt x="181" y="25"/>
                    <a:pt x="181" y="25"/>
                    <a:pt x="181" y="25"/>
                  </a:cubicBezTo>
                  <a:cubicBezTo>
                    <a:pt x="181" y="12"/>
                    <a:pt x="170" y="0"/>
                    <a:pt x="156" y="0"/>
                  </a:cubicBezTo>
                  <a:cubicBezTo>
                    <a:pt x="100" y="0"/>
                    <a:pt x="100" y="0"/>
                    <a:pt x="100" y="0"/>
                  </a:cubicBezTo>
                  <a:cubicBezTo>
                    <a:pt x="86" y="0"/>
                    <a:pt x="75" y="12"/>
                    <a:pt x="75" y="25"/>
                  </a:cubicBezTo>
                  <a:cubicBezTo>
                    <a:pt x="75" y="27"/>
                    <a:pt x="75" y="27"/>
                    <a:pt x="75" y="27"/>
                  </a:cubicBezTo>
                  <a:cubicBezTo>
                    <a:pt x="25" y="27"/>
                    <a:pt x="25" y="27"/>
                    <a:pt x="25" y="27"/>
                  </a:cubicBezTo>
                  <a:cubicBezTo>
                    <a:pt x="11" y="27"/>
                    <a:pt x="0" y="38"/>
                    <a:pt x="0" y="52"/>
                  </a:cubicBezTo>
                  <a:cubicBezTo>
                    <a:pt x="0" y="171"/>
                    <a:pt x="0" y="171"/>
                    <a:pt x="0" y="171"/>
                  </a:cubicBezTo>
                  <a:cubicBezTo>
                    <a:pt x="0" y="185"/>
                    <a:pt x="11" y="196"/>
                    <a:pt x="25" y="196"/>
                  </a:cubicBezTo>
                  <a:cubicBezTo>
                    <a:pt x="231" y="196"/>
                    <a:pt x="231" y="196"/>
                    <a:pt x="231" y="196"/>
                  </a:cubicBezTo>
                  <a:cubicBezTo>
                    <a:pt x="245" y="196"/>
                    <a:pt x="256" y="185"/>
                    <a:pt x="256" y="171"/>
                  </a:cubicBezTo>
                  <a:cubicBezTo>
                    <a:pt x="256" y="52"/>
                    <a:pt x="256" y="52"/>
                    <a:pt x="256" y="52"/>
                  </a:cubicBezTo>
                  <a:cubicBezTo>
                    <a:pt x="256" y="38"/>
                    <a:pt x="245" y="27"/>
                    <a:pt x="231" y="27"/>
                  </a:cubicBezTo>
                  <a:close/>
                  <a:moveTo>
                    <a:pt x="91" y="25"/>
                  </a:moveTo>
                  <a:cubicBezTo>
                    <a:pt x="91" y="20"/>
                    <a:pt x="95" y="16"/>
                    <a:pt x="100" y="16"/>
                  </a:cubicBezTo>
                  <a:cubicBezTo>
                    <a:pt x="156" y="16"/>
                    <a:pt x="156" y="16"/>
                    <a:pt x="156" y="16"/>
                  </a:cubicBezTo>
                  <a:cubicBezTo>
                    <a:pt x="161" y="16"/>
                    <a:pt x="165" y="20"/>
                    <a:pt x="165" y="25"/>
                  </a:cubicBezTo>
                  <a:cubicBezTo>
                    <a:pt x="165" y="27"/>
                    <a:pt x="165" y="27"/>
                    <a:pt x="165" y="27"/>
                  </a:cubicBezTo>
                  <a:cubicBezTo>
                    <a:pt x="91" y="27"/>
                    <a:pt x="91" y="27"/>
                    <a:pt x="91" y="27"/>
                  </a:cubicBezTo>
                  <a:lnTo>
                    <a:pt x="91" y="25"/>
                  </a:lnTo>
                  <a:close/>
                  <a:moveTo>
                    <a:pt x="25" y="43"/>
                  </a:moveTo>
                  <a:cubicBezTo>
                    <a:pt x="231" y="43"/>
                    <a:pt x="231" y="43"/>
                    <a:pt x="231" y="43"/>
                  </a:cubicBezTo>
                  <a:cubicBezTo>
                    <a:pt x="236" y="43"/>
                    <a:pt x="240" y="47"/>
                    <a:pt x="240" y="52"/>
                  </a:cubicBezTo>
                  <a:cubicBezTo>
                    <a:pt x="240" y="69"/>
                    <a:pt x="240" y="69"/>
                    <a:pt x="240" y="69"/>
                  </a:cubicBezTo>
                  <a:cubicBezTo>
                    <a:pt x="240" y="69"/>
                    <a:pt x="240" y="70"/>
                    <a:pt x="240" y="70"/>
                  </a:cubicBezTo>
                  <a:cubicBezTo>
                    <a:pt x="240" y="75"/>
                    <a:pt x="238" y="80"/>
                    <a:pt x="227" y="84"/>
                  </a:cubicBezTo>
                  <a:cubicBezTo>
                    <a:pt x="166" y="100"/>
                    <a:pt x="166" y="100"/>
                    <a:pt x="166" y="100"/>
                  </a:cubicBezTo>
                  <a:cubicBezTo>
                    <a:pt x="165" y="91"/>
                    <a:pt x="157" y="85"/>
                    <a:pt x="148" y="85"/>
                  </a:cubicBezTo>
                  <a:cubicBezTo>
                    <a:pt x="108" y="85"/>
                    <a:pt x="108" y="85"/>
                    <a:pt x="108" y="85"/>
                  </a:cubicBezTo>
                  <a:cubicBezTo>
                    <a:pt x="99" y="85"/>
                    <a:pt x="91" y="91"/>
                    <a:pt x="90" y="100"/>
                  </a:cubicBezTo>
                  <a:cubicBezTo>
                    <a:pt x="28" y="84"/>
                    <a:pt x="28" y="84"/>
                    <a:pt x="28" y="84"/>
                  </a:cubicBezTo>
                  <a:cubicBezTo>
                    <a:pt x="19" y="81"/>
                    <a:pt x="16" y="76"/>
                    <a:pt x="16" y="72"/>
                  </a:cubicBezTo>
                  <a:cubicBezTo>
                    <a:pt x="16" y="52"/>
                    <a:pt x="16" y="52"/>
                    <a:pt x="16" y="52"/>
                  </a:cubicBezTo>
                  <a:cubicBezTo>
                    <a:pt x="16" y="47"/>
                    <a:pt x="20" y="43"/>
                    <a:pt x="25" y="43"/>
                  </a:cubicBezTo>
                  <a:close/>
                  <a:moveTo>
                    <a:pt x="155" y="101"/>
                  </a:moveTo>
                  <a:cubicBezTo>
                    <a:pt x="155" y="112"/>
                    <a:pt x="155" y="112"/>
                    <a:pt x="155" y="112"/>
                  </a:cubicBezTo>
                  <a:cubicBezTo>
                    <a:pt x="155" y="115"/>
                    <a:pt x="152" y="117"/>
                    <a:pt x="148" y="117"/>
                  </a:cubicBezTo>
                  <a:cubicBezTo>
                    <a:pt x="108" y="117"/>
                    <a:pt x="108" y="117"/>
                    <a:pt x="108" y="117"/>
                  </a:cubicBezTo>
                  <a:cubicBezTo>
                    <a:pt x="104" y="117"/>
                    <a:pt x="101" y="115"/>
                    <a:pt x="101" y="112"/>
                  </a:cubicBezTo>
                  <a:cubicBezTo>
                    <a:pt x="101" y="101"/>
                    <a:pt x="101" y="101"/>
                    <a:pt x="101" y="101"/>
                  </a:cubicBezTo>
                  <a:cubicBezTo>
                    <a:pt x="101" y="98"/>
                    <a:pt x="104" y="96"/>
                    <a:pt x="108" y="96"/>
                  </a:cubicBezTo>
                  <a:cubicBezTo>
                    <a:pt x="148" y="96"/>
                    <a:pt x="148" y="96"/>
                    <a:pt x="148" y="96"/>
                  </a:cubicBezTo>
                  <a:cubicBezTo>
                    <a:pt x="152" y="96"/>
                    <a:pt x="155" y="98"/>
                    <a:pt x="155" y="101"/>
                  </a:cubicBezTo>
                  <a:close/>
                  <a:moveTo>
                    <a:pt x="231" y="180"/>
                  </a:moveTo>
                  <a:cubicBezTo>
                    <a:pt x="25" y="180"/>
                    <a:pt x="25" y="180"/>
                    <a:pt x="25" y="180"/>
                  </a:cubicBezTo>
                  <a:cubicBezTo>
                    <a:pt x="20" y="180"/>
                    <a:pt x="16" y="176"/>
                    <a:pt x="16" y="171"/>
                  </a:cubicBezTo>
                  <a:cubicBezTo>
                    <a:pt x="16" y="169"/>
                    <a:pt x="16" y="169"/>
                    <a:pt x="16" y="169"/>
                  </a:cubicBezTo>
                  <a:cubicBezTo>
                    <a:pt x="19" y="171"/>
                    <a:pt x="23" y="172"/>
                    <a:pt x="27" y="172"/>
                  </a:cubicBezTo>
                  <a:cubicBezTo>
                    <a:pt x="177" y="172"/>
                    <a:pt x="177" y="172"/>
                    <a:pt x="177" y="172"/>
                  </a:cubicBezTo>
                  <a:cubicBezTo>
                    <a:pt x="180" y="172"/>
                    <a:pt x="183" y="169"/>
                    <a:pt x="183" y="167"/>
                  </a:cubicBezTo>
                  <a:cubicBezTo>
                    <a:pt x="183" y="164"/>
                    <a:pt x="180" y="161"/>
                    <a:pt x="177" y="161"/>
                  </a:cubicBezTo>
                  <a:cubicBezTo>
                    <a:pt x="27" y="161"/>
                    <a:pt x="27" y="161"/>
                    <a:pt x="27" y="161"/>
                  </a:cubicBezTo>
                  <a:cubicBezTo>
                    <a:pt x="22" y="161"/>
                    <a:pt x="17" y="157"/>
                    <a:pt x="16" y="152"/>
                  </a:cubicBezTo>
                  <a:cubicBezTo>
                    <a:pt x="16" y="90"/>
                    <a:pt x="16" y="90"/>
                    <a:pt x="16" y="90"/>
                  </a:cubicBezTo>
                  <a:cubicBezTo>
                    <a:pt x="18" y="91"/>
                    <a:pt x="21" y="93"/>
                    <a:pt x="25" y="94"/>
                  </a:cubicBezTo>
                  <a:cubicBezTo>
                    <a:pt x="25" y="94"/>
                    <a:pt x="25" y="94"/>
                    <a:pt x="25" y="94"/>
                  </a:cubicBezTo>
                  <a:cubicBezTo>
                    <a:pt x="90" y="111"/>
                    <a:pt x="90" y="111"/>
                    <a:pt x="90" y="111"/>
                  </a:cubicBezTo>
                  <a:cubicBezTo>
                    <a:pt x="90" y="112"/>
                    <a:pt x="90" y="112"/>
                    <a:pt x="90" y="112"/>
                  </a:cubicBezTo>
                  <a:cubicBezTo>
                    <a:pt x="90" y="121"/>
                    <a:pt x="98" y="128"/>
                    <a:pt x="108" y="128"/>
                  </a:cubicBezTo>
                  <a:cubicBezTo>
                    <a:pt x="148" y="128"/>
                    <a:pt x="148" y="128"/>
                    <a:pt x="148" y="128"/>
                  </a:cubicBezTo>
                  <a:cubicBezTo>
                    <a:pt x="158" y="128"/>
                    <a:pt x="166" y="121"/>
                    <a:pt x="166" y="112"/>
                  </a:cubicBezTo>
                  <a:cubicBezTo>
                    <a:pt x="166" y="111"/>
                    <a:pt x="166" y="111"/>
                    <a:pt x="166" y="111"/>
                  </a:cubicBezTo>
                  <a:cubicBezTo>
                    <a:pt x="230" y="94"/>
                    <a:pt x="230" y="94"/>
                    <a:pt x="230" y="94"/>
                  </a:cubicBezTo>
                  <a:cubicBezTo>
                    <a:pt x="230" y="94"/>
                    <a:pt x="231" y="94"/>
                    <a:pt x="231" y="94"/>
                  </a:cubicBezTo>
                  <a:cubicBezTo>
                    <a:pt x="234" y="93"/>
                    <a:pt x="237" y="91"/>
                    <a:pt x="240" y="90"/>
                  </a:cubicBezTo>
                  <a:cubicBezTo>
                    <a:pt x="240" y="152"/>
                    <a:pt x="240" y="152"/>
                    <a:pt x="240" y="152"/>
                  </a:cubicBezTo>
                  <a:cubicBezTo>
                    <a:pt x="239" y="157"/>
                    <a:pt x="234" y="161"/>
                    <a:pt x="229" y="161"/>
                  </a:cubicBezTo>
                  <a:cubicBezTo>
                    <a:pt x="203" y="161"/>
                    <a:pt x="203" y="161"/>
                    <a:pt x="203" y="161"/>
                  </a:cubicBezTo>
                  <a:cubicBezTo>
                    <a:pt x="200" y="161"/>
                    <a:pt x="198" y="164"/>
                    <a:pt x="198" y="167"/>
                  </a:cubicBezTo>
                  <a:cubicBezTo>
                    <a:pt x="198" y="169"/>
                    <a:pt x="200" y="172"/>
                    <a:pt x="203" y="172"/>
                  </a:cubicBezTo>
                  <a:cubicBezTo>
                    <a:pt x="229" y="172"/>
                    <a:pt x="229" y="172"/>
                    <a:pt x="229" y="172"/>
                  </a:cubicBezTo>
                  <a:cubicBezTo>
                    <a:pt x="233" y="172"/>
                    <a:pt x="237" y="171"/>
                    <a:pt x="240" y="169"/>
                  </a:cubicBezTo>
                  <a:cubicBezTo>
                    <a:pt x="240" y="171"/>
                    <a:pt x="240" y="171"/>
                    <a:pt x="240" y="171"/>
                  </a:cubicBezTo>
                  <a:cubicBezTo>
                    <a:pt x="240" y="176"/>
                    <a:pt x="236" y="180"/>
                    <a:pt x="231" y="180"/>
                  </a:cubicBezTo>
                  <a:close/>
                </a:path>
              </a:pathLst>
            </a:custGeom>
            <a:gradFill>
              <a:gsLst>
                <a:gs pos="0">
                  <a:srgbClr val="CD1E24"/>
                </a:gs>
                <a:gs pos="100000">
                  <a:srgbClr val="C00000"/>
                </a:gs>
              </a:gsLst>
              <a:lin ang="2700000" scaled="0"/>
            </a:gradFill>
            <a:ln>
              <a:noFill/>
            </a:ln>
            <a:effec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5" name="文本框 50"/>
            <p:cNvSpPr txBox="1">
              <a:spLocks noChangeArrowheads="1"/>
            </p:cNvSpPr>
            <p:nvPr/>
          </p:nvSpPr>
          <p:spPr bwMode="auto">
            <a:xfrm>
              <a:off x="6682593" y="3590664"/>
              <a:ext cx="143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岗位认知</a:t>
              </a:r>
            </a:p>
          </p:txBody>
        </p:sp>
        <p:sp>
          <p:nvSpPr>
            <p:cNvPr id="26" name="文本框 25"/>
            <p:cNvSpPr txBox="1"/>
            <p:nvPr/>
          </p:nvSpPr>
          <p:spPr>
            <a:xfrm>
              <a:off x="6241437" y="4127568"/>
              <a:ext cx="2320544" cy="1292662"/>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p>
          </p:txBody>
        </p:sp>
      </p:grpSp>
      <p:grpSp>
        <p:nvGrpSpPr>
          <p:cNvPr id="29" name="组合 28"/>
          <p:cNvGrpSpPr/>
          <p:nvPr/>
        </p:nvGrpSpPr>
        <p:grpSpPr>
          <a:xfrm>
            <a:off x="8746704" y="2498300"/>
            <a:ext cx="2527994" cy="3531395"/>
            <a:chOff x="8746704" y="2295100"/>
            <a:chExt cx="2527994" cy="3531395"/>
          </a:xfrm>
        </p:grpSpPr>
        <p:sp>
          <p:nvSpPr>
            <p:cNvPr id="10" name="矩形 68"/>
            <p:cNvSpPr>
              <a:spLocks noChangeArrowheads="1"/>
            </p:cNvSpPr>
            <p:nvPr/>
          </p:nvSpPr>
          <p:spPr bwMode="auto">
            <a:xfrm>
              <a:off x="8746704" y="2295100"/>
              <a:ext cx="2527994" cy="1133900"/>
            </a:xfrm>
            <a:prstGeom prst="rect">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5" name="Group 16"/>
            <p:cNvGrpSpPr>
              <a:grpSpLocks noChangeAspect="1"/>
            </p:cNvGrpSpPr>
            <p:nvPr/>
          </p:nvGrpSpPr>
          <p:grpSpPr bwMode="auto">
            <a:xfrm>
              <a:off x="9658241" y="2456764"/>
              <a:ext cx="704920" cy="811845"/>
              <a:chOff x="4720" y="688"/>
              <a:chExt cx="534" cy="615"/>
            </a:xfrm>
            <a:solidFill>
              <a:schemeClr val="bg1"/>
            </a:solidFill>
            <a:effectLst/>
          </p:grpSpPr>
          <p:sp>
            <p:nvSpPr>
              <p:cNvPr id="16" name="Freeform 17"/>
              <p:cNvSpPr>
                <a:spLocks noEditPoints="1"/>
              </p:cNvSpPr>
              <p:nvPr/>
            </p:nvSpPr>
            <p:spPr bwMode="auto">
              <a:xfrm>
                <a:off x="4737" y="970"/>
                <a:ext cx="517" cy="218"/>
              </a:xfrm>
              <a:custGeom>
                <a:avLst/>
                <a:gdLst>
                  <a:gd name="T0" fmla="*/ 208 w 216"/>
                  <a:gd name="T1" fmla="*/ 14 h 91"/>
                  <a:gd name="T2" fmla="*/ 185 w 216"/>
                  <a:gd name="T3" fmla="*/ 14 h 91"/>
                  <a:gd name="T4" fmla="*/ 181 w 216"/>
                  <a:gd name="T5" fmla="*/ 14 h 91"/>
                  <a:gd name="T6" fmla="*/ 163 w 216"/>
                  <a:gd name="T7" fmla="*/ 23 h 91"/>
                  <a:gd name="T8" fmla="*/ 163 w 216"/>
                  <a:gd name="T9" fmla="*/ 8 h 91"/>
                  <a:gd name="T10" fmla="*/ 155 w 216"/>
                  <a:gd name="T11" fmla="*/ 0 h 91"/>
                  <a:gd name="T12" fmla="*/ 8 w 216"/>
                  <a:gd name="T13" fmla="*/ 0 h 91"/>
                  <a:gd name="T14" fmla="*/ 0 w 216"/>
                  <a:gd name="T15" fmla="*/ 8 h 91"/>
                  <a:gd name="T16" fmla="*/ 0 w 216"/>
                  <a:gd name="T17" fmla="*/ 35 h 91"/>
                  <a:gd name="T18" fmla="*/ 8 w 216"/>
                  <a:gd name="T19" fmla="*/ 43 h 91"/>
                  <a:gd name="T20" fmla="*/ 24 w 216"/>
                  <a:gd name="T21" fmla="*/ 43 h 91"/>
                  <a:gd name="T22" fmla="*/ 24 w 216"/>
                  <a:gd name="T23" fmla="*/ 83 h 91"/>
                  <a:gd name="T24" fmla="*/ 32 w 216"/>
                  <a:gd name="T25" fmla="*/ 91 h 91"/>
                  <a:gd name="T26" fmla="*/ 155 w 216"/>
                  <a:gd name="T27" fmla="*/ 91 h 91"/>
                  <a:gd name="T28" fmla="*/ 163 w 216"/>
                  <a:gd name="T29" fmla="*/ 83 h 91"/>
                  <a:gd name="T30" fmla="*/ 163 w 216"/>
                  <a:gd name="T31" fmla="*/ 72 h 91"/>
                  <a:gd name="T32" fmla="*/ 181 w 216"/>
                  <a:gd name="T33" fmla="*/ 80 h 91"/>
                  <a:gd name="T34" fmla="*/ 185 w 216"/>
                  <a:gd name="T35" fmla="*/ 81 h 91"/>
                  <a:gd name="T36" fmla="*/ 208 w 216"/>
                  <a:gd name="T37" fmla="*/ 81 h 91"/>
                  <a:gd name="T38" fmla="*/ 216 w 216"/>
                  <a:gd name="T39" fmla="*/ 73 h 91"/>
                  <a:gd name="T40" fmla="*/ 216 w 216"/>
                  <a:gd name="T41" fmla="*/ 22 h 91"/>
                  <a:gd name="T42" fmla="*/ 208 w 216"/>
                  <a:gd name="T43" fmla="*/ 14 h 91"/>
                  <a:gd name="T44" fmla="*/ 40 w 216"/>
                  <a:gd name="T45" fmla="*/ 75 h 91"/>
                  <a:gd name="T46" fmla="*/ 40 w 216"/>
                  <a:gd name="T47" fmla="*/ 37 h 91"/>
                  <a:gd name="T48" fmla="*/ 106 w 216"/>
                  <a:gd name="T49" fmla="*/ 37 h 91"/>
                  <a:gd name="T50" fmla="*/ 112 w 216"/>
                  <a:gd name="T51" fmla="*/ 32 h 91"/>
                  <a:gd name="T52" fmla="*/ 106 w 216"/>
                  <a:gd name="T53" fmla="*/ 27 h 91"/>
                  <a:gd name="T54" fmla="*/ 16 w 216"/>
                  <a:gd name="T55" fmla="*/ 27 h 91"/>
                  <a:gd name="T56" fmla="*/ 16 w 216"/>
                  <a:gd name="T57" fmla="*/ 16 h 91"/>
                  <a:gd name="T58" fmla="*/ 147 w 216"/>
                  <a:gd name="T59" fmla="*/ 16 h 91"/>
                  <a:gd name="T60" fmla="*/ 147 w 216"/>
                  <a:gd name="T61" fmla="*/ 27 h 91"/>
                  <a:gd name="T62" fmla="*/ 131 w 216"/>
                  <a:gd name="T63" fmla="*/ 27 h 91"/>
                  <a:gd name="T64" fmla="*/ 125 w 216"/>
                  <a:gd name="T65" fmla="*/ 32 h 91"/>
                  <a:gd name="T66" fmla="*/ 131 w 216"/>
                  <a:gd name="T67" fmla="*/ 37 h 91"/>
                  <a:gd name="T68" fmla="*/ 147 w 216"/>
                  <a:gd name="T69" fmla="*/ 37 h 91"/>
                  <a:gd name="T70" fmla="*/ 147 w 216"/>
                  <a:gd name="T71" fmla="*/ 75 h 91"/>
                  <a:gd name="T72" fmla="*/ 40 w 216"/>
                  <a:gd name="T73" fmla="*/ 75 h 91"/>
                  <a:gd name="T74" fmla="*/ 200 w 216"/>
                  <a:gd name="T75" fmla="*/ 65 h 91"/>
                  <a:gd name="T76" fmla="*/ 189 w 216"/>
                  <a:gd name="T77" fmla="*/ 65 h 91"/>
                  <a:gd name="T78" fmla="*/ 189 w 216"/>
                  <a:gd name="T79" fmla="*/ 45 h 91"/>
                  <a:gd name="T80" fmla="*/ 184 w 216"/>
                  <a:gd name="T81" fmla="*/ 40 h 91"/>
                  <a:gd name="T82" fmla="*/ 178 w 216"/>
                  <a:gd name="T83" fmla="*/ 45 h 91"/>
                  <a:gd name="T84" fmla="*/ 178 w 216"/>
                  <a:gd name="T85" fmla="*/ 61 h 91"/>
                  <a:gd name="T86" fmla="*/ 166 w 216"/>
                  <a:gd name="T87" fmla="*/ 56 h 91"/>
                  <a:gd name="T88" fmla="*/ 166 w 216"/>
                  <a:gd name="T89" fmla="*/ 39 h 91"/>
                  <a:gd name="T90" fmla="*/ 187 w 216"/>
                  <a:gd name="T91" fmla="*/ 30 h 91"/>
                  <a:gd name="T92" fmla="*/ 200 w 216"/>
                  <a:gd name="T93" fmla="*/ 30 h 91"/>
                  <a:gd name="T94" fmla="*/ 200 w 216"/>
                  <a:gd name="T95"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 h="91">
                    <a:moveTo>
                      <a:pt x="208" y="14"/>
                    </a:moveTo>
                    <a:cubicBezTo>
                      <a:pt x="185" y="14"/>
                      <a:pt x="185" y="14"/>
                      <a:pt x="185" y="14"/>
                    </a:cubicBezTo>
                    <a:cubicBezTo>
                      <a:pt x="184" y="14"/>
                      <a:pt x="183" y="14"/>
                      <a:pt x="181" y="14"/>
                    </a:cubicBezTo>
                    <a:cubicBezTo>
                      <a:pt x="163" y="23"/>
                      <a:pt x="163" y="23"/>
                      <a:pt x="163" y="23"/>
                    </a:cubicBezTo>
                    <a:cubicBezTo>
                      <a:pt x="163" y="8"/>
                      <a:pt x="163" y="8"/>
                      <a:pt x="163" y="8"/>
                    </a:cubicBezTo>
                    <a:cubicBezTo>
                      <a:pt x="163" y="4"/>
                      <a:pt x="159" y="0"/>
                      <a:pt x="155" y="0"/>
                    </a:cubicBezTo>
                    <a:cubicBezTo>
                      <a:pt x="8" y="0"/>
                      <a:pt x="8" y="0"/>
                      <a:pt x="8" y="0"/>
                    </a:cubicBezTo>
                    <a:cubicBezTo>
                      <a:pt x="3" y="0"/>
                      <a:pt x="0" y="4"/>
                      <a:pt x="0" y="8"/>
                    </a:cubicBezTo>
                    <a:cubicBezTo>
                      <a:pt x="0" y="35"/>
                      <a:pt x="0" y="35"/>
                      <a:pt x="0" y="35"/>
                    </a:cubicBezTo>
                    <a:cubicBezTo>
                      <a:pt x="0" y="40"/>
                      <a:pt x="3" y="43"/>
                      <a:pt x="8" y="43"/>
                    </a:cubicBezTo>
                    <a:cubicBezTo>
                      <a:pt x="24" y="43"/>
                      <a:pt x="24" y="43"/>
                      <a:pt x="24" y="43"/>
                    </a:cubicBezTo>
                    <a:cubicBezTo>
                      <a:pt x="24" y="83"/>
                      <a:pt x="24" y="83"/>
                      <a:pt x="24" y="83"/>
                    </a:cubicBezTo>
                    <a:cubicBezTo>
                      <a:pt x="24" y="87"/>
                      <a:pt x="28" y="91"/>
                      <a:pt x="32" y="91"/>
                    </a:cubicBezTo>
                    <a:cubicBezTo>
                      <a:pt x="155" y="91"/>
                      <a:pt x="155" y="91"/>
                      <a:pt x="155" y="91"/>
                    </a:cubicBezTo>
                    <a:cubicBezTo>
                      <a:pt x="159" y="91"/>
                      <a:pt x="163" y="87"/>
                      <a:pt x="163" y="83"/>
                    </a:cubicBezTo>
                    <a:cubicBezTo>
                      <a:pt x="163" y="72"/>
                      <a:pt x="163" y="72"/>
                      <a:pt x="163" y="72"/>
                    </a:cubicBezTo>
                    <a:cubicBezTo>
                      <a:pt x="181" y="80"/>
                      <a:pt x="181" y="80"/>
                      <a:pt x="181" y="80"/>
                    </a:cubicBezTo>
                    <a:cubicBezTo>
                      <a:pt x="183" y="81"/>
                      <a:pt x="184" y="81"/>
                      <a:pt x="185" y="81"/>
                    </a:cubicBezTo>
                    <a:cubicBezTo>
                      <a:pt x="208" y="81"/>
                      <a:pt x="208" y="81"/>
                      <a:pt x="208" y="81"/>
                    </a:cubicBezTo>
                    <a:cubicBezTo>
                      <a:pt x="213" y="81"/>
                      <a:pt x="216" y="78"/>
                      <a:pt x="216" y="73"/>
                    </a:cubicBezTo>
                    <a:cubicBezTo>
                      <a:pt x="216" y="22"/>
                      <a:pt x="216" y="22"/>
                      <a:pt x="216" y="22"/>
                    </a:cubicBezTo>
                    <a:cubicBezTo>
                      <a:pt x="216" y="17"/>
                      <a:pt x="213" y="14"/>
                      <a:pt x="208" y="14"/>
                    </a:cubicBezTo>
                    <a:close/>
                    <a:moveTo>
                      <a:pt x="40" y="75"/>
                    </a:moveTo>
                    <a:cubicBezTo>
                      <a:pt x="40" y="37"/>
                      <a:pt x="40" y="37"/>
                      <a:pt x="40" y="37"/>
                    </a:cubicBezTo>
                    <a:cubicBezTo>
                      <a:pt x="106" y="37"/>
                      <a:pt x="106" y="37"/>
                      <a:pt x="106" y="37"/>
                    </a:cubicBezTo>
                    <a:cubicBezTo>
                      <a:pt x="109" y="37"/>
                      <a:pt x="112" y="35"/>
                      <a:pt x="112" y="32"/>
                    </a:cubicBezTo>
                    <a:cubicBezTo>
                      <a:pt x="112" y="29"/>
                      <a:pt x="109" y="27"/>
                      <a:pt x="106" y="27"/>
                    </a:cubicBezTo>
                    <a:cubicBezTo>
                      <a:pt x="16" y="27"/>
                      <a:pt x="16" y="27"/>
                      <a:pt x="16" y="27"/>
                    </a:cubicBezTo>
                    <a:cubicBezTo>
                      <a:pt x="16" y="16"/>
                      <a:pt x="16" y="16"/>
                      <a:pt x="16" y="16"/>
                    </a:cubicBezTo>
                    <a:cubicBezTo>
                      <a:pt x="147" y="16"/>
                      <a:pt x="147" y="16"/>
                      <a:pt x="147" y="16"/>
                    </a:cubicBezTo>
                    <a:cubicBezTo>
                      <a:pt x="147" y="27"/>
                      <a:pt x="147" y="27"/>
                      <a:pt x="147" y="27"/>
                    </a:cubicBezTo>
                    <a:cubicBezTo>
                      <a:pt x="131" y="27"/>
                      <a:pt x="131" y="27"/>
                      <a:pt x="131" y="27"/>
                    </a:cubicBezTo>
                    <a:cubicBezTo>
                      <a:pt x="128" y="27"/>
                      <a:pt x="125" y="29"/>
                      <a:pt x="125" y="32"/>
                    </a:cubicBezTo>
                    <a:cubicBezTo>
                      <a:pt x="125" y="35"/>
                      <a:pt x="128" y="37"/>
                      <a:pt x="131" y="37"/>
                    </a:cubicBezTo>
                    <a:cubicBezTo>
                      <a:pt x="147" y="37"/>
                      <a:pt x="147" y="37"/>
                      <a:pt x="147" y="37"/>
                    </a:cubicBezTo>
                    <a:cubicBezTo>
                      <a:pt x="147" y="75"/>
                      <a:pt x="147" y="75"/>
                      <a:pt x="147" y="75"/>
                    </a:cubicBezTo>
                    <a:lnTo>
                      <a:pt x="40" y="75"/>
                    </a:lnTo>
                    <a:close/>
                    <a:moveTo>
                      <a:pt x="200" y="65"/>
                    </a:moveTo>
                    <a:cubicBezTo>
                      <a:pt x="189" y="65"/>
                      <a:pt x="189" y="65"/>
                      <a:pt x="189" y="65"/>
                    </a:cubicBezTo>
                    <a:cubicBezTo>
                      <a:pt x="189" y="45"/>
                      <a:pt x="189" y="45"/>
                      <a:pt x="189" y="45"/>
                    </a:cubicBezTo>
                    <a:cubicBezTo>
                      <a:pt x="189" y="43"/>
                      <a:pt x="187" y="40"/>
                      <a:pt x="184" y="40"/>
                    </a:cubicBezTo>
                    <a:cubicBezTo>
                      <a:pt x="181" y="40"/>
                      <a:pt x="178" y="43"/>
                      <a:pt x="178" y="45"/>
                    </a:cubicBezTo>
                    <a:cubicBezTo>
                      <a:pt x="178" y="61"/>
                      <a:pt x="178" y="61"/>
                      <a:pt x="178" y="61"/>
                    </a:cubicBezTo>
                    <a:cubicBezTo>
                      <a:pt x="166" y="56"/>
                      <a:pt x="166" y="56"/>
                      <a:pt x="166" y="56"/>
                    </a:cubicBezTo>
                    <a:cubicBezTo>
                      <a:pt x="166" y="39"/>
                      <a:pt x="166" y="39"/>
                      <a:pt x="166" y="39"/>
                    </a:cubicBezTo>
                    <a:cubicBezTo>
                      <a:pt x="187" y="30"/>
                      <a:pt x="187" y="30"/>
                      <a:pt x="187" y="30"/>
                    </a:cubicBezTo>
                    <a:cubicBezTo>
                      <a:pt x="200" y="30"/>
                      <a:pt x="200" y="30"/>
                      <a:pt x="200" y="30"/>
                    </a:cubicBezTo>
                    <a:lnTo>
                      <a:pt x="200" y="6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Freeform 18"/>
              <p:cNvSpPr/>
              <p:nvPr/>
            </p:nvSpPr>
            <p:spPr bwMode="auto">
              <a:xfrm>
                <a:off x="4881" y="1210"/>
                <a:ext cx="160" cy="93"/>
              </a:xfrm>
              <a:custGeom>
                <a:avLst/>
                <a:gdLst>
                  <a:gd name="T0" fmla="*/ 39 w 67"/>
                  <a:gd name="T1" fmla="*/ 3 h 39"/>
                  <a:gd name="T2" fmla="*/ 28 w 67"/>
                  <a:gd name="T3" fmla="*/ 3 h 39"/>
                  <a:gd name="T4" fmla="*/ 4 w 67"/>
                  <a:gd name="T5" fmla="*/ 24 h 39"/>
                  <a:gd name="T6" fmla="*/ 3 w 67"/>
                  <a:gd name="T7" fmla="*/ 35 h 39"/>
                  <a:gd name="T8" fmla="*/ 14 w 67"/>
                  <a:gd name="T9" fmla="*/ 36 h 39"/>
                  <a:gd name="T10" fmla="*/ 33 w 67"/>
                  <a:gd name="T11" fmla="*/ 19 h 39"/>
                  <a:gd name="T12" fmla="*/ 53 w 67"/>
                  <a:gd name="T13" fmla="*/ 36 h 39"/>
                  <a:gd name="T14" fmla="*/ 58 w 67"/>
                  <a:gd name="T15" fmla="*/ 38 h 39"/>
                  <a:gd name="T16" fmla="*/ 64 w 67"/>
                  <a:gd name="T17" fmla="*/ 35 h 39"/>
                  <a:gd name="T18" fmla="*/ 63 w 67"/>
                  <a:gd name="T19" fmla="*/ 24 h 39"/>
                  <a:gd name="T20" fmla="*/ 39 w 67"/>
                  <a:gd name="T21"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39">
                    <a:moveTo>
                      <a:pt x="39" y="3"/>
                    </a:moveTo>
                    <a:cubicBezTo>
                      <a:pt x="36" y="0"/>
                      <a:pt x="31" y="0"/>
                      <a:pt x="28" y="3"/>
                    </a:cubicBezTo>
                    <a:cubicBezTo>
                      <a:pt x="4" y="24"/>
                      <a:pt x="4" y="24"/>
                      <a:pt x="4" y="24"/>
                    </a:cubicBezTo>
                    <a:cubicBezTo>
                      <a:pt x="0" y="27"/>
                      <a:pt x="0" y="32"/>
                      <a:pt x="3" y="35"/>
                    </a:cubicBezTo>
                    <a:cubicBezTo>
                      <a:pt x="6" y="39"/>
                      <a:pt x="11" y="39"/>
                      <a:pt x="14" y="36"/>
                    </a:cubicBezTo>
                    <a:cubicBezTo>
                      <a:pt x="33" y="19"/>
                      <a:pt x="33" y="19"/>
                      <a:pt x="33" y="19"/>
                    </a:cubicBezTo>
                    <a:cubicBezTo>
                      <a:pt x="53" y="36"/>
                      <a:pt x="53" y="36"/>
                      <a:pt x="53" y="36"/>
                    </a:cubicBezTo>
                    <a:cubicBezTo>
                      <a:pt x="55" y="37"/>
                      <a:pt x="56" y="38"/>
                      <a:pt x="58" y="38"/>
                    </a:cubicBezTo>
                    <a:cubicBezTo>
                      <a:pt x="60" y="38"/>
                      <a:pt x="63" y="37"/>
                      <a:pt x="64" y="35"/>
                    </a:cubicBezTo>
                    <a:cubicBezTo>
                      <a:pt x="67" y="32"/>
                      <a:pt x="67" y="27"/>
                      <a:pt x="63" y="24"/>
                    </a:cubicBezTo>
                    <a:lnTo>
                      <a:pt x="39" y="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Freeform 19"/>
              <p:cNvSpPr>
                <a:spLocks noEditPoints="1"/>
              </p:cNvSpPr>
              <p:nvPr/>
            </p:nvSpPr>
            <p:spPr bwMode="auto">
              <a:xfrm>
                <a:off x="4720" y="688"/>
                <a:ext cx="482" cy="258"/>
              </a:xfrm>
              <a:custGeom>
                <a:avLst/>
                <a:gdLst>
                  <a:gd name="T0" fmla="*/ 54 w 201"/>
                  <a:gd name="T1" fmla="*/ 108 h 108"/>
                  <a:gd name="T2" fmla="*/ 100 w 201"/>
                  <a:gd name="T3" fmla="*/ 82 h 108"/>
                  <a:gd name="T4" fmla="*/ 147 w 201"/>
                  <a:gd name="T5" fmla="*/ 108 h 108"/>
                  <a:gd name="T6" fmla="*/ 201 w 201"/>
                  <a:gd name="T7" fmla="*/ 54 h 108"/>
                  <a:gd name="T8" fmla="*/ 147 w 201"/>
                  <a:gd name="T9" fmla="*/ 0 h 108"/>
                  <a:gd name="T10" fmla="*/ 100 w 201"/>
                  <a:gd name="T11" fmla="*/ 26 h 108"/>
                  <a:gd name="T12" fmla="*/ 54 w 201"/>
                  <a:gd name="T13" fmla="*/ 0 h 108"/>
                  <a:gd name="T14" fmla="*/ 0 w 201"/>
                  <a:gd name="T15" fmla="*/ 54 h 108"/>
                  <a:gd name="T16" fmla="*/ 54 w 201"/>
                  <a:gd name="T17" fmla="*/ 108 h 108"/>
                  <a:gd name="T18" fmla="*/ 147 w 201"/>
                  <a:gd name="T19" fmla="*/ 16 h 108"/>
                  <a:gd name="T20" fmla="*/ 185 w 201"/>
                  <a:gd name="T21" fmla="*/ 54 h 108"/>
                  <a:gd name="T22" fmla="*/ 147 w 201"/>
                  <a:gd name="T23" fmla="*/ 92 h 108"/>
                  <a:gd name="T24" fmla="*/ 108 w 201"/>
                  <a:gd name="T25" fmla="*/ 54 h 108"/>
                  <a:gd name="T26" fmla="*/ 147 w 201"/>
                  <a:gd name="T27" fmla="*/ 16 h 108"/>
                  <a:gd name="T28" fmla="*/ 54 w 201"/>
                  <a:gd name="T29" fmla="*/ 16 h 108"/>
                  <a:gd name="T30" fmla="*/ 92 w 201"/>
                  <a:gd name="T31" fmla="*/ 54 h 108"/>
                  <a:gd name="T32" fmla="*/ 54 w 201"/>
                  <a:gd name="T33" fmla="*/ 92 h 108"/>
                  <a:gd name="T34" fmla="*/ 16 w 201"/>
                  <a:gd name="T35" fmla="*/ 54 h 108"/>
                  <a:gd name="T36" fmla="*/ 54 w 201"/>
                  <a:gd name="T3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108">
                    <a:moveTo>
                      <a:pt x="54" y="108"/>
                    </a:moveTo>
                    <a:cubicBezTo>
                      <a:pt x="74" y="108"/>
                      <a:pt x="91" y="98"/>
                      <a:pt x="100" y="82"/>
                    </a:cubicBezTo>
                    <a:cubicBezTo>
                      <a:pt x="110" y="98"/>
                      <a:pt x="127" y="108"/>
                      <a:pt x="147" y="108"/>
                    </a:cubicBezTo>
                    <a:cubicBezTo>
                      <a:pt x="176" y="108"/>
                      <a:pt x="201" y="84"/>
                      <a:pt x="201" y="54"/>
                    </a:cubicBezTo>
                    <a:cubicBezTo>
                      <a:pt x="201" y="24"/>
                      <a:pt x="176" y="0"/>
                      <a:pt x="147" y="0"/>
                    </a:cubicBezTo>
                    <a:cubicBezTo>
                      <a:pt x="127" y="0"/>
                      <a:pt x="110" y="10"/>
                      <a:pt x="100" y="26"/>
                    </a:cubicBezTo>
                    <a:cubicBezTo>
                      <a:pt x="91" y="10"/>
                      <a:pt x="74" y="0"/>
                      <a:pt x="54" y="0"/>
                    </a:cubicBezTo>
                    <a:cubicBezTo>
                      <a:pt x="24" y="0"/>
                      <a:pt x="0" y="24"/>
                      <a:pt x="0" y="54"/>
                    </a:cubicBezTo>
                    <a:cubicBezTo>
                      <a:pt x="0" y="84"/>
                      <a:pt x="24" y="108"/>
                      <a:pt x="54" y="108"/>
                    </a:cubicBezTo>
                    <a:close/>
                    <a:moveTo>
                      <a:pt x="147" y="16"/>
                    </a:moveTo>
                    <a:cubicBezTo>
                      <a:pt x="168" y="16"/>
                      <a:pt x="185" y="33"/>
                      <a:pt x="185" y="54"/>
                    </a:cubicBezTo>
                    <a:cubicBezTo>
                      <a:pt x="185" y="75"/>
                      <a:pt x="168" y="92"/>
                      <a:pt x="147" y="92"/>
                    </a:cubicBezTo>
                    <a:cubicBezTo>
                      <a:pt x="126" y="92"/>
                      <a:pt x="108" y="75"/>
                      <a:pt x="108" y="54"/>
                    </a:cubicBezTo>
                    <a:cubicBezTo>
                      <a:pt x="108" y="33"/>
                      <a:pt x="126" y="16"/>
                      <a:pt x="147" y="16"/>
                    </a:cubicBezTo>
                    <a:close/>
                    <a:moveTo>
                      <a:pt x="54" y="16"/>
                    </a:moveTo>
                    <a:cubicBezTo>
                      <a:pt x="75" y="16"/>
                      <a:pt x="92" y="33"/>
                      <a:pt x="92" y="54"/>
                    </a:cubicBezTo>
                    <a:cubicBezTo>
                      <a:pt x="92" y="75"/>
                      <a:pt x="75" y="92"/>
                      <a:pt x="54" y="92"/>
                    </a:cubicBezTo>
                    <a:cubicBezTo>
                      <a:pt x="33" y="92"/>
                      <a:pt x="16" y="75"/>
                      <a:pt x="16" y="54"/>
                    </a:cubicBezTo>
                    <a:cubicBezTo>
                      <a:pt x="16" y="33"/>
                      <a:pt x="33" y="16"/>
                      <a:pt x="54" y="1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Freeform 20"/>
              <p:cNvSpPr>
                <a:spLocks noEditPoints="1"/>
              </p:cNvSpPr>
              <p:nvPr/>
            </p:nvSpPr>
            <p:spPr bwMode="auto">
              <a:xfrm>
                <a:off x="4809" y="777"/>
                <a:ext cx="81" cy="81"/>
              </a:xfrm>
              <a:custGeom>
                <a:avLst/>
                <a:gdLst>
                  <a:gd name="T0" fmla="*/ 17 w 34"/>
                  <a:gd name="T1" fmla="*/ 34 h 34"/>
                  <a:gd name="T2" fmla="*/ 34 w 34"/>
                  <a:gd name="T3" fmla="*/ 17 h 34"/>
                  <a:gd name="T4" fmla="*/ 17 w 34"/>
                  <a:gd name="T5" fmla="*/ 0 h 34"/>
                  <a:gd name="T6" fmla="*/ 0 w 34"/>
                  <a:gd name="T7" fmla="*/ 17 h 34"/>
                  <a:gd name="T8" fmla="*/ 17 w 34"/>
                  <a:gd name="T9" fmla="*/ 34 h 34"/>
                  <a:gd name="T10" fmla="*/ 17 w 34"/>
                  <a:gd name="T11" fmla="*/ 11 h 34"/>
                  <a:gd name="T12" fmla="*/ 24 w 34"/>
                  <a:gd name="T13" fmla="*/ 17 h 34"/>
                  <a:gd name="T14" fmla="*/ 17 w 34"/>
                  <a:gd name="T15" fmla="*/ 24 h 34"/>
                  <a:gd name="T16" fmla="*/ 11 w 34"/>
                  <a:gd name="T17" fmla="*/ 17 h 34"/>
                  <a:gd name="T18" fmla="*/ 17 w 34"/>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34"/>
                    </a:moveTo>
                    <a:cubicBezTo>
                      <a:pt x="27" y="34"/>
                      <a:pt x="34" y="27"/>
                      <a:pt x="34" y="17"/>
                    </a:cubicBezTo>
                    <a:cubicBezTo>
                      <a:pt x="34" y="8"/>
                      <a:pt x="27" y="0"/>
                      <a:pt x="17" y="0"/>
                    </a:cubicBezTo>
                    <a:cubicBezTo>
                      <a:pt x="8" y="0"/>
                      <a:pt x="0" y="8"/>
                      <a:pt x="0" y="17"/>
                    </a:cubicBezTo>
                    <a:cubicBezTo>
                      <a:pt x="0" y="27"/>
                      <a:pt x="8" y="34"/>
                      <a:pt x="17" y="34"/>
                    </a:cubicBezTo>
                    <a:close/>
                    <a:moveTo>
                      <a:pt x="17" y="11"/>
                    </a:moveTo>
                    <a:cubicBezTo>
                      <a:pt x="21" y="11"/>
                      <a:pt x="24" y="14"/>
                      <a:pt x="24" y="17"/>
                    </a:cubicBezTo>
                    <a:cubicBezTo>
                      <a:pt x="24" y="21"/>
                      <a:pt x="21" y="24"/>
                      <a:pt x="17" y="24"/>
                    </a:cubicBezTo>
                    <a:cubicBezTo>
                      <a:pt x="14" y="24"/>
                      <a:pt x="11" y="21"/>
                      <a:pt x="11" y="17"/>
                    </a:cubicBezTo>
                    <a:cubicBezTo>
                      <a:pt x="11" y="14"/>
                      <a:pt x="14" y="11"/>
                      <a:pt x="1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Freeform 21"/>
              <p:cNvSpPr>
                <a:spLocks noEditPoints="1"/>
              </p:cNvSpPr>
              <p:nvPr/>
            </p:nvSpPr>
            <p:spPr bwMode="auto">
              <a:xfrm>
                <a:off x="5029" y="777"/>
                <a:ext cx="84" cy="81"/>
              </a:xfrm>
              <a:custGeom>
                <a:avLst/>
                <a:gdLst>
                  <a:gd name="T0" fmla="*/ 18 w 35"/>
                  <a:gd name="T1" fmla="*/ 34 h 34"/>
                  <a:gd name="T2" fmla="*/ 35 w 35"/>
                  <a:gd name="T3" fmla="*/ 17 h 34"/>
                  <a:gd name="T4" fmla="*/ 18 w 35"/>
                  <a:gd name="T5" fmla="*/ 0 h 34"/>
                  <a:gd name="T6" fmla="*/ 0 w 35"/>
                  <a:gd name="T7" fmla="*/ 17 h 34"/>
                  <a:gd name="T8" fmla="*/ 18 w 35"/>
                  <a:gd name="T9" fmla="*/ 34 h 34"/>
                  <a:gd name="T10" fmla="*/ 18 w 35"/>
                  <a:gd name="T11" fmla="*/ 11 h 34"/>
                  <a:gd name="T12" fmla="*/ 24 w 35"/>
                  <a:gd name="T13" fmla="*/ 17 h 34"/>
                  <a:gd name="T14" fmla="*/ 18 w 35"/>
                  <a:gd name="T15" fmla="*/ 24 h 34"/>
                  <a:gd name="T16" fmla="*/ 11 w 35"/>
                  <a:gd name="T17" fmla="*/ 17 h 34"/>
                  <a:gd name="T18" fmla="*/ 18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34"/>
                    </a:moveTo>
                    <a:cubicBezTo>
                      <a:pt x="27" y="34"/>
                      <a:pt x="35" y="27"/>
                      <a:pt x="35" y="17"/>
                    </a:cubicBezTo>
                    <a:cubicBezTo>
                      <a:pt x="35" y="8"/>
                      <a:pt x="27" y="0"/>
                      <a:pt x="18" y="0"/>
                    </a:cubicBezTo>
                    <a:cubicBezTo>
                      <a:pt x="8" y="0"/>
                      <a:pt x="0" y="8"/>
                      <a:pt x="0" y="17"/>
                    </a:cubicBezTo>
                    <a:cubicBezTo>
                      <a:pt x="0" y="27"/>
                      <a:pt x="8" y="34"/>
                      <a:pt x="18" y="34"/>
                    </a:cubicBezTo>
                    <a:close/>
                    <a:moveTo>
                      <a:pt x="18" y="11"/>
                    </a:moveTo>
                    <a:cubicBezTo>
                      <a:pt x="21" y="11"/>
                      <a:pt x="24" y="14"/>
                      <a:pt x="24" y="17"/>
                    </a:cubicBezTo>
                    <a:cubicBezTo>
                      <a:pt x="24" y="21"/>
                      <a:pt x="21" y="24"/>
                      <a:pt x="18" y="24"/>
                    </a:cubicBezTo>
                    <a:cubicBezTo>
                      <a:pt x="14" y="24"/>
                      <a:pt x="11" y="21"/>
                      <a:pt x="11" y="17"/>
                    </a:cubicBezTo>
                    <a:cubicBezTo>
                      <a:pt x="11" y="14"/>
                      <a:pt x="14" y="11"/>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7" name="文本框 50"/>
            <p:cNvSpPr txBox="1">
              <a:spLocks noChangeArrowheads="1"/>
            </p:cNvSpPr>
            <p:nvPr/>
          </p:nvSpPr>
          <p:spPr bwMode="auto">
            <a:xfrm>
              <a:off x="9291585" y="3996929"/>
              <a:ext cx="143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工作态度</a:t>
              </a:r>
            </a:p>
          </p:txBody>
        </p:sp>
        <p:sp>
          <p:nvSpPr>
            <p:cNvPr id="28" name="文本框 27"/>
            <p:cNvSpPr txBox="1"/>
            <p:nvPr/>
          </p:nvSpPr>
          <p:spPr>
            <a:xfrm>
              <a:off x="8850429" y="4533833"/>
              <a:ext cx="2320544" cy="1292662"/>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p>
          </p:txBody>
        </p:sp>
      </p:grpSp>
      <p:grpSp>
        <p:nvGrpSpPr>
          <p:cNvPr id="39" name="组合 38">
            <a:extLst>
              <a:ext uri="{FF2B5EF4-FFF2-40B4-BE49-F238E27FC236}">
                <a16:creationId xmlns:a16="http://schemas.microsoft.com/office/drawing/2014/main" id="{80B34C25-B010-44D8-B488-9BD1D2BC0A50}"/>
              </a:ext>
            </a:extLst>
          </p:cNvPr>
          <p:cNvGrpSpPr/>
          <p:nvPr/>
        </p:nvGrpSpPr>
        <p:grpSpPr>
          <a:xfrm>
            <a:off x="0" y="586281"/>
            <a:ext cx="4141008" cy="584775"/>
            <a:chOff x="0" y="586281"/>
            <a:chExt cx="4141008" cy="584775"/>
          </a:xfrm>
        </p:grpSpPr>
        <p:sp>
          <p:nvSpPr>
            <p:cNvPr id="40" name="TextBox 76">
              <a:extLst>
                <a:ext uri="{FF2B5EF4-FFF2-40B4-BE49-F238E27FC236}">
                  <a16:creationId xmlns:a16="http://schemas.microsoft.com/office/drawing/2014/main" id="{20D567B0-AD2F-4146-AA80-5A95892F9C94}"/>
                </a:ext>
              </a:extLst>
            </p:cNvPr>
            <p:cNvSpPr txBox="1"/>
            <p:nvPr/>
          </p:nvSpPr>
          <p:spPr>
            <a:xfrm>
              <a:off x="1005213" y="586281"/>
              <a:ext cx="3135795"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认识上不足原因</a:t>
              </a:r>
            </a:p>
          </p:txBody>
        </p:sp>
        <p:sp>
          <p:nvSpPr>
            <p:cNvPr id="41" name="任意多边形: 形状 40">
              <a:extLst>
                <a:ext uri="{FF2B5EF4-FFF2-40B4-BE49-F238E27FC236}">
                  <a16:creationId xmlns:a16="http://schemas.microsoft.com/office/drawing/2014/main" id="{E82897CF-8B8D-4DC1-988C-DE1D42CBBA11}"/>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 name="图片 3">
            <a:extLst>
              <a:ext uri="{FF2B5EF4-FFF2-40B4-BE49-F238E27FC236}">
                <a16:creationId xmlns:a16="http://schemas.microsoft.com/office/drawing/2014/main" id="{34C89943-4A8E-4E38-9236-83E9B889E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bwMode="auto">
          <a:xfrm>
            <a:off x="1333286" y="4081472"/>
            <a:ext cx="2052661" cy="1739184"/>
          </a:xfrm>
          <a:prstGeom prst="rect">
            <a:avLst/>
          </a:prstGeom>
          <a:solidFill>
            <a:schemeClr val="bg1"/>
          </a:solidFill>
          <a:ln w="12700" cmpd="sng">
            <a:noFill/>
            <a:miter lim="800000"/>
          </a:ln>
          <a:effectLst>
            <a:outerShdw blurRad="190500" dist="38100" dir="2700000" algn="tl" rotWithShape="0">
              <a:prstClr val="black">
                <a:alpha val="20000"/>
              </a:prstClr>
            </a:outerShdw>
          </a:effectLst>
        </p:spPr>
        <p:txBody>
          <a:bodyPr anchor="ctr"/>
          <a:lstStyle/>
          <a:p>
            <a:pPr algn="ctr"/>
            <a:endParaRPr lang="en-US" altLang="zh-CN" sz="11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Rectangle 2"/>
          <p:cNvSpPr/>
          <p:nvPr/>
        </p:nvSpPr>
        <p:spPr bwMode="auto">
          <a:xfrm>
            <a:off x="3680482" y="4081472"/>
            <a:ext cx="2052661" cy="1739184"/>
          </a:xfrm>
          <a:prstGeom prst="rect">
            <a:avLst/>
          </a:prstGeom>
          <a:gradFill>
            <a:gsLst>
              <a:gs pos="0">
                <a:srgbClr val="CD1E24"/>
              </a:gs>
              <a:gs pos="100000">
                <a:srgbClr val="C00000"/>
              </a:gs>
            </a:gsLst>
            <a:lin ang="2700000" scaled="0"/>
          </a:gradFill>
          <a:ln w="12700" cmpd="sng">
            <a:noFill/>
            <a:miter lim="800000"/>
          </a:ln>
          <a:effectLst>
            <a:outerShdw blurRad="190500" dist="38100" dir="2700000" algn="tl" rotWithShape="0">
              <a:prstClr val="black">
                <a:alpha val="20000"/>
              </a:prstClr>
            </a:outerShdw>
          </a:effectLst>
        </p:spPr>
        <p:txBody>
          <a:bodyPr anchor="ctr"/>
          <a:lstStyle/>
          <a:p>
            <a:pPr algn="ctr"/>
            <a:endParaRPr lang="en-US" altLang="zh-CN" sz="11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Freeform 42"/>
          <p:cNvSpPr>
            <a:spLocks noEditPoints="1"/>
          </p:cNvSpPr>
          <p:nvPr/>
        </p:nvSpPr>
        <p:spPr bwMode="auto">
          <a:xfrm>
            <a:off x="1937101" y="4536920"/>
            <a:ext cx="845030" cy="828288"/>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1 w 596"/>
              <a:gd name="T67" fmla="*/ 52 h 583"/>
              <a:gd name="T68" fmla="*/ 51 w 596"/>
              <a:gd name="T69" fmla="*/ 62 h 583"/>
              <a:gd name="T70" fmla="*/ 51 w 596"/>
              <a:gd name="T71" fmla="*/ 345 h 583"/>
              <a:gd name="T72" fmla="*/ 61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1" y="26"/>
                  <a:pt x="61" y="26"/>
                </a:cubicBezTo>
                <a:lnTo>
                  <a:pt x="534" y="26"/>
                </a:lnTo>
                <a:cubicBezTo>
                  <a:pt x="554" y="26"/>
                  <a:pt x="570" y="42"/>
                  <a:pt x="570" y="62"/>
                </a:cubicBezTo>
                <a:lnTo>
                  <a:pt x="570" y="345"/>
                </a:lnTo>
                <a:cubicBezTo>
                  <a:pt x="570" y="365"/>
                  <a:pt x="554" y="381"/>
                  <a:pt x="534" y="381"/>
                </a:cubicBezTo>
                <a:lnTo>
                  <a:pt x="61" y="381"/>
                </a:lnTo>
                <a:cubicBezTo>
                  <a:pt x="41" y="381"/>
                  <a:pt x="25" y="365"/>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1" y="52"/>
                </a:lnTo>
                <a:cubicBezTo>
                  <a:pt x="56" y="52"/>
                  <a:pt x="51" y="56"/>
                  <a:pt x="51" y="62"/>
                </a:cubicBezTo>
                <a:lnTo>
                  <a:pt x="51" y="345"/>
                </a:lnTo>
                <a:cubicBezTo>
                  <a:pt x="51" y="350"/>
                  <a:pt x="56" y="355"/>
                  <a:pt x="61" y="355"/>
                </a:cubicBezTo>
                <a:lnTo>
                  <a:pt x="534" y="355"/>
                </a:lnTo>
                <a:cubicBezTo>
                  <a:pt x="540" y="355"/>
                  <a:pt x="544" y="350"/>
                  <a:pt x="544" y="345"/>
                </a:cubicBezTo>
                <a:close/>
              </a:path>
            </a:pathLst>
          </a:custGeom>
          <a:gradFill>
            <a:gsLst>
              <a:gs pos="0">
                <a:srgbClr val="CD1E24"/>
              </a:gs>
              <a:gs pos="100000">
                <a:srgbClr val="C00000"/>
              </a:gs>
            </a:gsLst>
            <a:lin ang="2700000" scaled="0"/>
          </a:gradFill>
          <a:ln>
            <a:noFill/>
          </a:ln>
        </p:spPr>
        <p:txBody>
          <a:bodyPr vert="horz" wrap="square" lIns="68571" tIns="34285" rIns="68571" bIns="34285" numCol="1" anchor="t" anchorCtr="0" compatLnSpc="1"/>
          <a:lstStyle/>
          <a:p>
            <a:endParaRPr lang="zh-CN" altLang="en-US" sz="14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文本框 14"/>
          <p:cNvSpPr txBox="1"/>
          <p:nvPr/>
        </p:nvSpPr>
        <p:spPr>
          <a:xfrm>
            <a:off x="6599706" y="3137002"/>
            <a:ext cx="4503989" cy="2469587"/>
          </a:xfrm>
          <a:prstGeom prst="rect">
            <a:avLst/>
          </a:prstGeom>
          <a:noFill/>
        </p:spPr>
        <p:txBody>
          <a:bodyPr wrap="square" rtlCol="0">
            <a:spAutoFit/>
          </a:bodyPr>
          <a:lstStyle/>
          <a:p>
            <a:pPr marL="285750" indent="-285750">
              <a:lnSpc>
                <a:spcPct val="130000"/>
              </a:lnSpc>
              <a:buFont typeface="Wingdings" panose="05000000000000000000" pitchFamily="2" charset="2"/>
              <a:buChar char="u"/>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marL="285750" indent="-285750">
              <a:lnSpc>
                <a:spcPct val="130000"/>
              </a:lnSpc>
              <a:buFont typeface="Wingdings" panose="05000000000000000000" pitchFamily="2" charset="2"/>
              <a:buChar char="u"/>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marL="285750" indent="-285750">
              <a:lnSpc>
                <a:spcPct val="130000"/>
              </a:lnSpc>
              <a:buFont typeface="Wingdings" panose="05000000000000000000" pitchFamily="2" charset="2"/>
              <a:buChar char="u"/>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marL="285750" indent="-285750">
              <a:lnSpc>
                <a:spcPct val="130000"/>
              </a:lnSpc>
              <a:buFont typeface="Wingdings" panose="05000000000000000000" pitchFamily="2" charset="2"/>
              <a:buChar char="u"/>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a:t>
            </a:r>
          </a:p>
        </p:txBody>
      </p:sp>
      <p:sp>
        <p:nvSpPr>
          <p:cNvPr id="16" name="TextBox 76"/>
          <p:cNvSpPr txBox="1"/>
          <p:nvPr/>
        </p:nvSpPr>
        <p:spPr>
          <a:xfrm>
            <a:off x="6860963" y="2613782"/>
            <a:ext cx="2920345" cy="461665"/>
          </a:xfrm>
          <a:prstGeom prst="rect">
            <a:avLst/>
          </a:prstGeom>
          <a:noFill/>
        </p:spPr>
        <p:txBody>
          <a:bodyPr wrap="square" rtlCol="0">
            <a:spAutoFit/>
          </a:bodyPr>
          <a:lstStyle/>
          <a:p>
            <a:r>
              <a:rPr lang="zh-CN" altLang="en-US" sz="24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员工管理培训欠缺</a:t>
            </a:r>
          </a:p>
        </p:txBody>
      </p:sp>
      <p:sp>
        <p:nvSpPr>
          <p:cNvPr id="17" name="Rectangle 2"/>
          <p:cNvSpPr/>
          <p:nvPr/>
        </p:nvSpPr>
        <p:spPr bwMode="auto">
          <a:xfrm>
            <a:off x="1333286" y="2073563"/>
            <a:ext cx="2052661" cy="1739184"/>
          </a:xfrm>
          <a:prstGeom prst="rect">
            <a:avLst/>
          </a:prstGeom>
          <a:gradFill>
            <a:gsLst>
              <a:gs pos="0">
                <a:srgbClr val="CD1E24"/>
              </a:gs>
              <a:gs pos="100000">
                <a:srgbClr val="C00000"/>
              </a:gs>
            </a:gsLst>
            <a:lin ang="2700000" scaled="0"/>
          </a:gradFill>
          <a:ln w="12700" cmpd="sng">
            <a:noFill/>
            <a:miter lim="800000"/>
          </a:ln>
          <a:effectLst>
            <a:outerShdw blurRad="190500" dist="38100" dir="2700000" algn="tl" rotWithShape="0">
              <a:prstClr val="black">
                <a:alpha val="20000"/>
              </a:prstClr>
            </a:outerShdw>
          </a:effectLst>
        </p:spPr>
        <p:txBody>
          <a:bodyPr anchor="ctr"/>
          <a:lstStyle/>
          <a:p>
            <a:pPr algn="ctr"/>
            <a:endParaRPr lang="en-US" altLang="zh-CN" sz="11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Rectangle 2"/>
          <p:cNvSpPr/>
          <p:nvPr/>
        </p:nvSpPr>
        <p:spPr bwMode="auto">
          <a:xfrm>
            <a:off x="3680482" y="2073563"/>
            <a:ext cx="2052661" cy="1739184"/>
          </a:xfrm>
          <a:prstGeom prst="rect">
            <a:avLst/>
          </a:prstGeom>
          <a:solidFill>
            <a:schemeClr val="bg1"/>
          </a:solidFill>
          <a:ln w="12700" cmpd="sng">
            <a:noFill/>
            <a:miter lim="800000"/>
          </a:ln>
          <a:effectLst>
            <a:outerShdw blurRad="190500" dist="38100" dir="2700000" algn="tl" rotWithShape="0">
              <a:prstClr val="black">
                <a:alpha val="20000"/>
              </a:prstClr>
            </a:outerShdw>
          </a:effectLst>
        </p:spPr>
        <p:txBody>
          <a:bodyPr anchor="ctr"/>
          <a:lstStyle/>
          <a:p>
            <a:pPr algn="ctr"/>
            <a:endParaRPr lang="en-US" altLang="zh-CN" sz="110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0" name="组合 19"/>
          <p:cNvGrpSpPr/>
          <p:nvPr/>
        </p:nvGrpSpPr>
        <p:grpSpPr>
          <a:xfrm>
            <a:off x="4203574" y="2477457"/>
            <a:ext cx="1006476" cy="931396"/>
            <a:chOff x="2438399" y="4906963"/>
            <a:chExt cx="465137" cy="430213"/>
          </a:xfrm>
          <a:gradFill>
            <a:gsLst>
              <a:gs pos="0">
                <a:srgbClr val="CD1E24"/>
              </a:gs>
              <a:gs pos="100000">
                <a:srgbClr val="C00000"/>
              </a:gs>
            </a:gsLst>
            <a:lin ang="2700000" scaled="0"/>
          </a:gradFill>
        </p:grpSpPr>
        <p:sp>
          <p:nvSpPr>
            <p:cNvPr id="21" name="Freeform 43"/>
            <p:cNvSpPr>
              <a:spLocks noEditPoints="1"/>
            </p:cNvSpPr>
            <p:nvPr/>
          </p:nvSpPr>
          <p:spPr bwMode="auto">
            <a:xfrm>
              <a:off x="2438399" y="5080001"/>
              <a:ext cx="230187" cy="231775"/>
            </a:xfrm>
            <a:custGeom>
              <a:avLst/>
              <a:gdLst>
                <a:gd name="T0" fmla="*/ 101 w 351"/>
                <a:gd name="T1" fmla="*/ 239 h 353"/>
                <a:gd name="T2" fmla="*/ 172 w 351"/>
                <a:gd name="T3" fmla="*/ 119 h 353"/>
                <a:gd name="T4" fmla="*/ 234 w 351"/>
                <a:gd name="T5" fmla="*/ 151 h 353"/>
                <a:gd name="T6" fmla="*/ 188 w 351"/>
                <a:gd name="T7" fmla="*/ 0 h 353"/>
                <a:gd name="T8" fmla="*/ 1 w 351"/>
                <a:gd name="T9" fmla="*/ 31 h 353"/>
                <a:gd name="T10" fmla="*/ 56 w 351"/>
                <a:gd name="T11" fmla="*/ 60 h 353"/>
                <a:gd name="T12" fmla="*/ 14 w 351"/>
                <a:gd name="T13" fmla="*/ 123 h 353"/>
                <a:gd name="T14" fmla="*/ 29 w 351"/>
                <a:gd name="T15" fmla="*/ 201 h 353"/>
                <a:gd name="T16" fmla="*/ 120 w 351"/>
                <a:gd name="T17" fmla="*/ 332 h 353"/>
                <a:gd name="T18" fmla="*/ 101 w 351"/>
                <a:gd name="T19" fmla="*/ 239 h 353"/>
                <a:gd name="T20" fmla="*/ 334 w 351"/>
                <a:gd name="T21" fmla="*/ 214 h 353"/>
                <a:gd name="T22" fmla="*/ 334 w 351"/>
                <a:gd name="T23" fmla="*/ 214 h 353"/>
                <a:gd name="T24" fmla="*/ 132 w 351"/>
                <a:gd name="T25" fmla="*/ 221 h 353"/>
                <a:gd name="T26" fmla="*/ 125 w 351"/>
                <a:gd name="T27" fmla="*/ 282 h 353"/>
                <a:gd name="T28" fmla="*/ 144 w 351"/>
                <a:gd name="T29" fmla="*/ 340 h 353"/>
                <a:gd name="T30" fmla="*/ 185 w 351"/>
                <a:gd name="T31" fmla="*/ 353 h 353"/>
                <a:gd name="T32" fmla="*/ 351 w 351"/>
                <a:gd name="T33" fmla="*/ 345 h 353"/>
                <a:gd name="T34" fmla="*/ 334 w 351"/>
                <a:gd name="T35"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2" name="Freeform 44"/>
            <p:cNvSpPr>
              <a:spLocks noEditPoints="1"/>
            </p:cNvSpPr>
            <p:nvPr/>
          </p:nvSpPr>
          <p:spPr bwMode="auto">
            <a:xfrm>
              <a:off x="2522537" y="4906963"/>
              <a:ext cx="295275" cy="161925"/>
            </a:xfrm>
            <a:custGeom>
              <a:avLst/>
              <a:gdLst>
                <a:gd name="T0" fmla="*/ 222 w 450"/>
                <a:gd name="T1" fmla="*/ 42 h 247"/>
                <a:gd name="T2" fmla="*/ 285 w 450"/>
                <a:gd name="T3" fmla="*/ 170 h 247"/>
                <a:gd name="T4" fmla="*/ 226 w 450"/>
                <a:gd name="T5" fmla="*/ 202 h 247"/>
                <a:gd name="T6" fmla="*/ 401 w 450"/>
                <a:gd name="T7" fmla="*/ 226 h 247"/>
                <a:gd name="T8" fmla="*/ 450 w 450"/>
                <a:gd name="T9" fmla="*/ 81 h 247"/>
                <a:gd name="T10" fmla="*/ 397 w 450"/>
                <a:gd name="T11" fmla="*/ 110 h 247"/>
                <a:gd name="T12" fmla="*/ 366 w 450"/>
                <a:gd name="T13" fmla="*/ 38 h 247"/>
                <a:gd name="T14" fmla="*/ 293 w 450"/>
                <a:gd name="T15" fmla="*/ 5 h 247"/>
                <a:gd name="T16" fmla="*/ 134 w 450"/>
                <a:gd name="T17" fmla="*/ 3 h 247"/>
                <a:gd name="T18" fmla="*/ 222 w 450"/>
                <a:gd name="T19" fmla="*/ 42 h 247"/>
                <a:gd name="T20" fmla="*/ 119 w 450"/>
                <a:gd name="T21" fmla="*/ 247 h 247"/>
                <a:gd name="T22" fmla="*/ 119 w 450"/>
                <a:gd name="T23" fmla="*/ 247 h 247"/>
                <a:gd name="T24" fmla="*/ 221 w 450"/>
                <a:gd name="T25" fmla="*/ 78 h 247"/>
                <a:gd name="T26" fmla="*/ 173 w 450"/>
                <a:gd name="T27" fmla="*/ 37 h 247"/>
                <a:gd name="T28" fmla="*/ 115 w 450"/>
                <a:gd name="T29" fmla="*/ 18 h 247"/>
                <a:gd name="T30" fmla="*/ 82 w 450"/>
                <a:gd name="T31" fmla="*/ 44 h 247"/>
                <a:gd name="T32" fmla="*/ 0 w 450"/>
                <a:gd name="T33" fmla="*/ 185 h 247"/>
                <a:gd name="T34" fmla="*/ 119 w 450"/>
                <a:gd name="T3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47">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3" name="Freeform 45"/>
            <p:cNvSpPr>
              <a:spLocks noEditPoints="1"/>
            </p:cNvSpPr>
            <p:nvPr/>
          </p:nvSpPr>
          <p:spPr bwMode="auto">
            <a:xfrm>
              <a:off x="2692399" y="5038726"/>
              <a:ext cx="211137" cy="298450"/>
            </a:xfrm>
            <a:custGeom>
              <a:avLst/>
              <a:gdLst>
                <a:gd name="T0" fmla="*/ 256 w 324"/>
                <a:gd name="T1" fmla="*/ 262 h 453"/>
                <a:gd name="T2" fmla="*/ 114 w 324"/>
                <a:gd name="T3" fmla="*/ 265 h 453"/>
                <a:gd name="T4" fmla="*/ 105 w 324"/>
                <a:gd name="T5" fmla="*/ 198 h 453"/>
                <a:gd name="T6" fmla="*/ 0 w 324"/>
                <a:gd name="T7" fmla="*/ 331 h 453"/>
                <a:gd name="T8" fmla="*/ 137 w 324"/>
                <a:gd name="T9" fmla="*/ 453 h 453"/>
                <a:gd name="T10" fmla="*/ 130 w 324"/>
                <a:gd name="T11" fmla="*/ 392 h 453"/>
                <a:gd name="T12" fmla="*/ 207 w 324"/>
                <a:gd name="T13" fmla="*/ 394 h 453"/>
                <a:gd name="T14" fmla="*/ 265 w 324"/>
                <a:gd name="T15" fmla="*/ 341 h 453"/>
                <a:gd name="T16" fmla="*/ 324 w 324"/>
                <a:gd name="T17" fmla="*/ 198 h 453"/>
                <a:gd name="T18" fmla="*/ 256 w 324"/>
                <a:gd name="T19" fmla="*/ 262 h 453"/>
                <a:gd name="T20" fmla="*/ 102 w 324"/>
                <a:gd name="T21" fmla="*/ 82 h 453"/>
                <a:gd name="T22" fmla="*/ 102 w 324"/>
                <a:gd name="T23" fmla="*/ 82 h 453"/>
                <a:gd name="T24" fmla="*/ 223 w 324"/>
                <a:gd name="T25" fmla="*/ 246 h 453"/>
                <a:gd name="T26" fmla="*/ 279 w 324"/>
                <a:gd name="T27" fmla="*/ 219 h 453"/>
                <a:gd name="T28" fmla="*/ 317 w 324"/>
                <a:gd name="T29" fmla="*/ 174 h 453"/>
                <a:gd name="T30" fmla="*/ 305 w 324"/>
                <a:gd name="T31" fmla="*/ 134 h 453"/>
                <a:gd name="T32" fmla="*/ 203 w 324"/>
                <a:gd name="T33" fmla="*/ 0 h 453"/>
                <a:gd name="T34" fmla="*/ 102 w 324"/>
                <a:gd name="T35" fmla="*/ 8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 h="453">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4" name="组合 23"/>
          <p:cNvGrpSpPr/>
          <p:nvPr/>
        </p:nvGrpSpPr>
        <p:grpSpPr>
          <a:xfrm>
            <a:off x="4308417" y="4618717"/>
            <a:ext cx="759272" cy="759272"/>
            <a:chOff x="6264276" y="5265739"/>
            <a:chExt cx="333375" cy="333375"/>
          </a:xfrm>
          <a:solidFill>
            <a:schemeClr val="bg1"/>
          </a:solidFill>
        </p:grpSpPr>
        <p:sp>
          <p:nvSpPr>
            <p:cNvPr id="25" name="Freeform 816"/>
            <p:cNvSpPr/>
            <p:nvPr/>
          </p:nvSpPr>
          <p:spPr bwMode="auto">
            <a:xfrm>
              <a:off x="6315076" y="5478464"/>
              <a:ext cx="106363" cy="120650"/>
            </a:xfrm>
            <a:custGeom>
              <a:avLst/>
              <a:gdLst>
                <a:gd name="T0" fmla="*/ 0 w 92"/>
                <a:gd name="T1" fmla="*/ 0 h 104"/>
                <a:gd name="T2" fmla="*/ 18 w 92"/>
                <a:gd name="T3" fmla="*/ 24 h 104"/>
                <a:gd name="T4" fmla="*/ 18 w 92"/>
                <a:gd name="T5" fmla="*/ 89 h 104"/>
                <a:gd name="T6" fmla="*/ 33 w 92"/>
                <a:gd name="T7" fmla="*/ 104 h 104"/>
                <a:gd name="T8" fmla="*/ 76 w 92"/>
                <a:gd name="T9" fmla="*/ 104 h 104"/>
                <a:gd name="T10" fmla="*/ 92 w 92"/>
                <a:gd name="T11" fmla="*/ 89 h 104"/>
                <a:gd name="T12" fmla="*/ 74 w 92"/>
                <a:gd name="T13" fmla="*/ 24 h 104"/>
                <a:gd name="T14" fmla="*/ 84 w 92"/>
                <a:gd name="T15" fmla="*/ 9 h 104"/>
                <a:gd name="T16" fmla="*/ 22 w 92"/>
                <a:gd name="T17" fmla="*/ 2 h 104"/>
                <a:gd name="T18" fmla="*/ 0 w 9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4">
                  <a:moveTo>
                    <a:pt x="0" y="0"/>
                  </a:moveTo>
                  <a:cubicBezTo>
                    <a:pt x="18" y="24"/>
                    <a:pt x="18" y="24"/>
                    <a:pt x="18" y="24"/>
                  </a:cubicBezTo>
                  <a:cubicBezTo>
                    <a:pt x="18" y="89"/>
                    <a:pt x="18" y="89"/>
                    <a:pt x="18" y="89"/>
                  </a:cubicBezTo>
                  <a:cubicBezTo>
                    <a:pt x="18" y="97"/>
                    <a:pt x="25" y="104"/>
                    <a:pt x="33" y="104"/>
                  </a:cubicBezTo>
                  <a:cubicBezTo>
                    <a:pt x="76" y="104"/>
                    <a:pt x="76" y="104"/>
                    <a:pt x="76" y="104"/>
                  </a:cubicBezTo>
                  <a:cubicBezTo>
                    <a:pt x="85" y="104"/>
                    <a:pt x="92" y="97"/>
                    <a:pt x="92" y="89"/>
                  </a:cubicBezTo>
                  <a:cubicBezTo>
                    <a:pt x="74" y="24"/>
                    <a:pt x="74" y="24"/>
                    <a:pt x="74" y="24"/>
                  </a:cubicBezTo>
                  <a:cubicBezTo>
                    <a:pt x="84" y="9"/>
                    <a:pt x="84" y="9"/>
                    <a:pt x="84" y="9"/>
                  </a:cubicBezTo>
                  <a:cubicBezTo>
                    <a:pt x="62" y="5"/>
                    <a:pt x="40" y="2"/>
                    <a:pt x="22" y="2"/>
                  </a:cubicBezTo>
                  <a:cubicBezTo>
                    <a:pt x="14" y="2"/>
                    <a:pt x="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6" name="Freeform 817"/>
            <p:cNvSpPr/>
            <p:nvPr/>
          </p:nvSpPr>
          <p:spPr bwMode="auto">
            <a:xfrm>
              <a:off x="6369051" y="5265739"/>
              <a:ext cx="228600" cy="254000"/>
            </a:xfrm>
            <a:custGeom>
              <a:avLst/>
              <a:gdLst>
                <a:gd name="T0" fmla="*/ 0 w 198"/>
                <a:gd name="T1" fmla="*/ 160 h 219"/>
                <a:gd name="T2" fmla="*/ 198 w 198"/>
                <a:gd name="T3" fmla="*/ 219 h 219"/>
                <a:gd name="T4" fmla="*/ 198 w 198"/>
                <a:gd name="T5" fmla="*/ 0 h 219"/>
                <a:gd name="T6" fmla="*/ 0 w 198"/>
                <a:gd name="T7" fmla="*/ 59 h 219"/>
                <a:gd name="T8" fmla="*/ 0 w 198"/>
                <a:gd name="T9" fmla="*/ 160 h 219"/>
              </a:gdLst>
              <a:ahLst/>
              <a:cxnLst>
                <a:cxn ang="0">
                  <a:pos x="T0" y="T1"/>
                </a:cxn>
                <a:cxn ang="0">
                  <a:pos x="T2" y="T3"/>
                </a:cxn>
                <a:cxn ang="0">
                  <a:pos x="T4" y="T5"/>
                </a:cxn>
                <a:cxn ang="0">
                  <a:pos x="T6" y="T7"/>
                </a:cxn>
                <a:cxn ang="0">
                  <a:pos x="T8" y="T9"/>
                </a:cxn>
              </a:cxnLst>
              <a:rect l="0" t="0" r="r" b="b"/>
              <a:pathLst>
                <a:path w="198" h="219">
                  <a:moveTo>
                    <a:pt x="0" y="160"/>
                  </a:moveTo>
                  <a:cubicBezTo>
                    <a:pt x="78" y="168"/>
                    <a:pt x="185" y="207"/>
                    <a:pt x="198" y="219"/>
                  </a:cubicBezTo>
                  <a:cubicBezTo>
                    <a:pt x="198" y="0"/>
                    <a:pt x="198" y="0"/>
                    <a:pt x="198" y="0"/>
                  </a:cubicBezTo>
                  <a:cubicBezTo>
                    <a:pt x="182" y="14"/>
                    <a:pt x="77" y="52"/>
                    <a:pt x="0" y="59"/>
                  </a:cubicBez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7" name="Freeform 818"/>
            <p:cNvSpPr/>
            <p:nvPr/>
          </p:nvSpPr>
          <p:spPr bwMode="auto">
            <a:xfrm>
              <a:off x="6264276" y="5335589"/>
              <a:ext cx="66675" cy="114300"/>
            </a:xfrm>
            <a:custGeom>
              <a:avLst/>
              <a:gdLst>
                <a:gd name="T0" fmla="*/ 57 w 57"/>
                <a:gd name="T1" fmla="*/ 98 h 98"/>
                <a:gd name="T2" fmla="*/ 57 w 57"/>
                <a:gd name="T3" fmla="*/ 0 h 98"/>
                <a:gd name="T4" fmla="*/ 0 w 57"/>
                <a:gd name="T5" fmla="*/ 49 h 98"/>
                <a:gd name="T6" fmla="*/ 57 w 57"/>
                <a:gd name="T7" fmla="*/ 98 h 98"/>
              </a:gdLst>
              <a:ahLst/>
              <a:cxnLst>
                <a:cxn ang="0">
                  <a:pos x="T0" y="T1"/>
                </a:cxn>
                <a:cxn ang="0">
                  <a:pos x="T2" y="T3"/>
                </a:cxn>
                <a:cxn ang="0">
                  <a:pos x="T4" y="T5"/>
                </a:cxn>
                <a:cxn ang="0">
                  <a:pos x="T6" y="T7"/>
                </a:cxn>
              </a:cxnLst>
              <a:rect l="0" t="0" r="r" b="b"/>
              <a:pathLst>
                <a:path w="57" h="98">
                  <a:moveTo>
                    <a:pt x="57" y="98"/>
                  </a:moveTo>
                  <a:cubicBezTo>
                    <a:pt x="57" y="0"/>
                    <a:pt x="57" y="0"/>
                    <a:pt x="57" y="0"/>
                  </a:cubicBezTo>
                  <a:cubicBezTo>
                    <a:pt x="11" y="3"/>
                    <a:pt x="0" y="31"/>
                    <a:pt x="0" y="49"/>
                  </a:cubicBezTo>
                  <a:cubicBezTo>
                    <a:pt x="0" y="68"/>
                    <a:pt x="10" y="94"/>
                    <a:pt x="57"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8" name="Freeform 541"/>
          <p:cNvSpPr>
            <a:spLocks noEditPoints="1"/>
          </p:cNvSpPr>
          <p:nvPr/>
        </p:nvSpPr>
        <p:spPr bwMode="auto">
          <a:xfrm>
            <a:off x="2073292" y="2473991"/>
            <a:ext cx="667994" cy="887840"/>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133 w 216"/>
              <a:gd name="T25" fmla="*/ 259 h 288"/>
              <a:gd name="T26" fmla="*/ 84 w 216"/>
              <a:gd name="T27" fmla="*/ 259 h 288"/>
              <a:gd name="T28" fmla="*/ 96 w 216"/>
              <a:gd name="T29" fmla="*/ 206 h 288"/>
              <a:gd name="T30" fmla="*/ 84 w 216"/>
              <a:gd name="T31" fmla="*/ 185 h 288"/>
              <a:gd name="T32" fmla="*/ 108 w 216"/>
              <a:gd name="T33" fmla="*/ 161 h 288"/>
              <a:gd name="T34" fmla="*/ 133 w 216"/>
              <a:gd name="T35" fmla="*/ 185 h 288"/>
              <a:gd name="T36" fmla="*/ 120 w 216"/>
              <a:gd name="T37" fmla="*/ 206 h 288"/>
              <a:gd name="T38" fmla="*/ 133 w 216"/>
              <a:gd name="T39" fmla="*/ 259 h 288"/>
              <a:gd name="T40" fmla="*/ 148 w 216"/>
              <a:gd name="T41" fmla="*/ 126 h 288"/>
              <a:gd name="T42" fmla="*/ 67 w 216"/>
              <a:gd name="T43" fmla="*/ 126 h 288"/>
              <a:gd name="T44" fmla="*/ 67 w 216"/>
              <a:gd name="T45" fmla="*/ 79 h 288"/>
              <a:gd name="T46" fmla="*/ 106 w 216"/>
              <a:gd name="T47" fmla="*/ 40 h 288"/>
              <a:gd name="T48" fmla="*/ 108 w 216"/>
              <a:gd name="T49" fmla="*/ 40 h 288"/>
              <a:gd name="T50" fmla="*/ 109 w 216"/>
              <a:gd name="T51" fmla="*/ 40 h 288"/>
              <a:gd name="T52" fmla="*/ 148 w 216"/>
              <a:gd name="T53" fmla="*/ 79 h 288"/>
              <a:gd name="T54" fmla="*/ 148 w 216"/>
              <a:gd name="T55" fmla="*/ 1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36" name="组合 35">
            <a:extLst>
              <a:ext uri="{FF2B5EF4-FFF2-40B4-BE49-F238E27FC236}">
                <a16:creationId xmlns:a16="http://schemas.microsoft.com/office/drawing/2014/main" id="{8B6678C3-98B5-4F73-9166-C8F66EB28EC2}"/>
              </a:ext>
            </a:extLst>
          </p:cNvPr>
          <p:cNvGrpSpPr/>
          <p:nvPr/>
        </p:nvGrpSpPr>
        <p:grpSpPr>
          <a:xfrm>
            <a:off x="0" y="586281"/>
            <a:ext cx="3719418" cy="584775"/>
            <a:chOff x="0" y="586281"/>
            <a:chExt cx="3719418" cy="584775"/>
          </a:xfrm>
        </p:grpSpPr>
        <p:sp>
          <p:nvSpPr>
            <p:cNvPr id="37" name="TextBox 76">
              <a:extLst>
                <a:ext uri="{FF2B5EF4-FFF2-40B4-BE49-F238E27FC236}">
                  <a16:creationId xmlns:a16="http://schemas.microsoft.com/office/drawing/2014/main" id="{0D642824-64E7-4D63-881B-C417BBB13668}"/>
                </a:ext>
              </a:extLst>
            </p:cNvPr>
            <p:cNvSpPr txBox="1"/>
            <p:nvPr/>
          </p:nvSpPr>
          <p:spPr>
            <a:xfrm>
              <a:off x="1005213" y="586281"/>
              <a:ext cx="2714205" cy="584775"/>
            </a:xfrm>
            <a:prstGeom prst="rect">
              <a:avLst/>
            </a:prstGeom>
            <a:noFill/>
          </p:spPr>
          <p:txBody>
            <a:bodyPr wrap="none" rtlCol="0">
              <a:spAutoFit/>
            </a:bodyPr>
            <a:lstStyle/>
            <a:p>
              <a:r>
                <a:rPr lang="zh-CN" altLang="en-US" sz="3200" b="1" dirty="0">
                  <a:latin typeface="思源黑体 CN Bold" panose="020B0800000000000000" pitchFamily="34" charset="-122"/>
                  <a:ea typeface="思源黑体 CN Bold" panose="020B0800000000000000" pitchFamily="34" charset="-122"/>
                  <a:sym typeface="Arial" panose="020B0604020202020204" pitchFamily="34" charset="0"/>
                </a:rPr>
                <a:t>管理不足之处</a:t>
              </a:r>
            </a:p>
          </p:txBody>
        </p:sp>
        <p:sp>
          <p:nvSpPr>
            <p:cNvPr id="38" name="任意多边形: 形状 37">
              <a:extLst>
                <a:ext uri="{FF2B5EF4-FFF2-40B4-BE49-F238E27FC236}">
                  <a16:creationId xmlns:a16="http://schemas.microsoft.com/office/drawing/2014/main" id="{749AFEA3-BD68-49DB-AEF7-4038F720688F}"/>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CC49070F-EF8D-470D-9EA3-40F6C06A1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05131" y="2408092"/>
            <a:ext cx="5503325" cy="3176518"/>
            <a:chOff x="3464788" y="2045236"/>
            <a:chExt cx="5503325" cy="3176518"/>
          </a:xfrm>
          <a:solidFill>
            <a:srgbClr val="456288"/>
          </a:solidFill>
        </p:grpSpPr>
        <p:sp>
          <p:nvSpPr>
            <p:cNvPr id="8" name="Freeform 53"/>
            <p:cNvSpPr/>
            <p:nvPr/>
          </p:nvSpPr>
          <p:spPr bwMode="auto">
            <a:xfrm>
              <a:off x="3464788" y="3249771"/>
              <a:ext cx="2833665" cy="1743935"/>
            </a:xfrm>
            <a:custGeom>
              <a:avLst/>
              <a:gdLst>
                <a:gd name="T0" fmla="*/ 2468710 w 112"/>
                <a:gd name="T1" fmla="*/ 1519607 h 69"/>
                <a:gd name="T2" fmla="*/ 1917659 w 112"/>
                <a:gd name="T3" fmla="*/ 1211281 h 69"/>
                <a:gd name="T4" fmla="*/ 551051 w 112"/>
                <a:gd name="T5" fmla="*/ 1211281 h 69"/>
                <a:gd name="T6" fmla="*/ 0 w 112"/>
                <a:gd name="T7" fmla="*/ 660699 h 69"/>
                <a:gd name="T8" fmla="*/ 0 w 112"/>
                <a:gd name="T9" fmla="*/ 550582 h 69"/>
                <a:gd name="T10" fmla="*/ 551051 w 112"/>
                <a:gd name="T11" fmla="*/ 0 h 69"/>
                <a:gd name="T12" fmla="*/ 1917659 w 112"/>
                <a:gd name="T13" fmla="*/ 0 h 69"/>
                <a:gd name="T14" fmla="*/ 2468710 w 112"/>
                <a:gd name="T15" fmla="*/ 550582 h 69"/>
                <a:gd name="T16" fmla="*/ 2468710 w 112"/>
                <a:gd name="T17" fmla="*/ 1519607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69">
                  <a:moveTo>
                    <a:pt x="112" y="69"/>
                  </a:moveTo>
                  <a:cubicBezTo>
                    <a:pt x="107" y="61"/>
                    <a:pt x="98" y="55"/>
                    <a:pt x="87" y="55"/>
                  </a:cubicBezTo>
                  <a:cubicBezTo>
                    <a:pt x="25" y="55"/>
                    <a:pt x="25" y="55"/>
                    <a:pt x="25" y="55"/>
                  </a:cubicBezTo>
                  <a:cubicBezTo>
                    <a:pt x="11" y="55"/>
                    <a:pt x="0" y="43"/>
                    <a:pt x="0" y="30"/>
                  </a:cubicBezTo>
                  <a:cubicBezTo>
                    <a:pt x="0" y="25"/>
                    <a:pt x="0" y="25"/>
                    <a:pt x="0" y="25"/>
                  </a:cubicBezTo>
                  <a:cubicBezTo>
                    <a:pt x="0" y="11"/>
                    <a:pt x="11" y="0"/>
                    <a:pt x="25" y="0"/>
                  </a:cubicBezTo>
                  <a:cubicBezTo>
                    <a:pt x="87" y="0"/>
                    <a:pt x="87" y="0"/>
                    <a:pt x="87" y="0"/>
                  </a:cubicBezTo>
                  <a:cubicBezTo>
                    <a:pt x="101" y="0"/>
                    <a:pt x="112" y="11"/>
                    <a:pt x="112" y="25"/>
                  </a:cubicBezTo>
                  <a:lnTo>
                    <a:pt x="112" y="69"/>
                  </a:lnTo>
                  <a:close/>
                </a:path>
              </a:pathLst>
            </a:custGeom>
            <a:solidFill>
              <a:schemeClr val="bg1"/>
            </a:solidFill>
            <a:ln>
              <a:noFill/>
            </a:ln>
            <a:effectLst>
              <a:outerShdw blurRad="190500" dist="38100" dir="2700000" algn="tl" rotWithShape="0">
                <a:prstClr val="black">
                  <a:alpha val="20000"/>
                </a:prstClr>
              </a:outerShdw>
            </a:effectLst>
          </p:spPr>
          <p:txBody>
            <a:bodyP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Freeform 56"/>
            <p:cNvSpPr/>
            <p:nvPr/>
          </p:nvSpPr>
          <p:spPr bwMode="auto">
            <a:xfrm>
              <a:off x="4128103" y="2045236"/>
              <a:ext cx="2155772" cy="1292005"/>
            </a:xfrm>
            <a:custGeom>
              <a:avLst/>
              <a:gdLst>
                <a:gd name="T0" fmla="*/ 1877464 w 85"/>
                <a:gd name="T1" fmla="*/ 1125443 h 51"/>
                <a:gd name="T2" fmla="*/ 1457796 w 85"/>
                <a:gd name="T3" fmla="*/ 882700 h 51"/>
                <a:gd name="T4" fmla="*/ 419668 w 85"/>
                <a:gd name="T5" fmla="*/ 882700 h 51"/>
                <a:gd name="T6" fmla="*/ 0 w 85"/>
                <a:gd name="T7" fmla="*/ 485485 h 51"/>
                <a:gd name="T8" fmla="*/ 0 w 85"/>
                <a:gd name="T9" fmla="*/ 397215 h 51"/>
                <a:gd name="T10" fmla="*/ 419668 w 85"/>
                <a:gd name="T11" fmla="*/ 0 h 51"/>
                <a:gd name="T12" fmla="*/ 1457796 w 85"/>
                <a:gd name="T13" fmla="*/ 0 h 51"/>
                <a:gd name="T14" fmla="*/ 1877464 w 85"/>
                <a:gd name="T15" fmla="*/ 397215 h 51"/>
                <a:gd name="T16" fmla="*/ 1877464 w 85"/>
                <a:gd name="T17" fmla="*/ 1125443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51">
                  <a:moveTo>
                    <a:pt x="85" y="51"/>
                  </a:moveTo>
                  <a:cubicBezTo>
                    <a:pt x="81" y="45"/>
                    <a:pt x="74" y="40"/>
                    <a:pt x="66" y="40"/>
                  </a:cubicBezTo>
                  <a:cubicBezTo>
                    <a:pt x="19" y="40"/>
                    <a:pt x="19" y="40"/>
                    <a:pt x="19" y="40"/>
                  </a:cubicBezTo>
                  <a:cubicBezTo>
                    <a:pt x="9" y="40"/>
                    <a:pt x="0" y="32"/>
                    <a:pt x="0" y="22"/>
                  </a:cubicBezTo>
                  <a:cubicBezTo>
                    <a:pt x="0" y="18"/>
                    <a:pt x="0" y="18"/>
                    <a:pt x="0" y="18"/>
                  </a:cubicBezTo>
                  <a:cubicBezTo>
                    <a:pt x="0" y="8"/>
                    <a:pt x="9" y="0"/>
                    <a:pt x="19" y="0"/>
                  </a:cubicBezTo>
                  <a:cubicBezTo>
                    <a:pt x="66" y="0"/>
                    <a:pt x="66" y="0"/>
                    <a:pt x="66" y="0"/>
                  </a:cubicBezTo>
                  <a:cubicBezTo>
                    <a:pt x="76" y="0"/>
                    <a:pt x="85" y="8"/>
                    <a:pt x="85" y="18"/>
                  </a:cubicBezTo>
                  <a:lnTo>
                    <a:pt x="85" y="51"/>
                  </a:lnTo>
                  <a:close/>
                </a:path>
              </a:pathLst>
            </a:cu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Freeform 58"/>
            <p:cNvSpPr/>
            <p:nvPr/>
          </p:nvSpPr>
          <p:spPr bwMode="auto">
            <a:xfrm>
              <a:off x="6438770" y="3680094"/>
              <a:ext cx="2529343" cy="1541660"/>
            </a:xfrm>
            <a:custGeom>
              <a:avLst/>
              <a:gdLst>
                <a:gd name="T0" fmla="*/ 0 w 100"/>
                <a:gd name="T1" fmla="*/ 1343270 h 61"/>
                <a:gd name="T2" fmla="*/ 484926 w 100"/>
                <a:gd name="T3" fmla="*/ 1056999 h 61"/>
                <a:gd name="T4" fmla="*/ 1719281 w 100"/>
                <a:gd name="T5" fmla="*/ 1056999 h 61"/>
                <a:gd name="T6" fmla="*/ 2204207 w 100"/>
                <a:gd name="T7" fmla="*/ 572541 h 61"/>
                <a:gd name="T8" fmla="*/ 2204207 w 100"/>
                <a:gd name="T9" fmla="*/ 484458 h 61"/>
                <a:gd name="T10" fmla="*/ 1719281 w 100"/>
                <a:gd name="T11" fmla="*/ 0 h 61"/>
                <a:gd name="T12" fmla="*/ 484926 w 100"/>
                <a:gd name="T13" fmla="*/ 0 h 61"/>
                <a:gd name="T14" fmla="*/ 0 w 100"/>
                <a:gd name="T15" fmla="*/ 484458 h 61"/>
                <a:gd name="T16" fmla="*/ 0 w 100"/>
                <a:gd name="T17" fmla="*/ 134327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61">
                  <a:moveTo>
                    <a:pt x="0" y="61"/>
                  </a:moveTo>
                  <a:cubicBezTo>
                    <a:pt x="4" y="54"/>
                    <a:pt x="13" y="48"/>
                    <a:pt x="22" y="48"/>
                  </a:cubicBezTo>
                  <a:cubicBezTo>
                    <a:pt x="78" y="48"/>
                    <a:pt x="78" y="48"/>
                    <a:pt x="78" y="48"/>
                  </a:cubicBezTo>
                  <a:cubicBezTo>
                    <a:pt x="90" y="48"/>
                    <a:pt x="100" y="38"/>
                    <a:pt x="100" y="26"/>
                  </a:cubicBezTo>
                  <a:cubicBezTo>
                    <a:pt x="100" y="22"/>
                    <a:pt x="100" y="22"/>
                    <a:pt x="100" y="22"/>
                  </a:cubicBezTo>
                  <a:cubicBezTo>
                    <a:pt x="100" y="10"/>
                    <a:pt x="90" y="0"/>
                    <a:pt x="78" y="0"/>
                  </a:cubicBezTo>
                  <a:cubicBezTo>
                    <a:pt x="22" y="0"/>
                    <a:pt x="22" y="0"/>
                    <a:pt x="22" y="0"/>
                  </a:cubicBezTo>
                  <a:cubicBezTo>
                    <a:pt x="10" y="0"/>
                    <a:pt x="0" y="10"/>
                    <a:pt x="0" y="22"/>
                  </a:cubicBezTo>
                  <a:lnTo>
                    <a:pt x="0" y="61"/>
                  </a:lnTo>
                  <a:close/>
                </a:path>
              </a:pathLst>
            </a:custGeom>
            <a:solidFill>
              <a:schemeClr val="bg1"/>
            </a:solidFill>
            <a:ln>
              <a:noFill/>
            </a:ln>
            <a:effectLst>
              <a:outerShdw blurRad="190500" dist="38100" dir="2700000" algn="tl" rotWithShape="0">
                <a:prstClr val="black">
                  <a:alpha val="20000"/>
                </a:prstClr>
              </a:outerShdw>
            </a:effectLst>
          </p:spPr>
          <p:txBody>
            <a:bodyP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Freeform 60"/>
            <p:cNvSpPr/>
            <p:nvPr/>
          </p:nvSpPr>
          <p:spPr bwMode="auto">
            <a:xfrm>
              <a:off x="6438770" y="2654143"/>
              <a:ext cx="1820470" cy="1113422"/>
            </a:xfrm>
            <a:custGeom>
              <a:avLst/>
              <a:gdLst>
                <a:gd name="T0" fmla="*/ 0 w 72"/>
                <a:gd name="T1" fmla="*/ 969852 h 44"/>
                <a:gd name="T2" fmla="*/ 352673 w 72"/>
                <a:gd name="T3" fmla="*/ 749431 h 44"/>
                <a:gd name="T4" fmla="*/ 1234355 w 72"/>
                <a:gd name="T5" fmla="*/ 749431 h 44"/>
                <a:gd name="T6" fmla="*/ 1587028 w 72"/>
                <a:gd name="T7" fmla="*/ 396758 h 44"/>
                <a:gd name="T8" fmla="*/ 1587028 w 72"/>
                <a:gd name="T9" fmla="*/ 352673 h 44"/>
                <a:gd name="T10" fmla="*/ 1234355 w 72"/>
                <a:gd name="T11" fmla="*/ 0 h 44"/>
                <a:gd name="T12" fmla="*/ 352673 w 72"/>
                <a:gd name="T13" fmla="*/ 0 h 44"/>
                <a:gd name="T14" fmla="*/ 0 w 72"/>
                <a:gd name="T15" fmla="*/ 352673 h 44"/>
                <a:gd name="T16" fmla="*/ 0 w 72"/>
                <a:gd name="T17" fmla="*/ 969852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4">
                  <a:moveTo>
                    <a:pt x="0" y="44"/>
                  </a:moveTo>
                  <a:cubicBezTo>
                    <a:pt x="3" y="38"/>
                    <a:pt x="9" y="34"/>
                    <a:pt x="16" y="34"/>
                  </a:cubicBezTo>
                  <a:cubicBezTo>
                    <a:pt x="56" y="34"/>
                    <a:pt x="56" y="34"/>
                    <a:pt x="56" y="34"/>
                  </a:cubicBezTo>
                  <a:cubicBezTo>
                    <a:pt x="65" y="34"/>
                    <a:pt x="72" y="27"/>
                    <a:pt x="72" y="18"/>
                  </a:cubicBezTo>
                  <a:cubicBezTo>
                    <a:pt x="72" y="16"/>
                    <a:pt x="72" y="16"/>
                    <a:pt x="72" y="16"/>
                  </a:cubicBezTo>
                  <a:cubicBezTo>
                    <a:pt x="72" y="7"/>
                    <a:pt x="65" y="0"/>
                    <a:pt x="56" y="0"/>
                  </a:cubicBezTo>
                  <a:cubicBezTo>
                    <a:pt x="16" y="0"/>
                    <a:pt x="16" y="0"/>
                    <a:pt x="16" y="0"/>
                  </a:cubicBezTo>
                  <a:cubicBezTo>
                    <a:pt x="7" y="0"/>
                    <a:pt x="0" y="7"/>
                    <a:pt x="0" y="16"/>
                  </a:cubicBezTo>
                  <a:lnTo>
                    <a:pt x="0" y="44"/>
                  </a:lnTo>
                  <a:close/>
                </a:path>
              </a:pathLst>
            </a:cu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TextBox 24"/>
            <p:cNvSpPr txBox="1"/>
            <p:nvPr/>
          </p:nvSpPr>
          <p:spPr>
            <a:xfrm>
              <a:off x="4577235" y="2400583"/>
              <a:ext cx="1315564" cy="369332"/>
            </a:xfrm>
            <a:prstGeom prst="rect">
              <a:avLst/>
            </a:prstGeom>
            <a:noFill/>
          </p:spPr>
          <p:txBody>
            <a:bodyPr wrap="square">
              <a:spAutoFit/>
            </a:bodyPr>
            <a:lstStyle/>
            <a:p>
              <a:pPr algn="ctr" fontAlgn="auto">
                <a:spcBef>
                  <a:spcPts val="0"/>
                </a:spcBef>
                <a:spcAft>
                  <a:spcPts val="0"/>
                </a:spcAft>
                <a:defRPr/>
              </a:pPr>
              <a:r>
                <a:rPr lang="zh-CN" altLang="en-US"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积极性</a:t>
              </a:r>
              <a:endParaRPr lang="en-US" b="1"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TextBox 25"/>
            <p:cNvSpPr txBox="1"/>
            <p:nvPr/>
          </p:nvSpPr>
          <p:spPr>
            <a:xfrm>
              <a:off x="6822106" y="2916553"/>
              <a:ext cx="1317776" cy="369332"/>
            </a:xfrm>
            <a:prstGeom prst="rect">
              <a:avLst/>
            </a:prstGeom>
            <a:noFill/>
          </p:spPr>
          <p:txBody>
            <a:bodyPr wrap="square">
              <a:spAutoFit/>
            </a:bodyPr>
            <a:lstStyle/>
            <a:p>
              <a:pPr algn="ctr" fontAlgn="auto">
                <a:spcBef>
                  <a:spcPts val="0"/>
                </a:spcBef>
                <a:spcAft>
                  <a:spcPts val="0"/>
                </a:spcAft>
                <a:defRPr/>
              </a:pPr>
              <a:r>
                <a:rPr lang="zh-CN" altLang="en-US"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提前性</a:t>
              </a:r>
              <a:endParaRPr lang="en-US" altLang="zh-CN" b="1"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4" name="Group 26"/>
            <p:cNvGrpSpPr/>
            <p:nvPr/>
          </p:nvGrpSpPr>
          <p:grpSpPr>
            <a:xfrm>
              <a:off x="4210105" y="3759489"/>
              <a:ext cx="424866" cy="421321"/>
              <a:chOff x="8469313" y="3354388"/>
              <a:chExt cx="479426" cy="477837"/>
            </a:xfrm>
            <a:grpFill/>
          </p:grpSpPr>
          <p:sp>
            <p:nvSpPr>
              <p:cNvPr id="15" name="Rectangle 27"/>
              <p:cNvSpPr>
                <a:spLocks noChangeArrowheads="1"/>
              </p:cNvSpPr>
              <p:nvPr/>
            </p:nvSpPr>
            <p:spPr bwMode="auto">
              <a:xfrm>
                <a:off x="8528051" y="3441700"/>
                <a:ext cx="357188" cy="30162"/>
              </a:xfrm>
              <a:prstGeom prst="rect">
                <a:avLst/>
              </a:pr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Freeform 28"/>
              <p:cNvSpPr/>
              <p:nvPr/>
            </p:nvSpPr>
            <p:spPr bwMode="auto">
              <a:xfrm>
                <a:off x="8648701" y="3530600"/>
                <a:ext cx="85725" cy="90487"/>
              </a:xfrm>
              <a:custGeom>
                <a:avLst/>
                <a:gdLst>
                  <a:gd name="T0" fmla="*/ 3 w 23"/>
                  <a:gd name="T1" fmla="*/ 22 h 24"/>
                  <a:gd name="T2" fmla="*/ 0 w 23"/>
                  <a:gd name="T3" fmla="*/ 21 h 24"/>
                  <a:gd name="T4" fmla="*/ 0 w 23"/>
                  <a:gd name="T5" fmla="*/ 4 h 24"/>
                  <a:gd name="T6" fmla="*/ 4 w 23"/>
                  <a:gd name="T7" fmla="*/ 0 h 24"/>
                  <a:gd name="T8" fmla="*/ 21 w 23"/>
                  <a:gd name="T9" fmla="*/ 0 h 24"/>
                  <a:gd name="T10" fmla="*/ 22 w 23"/>
                  <a:gd name="T11" fmla="*/ 3 h 24"/>
                  <a:gd name="T12" fmla="*/ 3 w 23"/>
                  <a:gd name="T13" fmla="*/ 22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3" y="22"/>
                    </a:moveTo>
                    <a:cubicBezTo>
                      <a:pt x="1" y="24"/>
                      <a:pt x="0" y="23"/>
                      <a:pt x="0" y="21"/>
                    </a:cubicBezTo>
                    <a:cubicBezTo>
                      <a:pt x="0" y="4"/>
                      <a:pt x="0" y="4"/>
                      <a:pt x="0" y="4"/>
                    </a:cubicBezTo>
                    <a:cubicBezTo>
                      <a:pt x="0" y="2"/>
                      <a:pt x="2" y="0"/>
                      <a:pt x="4" y="0"/>
                    </a:cubicBezTo>
                    <a:cubicBezTo>
                      <a:pt x="21" y="0"/>
                      <a:pt x="21" y="0"/>
                      <a:pt x="21" y="0"/>
                    </a:cubicBezTo>
                    <a:cubicBezTo>
                      <a:pt x="23" y="0"/>
                      <a:pt x="23" y="1"/>
                      <a:pt x="22" y="3"/>
                    </a:cubicBezTo>
                    <a:lnTo>
                      <a:pt x="3" y="22"/>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Freeform 29"/>
              <p:cNvSpPr>
                <a:spLocks noEditPoints="1"/>
              </p:cNvSpPr>
              <p:nvPr/>
            </p:nvSpPr>
            <p:spPr bwMode="auto">
              <a:xfrm>
                <a:off x="8656638" y="3538538"/>
                <a:ext cx="250825" cy="252412"/>
              </a:xfrm>
              <a:custGeom>
                <a:avLst/>
                <a:gdLst>
                  <a:gd name="T0" fmla="*/ 61 w 67"/>
                  <a:gd name="T1" fmla="*/ 27 h 67"/>
                  <a:gd name="T2" fmla="*/ 48 w 67"/>
                  <a:gd name="T3" fmla="*/ 27 h 67"/>
                  <a:gd name="T4" fmla="*/ 37 w 67"/>
                  <a:gd name="T5" fmla="*/ 16 h 67"/>
                  <a:gd name="T6" fmla="*/ 37 w 67"/>
                  <a:gd name="T7" fmla="*/ 3 h 67"/>
                  <a:gd name="T8" fmla="*/ 25 w 67"/>
                  <a:gd name="T9" fmla="*/ 4 h 67"/>
                  <a:gd name="T10" fmla="*/ 4 w 67"/>
                  <a:gd name="T11" fmla="*/ 25 h 67"/>
                  <a:gd name="T12" fmla="*/ 2 w 67"/>
                  <a:gd name="T13" fmla="*/ 37 h 67"/>
                  <a:gd name="T14" fmla="*/ 16 w 67"/>
                  <a:gd name="T15" fmla="*/ 37 h 67"/>
                  <a:gd name="T16" fmla="*/ 27 w 67"/>
                  <a:gd name="T17" fmla="*/ 48 h 67"/>
                  <a:gd name="T18" fmla="*/ 27 w 67"/>
                  <a:gd name="T19" fmla="*/ 62 h 67"/>
                  <a:gd name="T20" fmla="*/ 32 w 67"/>
                  <a:gd name="T21" fmla="*/ 67 h 67"/>
                  <a:gd name="T22" fmla="*/ 39 w 67"/>
                  <a:gd name="T23" fmla="*/ 60 h 67"/>
                  <a:gd name="T24" fmla="*/ 60 w 67"/>
                  <a:gd name="T25" fmla="*/ 39 h 67"/>
                  <a:gd name="T26" fmla="*/ 67 w 67"/>
                  <a:gd name="T27" fmla="*/ 32 h 67"/>
                  <a:gd name="T28" fmla="*/ 61 w 67"/>
                  <a:gd name="T29" fmla="*/ 27 h 67"/>
                  <a:gd name="T30" fmla="*/ 43 w 67"/>
                  <a:gd name="T31" fmla="*/ 31 h 67"/>
                  <a:gd name="T32" fmla="*/ 44 w 67"/>
                  <a:gd name="T33" fmla="*/ 44 h 67"/>
                  <a:gd name="T34" fmla="*/ 31 w 67"/>
                  <a:gd name="T35" fmla="*/ 43 h 67"/>
                  <a:gd name="T36" fmla="*/ 21 w 67"/>
                  <a:gd name="T37" fmla="*/ 33 h 67"/>
                  <a:gd name="T38" fmla="*/ 20 w 67"/>
                  <a:gd name="T39" fmla="*/ 20 h 67"/>
                  <a:gd name="T40" fmla="*/ 33 w 67"/>
                  <a:gd name="T41" fmla="*/ 21 h 67"/>
                  <a:gd name="T42" fmla="*/ 43 w 67"/>
                  <a:gd name="T43"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67">
                    <a:moveTo>
                      <a:pt x="61" y="27"/>
                    </a:moveTo>
                    <a:cubicBezTo>
                      <a:pt x="58" y="31"/>
                      <a:pt x="51" y="31"/>
                      <a:pt x="48" y="27"/>
                    </a:cubicBezTo>
                    <a:cubicBezTo>
                      <a:pt x="37" y="16"/>
                      <a:pt x="37" y="16"/>
                      <a:pt x="37" y="16"/>
                    </a:cubicBezTo>
                    <a:cubicBezTo>
                      <a:pt x="33" y="13"/>
                      <a:pt x="33" y="6"/>
                      <a:pt x="37" y="3"/>
                    </a:cubicBezTo>
                    <a:cubicBezTo>
                      <a:pt x="33" y="0"/>
                      <a:pt x="28" y="1"/>
                      <a:pt x="25" y="4"/>
                    </a:cubicBezTo>
                    <a:cubicBezTo>
                      <a:pt x="4" y="25"/>
                      <a:pt x="4" y="25"/>
                      <a:pt x="4" y="25"/>
                    </a:cubicBezTo>
                    <a:cubicBezTo>
                      <a:pt x="1" y="28"/>
                      <a:pt x="0" y="33"/>
                      <a:pt x="2" y="37"/>
                    </a:cubicBezTo>
                    <a:cubicBezTo>
                      <a:pt x="6" y="33"/>
                      <a:pt x="12" y="34"/>
                      <a:pt x="16" y="37"/>
                    </a:cubicBezTo>
                    <a:cubicBezTo>
                      <a:pt x="27" y="48"/>
                      <a:pt x="27" y="48"/>
                      <a:pt x="27" y="48"/>
                    </a:cubicBezTo>
                    <a:cubicBezTo>
                      <a:pt x="30" y="52"/>
                      <a:pt x="30" y="58"/>
                      <a:pt x="27" y="62"/>
                    </a:cubicBezTo>
                    <a:cubicBezTo>
                      <a:pt x="32" y="67"/>
                      <a:pt x="32" y="67"/>
                      <a:pt x="32" y="67"/>
                    </a:cubicBezTo>
                    <a:cubicBezTo>
                      <a:pt x="39" y="60"/>
                      <a:pt x="39" y="60"/>
                      <a:pt x="39" y="60"/>
                    </a:cubicBezTo>
                    <a:cubicBezTo>
                      <a:pt x="60" y="39"/>
                      <a:pt x="60" y="39"/>
                      <a:pt x="60" y="39"/>
                    </a:cubicBezTo>
                    <a:cubicBezTo>
                      <a:pt x="67" y="32"/>
                      <a:pt x="67" y="32"/>
                      <a:pt x="67" y="32"/>
                    </a:cubicBezTo>
                    <a:lnTo>
                      <a:pt x="61" y="27"/>
                    </a:lnTo>
                    <a:close/>
                    <a:moveTo>
                      <a:pt x="43" y="31"/>
                    </a:moveTo>
                    <a:cubicBezTo>
                      <a:pt x="47" y="35"/>
                      <a:pt x="47" y="41"/>
                      <a:pt x="44" y="44"/>
                    </a:cubicBezTo>
                    <a:cubicBezTo>
                      <a:pt x="41" y="48"/>
                      <a:pt x="35" y="47"/>
                      <a:pt x="31" y="43"/>
                    </a:cubicBezTo>
                    <a:cubicBezTo>
                      <a:pt x="21" y="33"/>
                      <a:pt x="21" y="33"/>
                      <a:pt x="21" y="33"/>
                    </a:cubicBezTo>
                    <a:cubicBezTo>
                      <a:pt x="17" y="29"/>
                      <a:pt x="16" y="23"/>
                      <a:pt x="20" y="20"/>
                    </a:cubicBezTo>
                    <a:cubicBezTo>
                      <a:pt x="23" y="17"/>
                      <a:pt x="29" y="17"/>
                      <a:pt x="33" y="21"/>
                    </a:cubicBezTo>
                    <a:lnTo>
                      <a:pt x="43" y="31"/>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Freeform 30"/>
              <p:cNvSpPr/>
              <p:nvPr/>
            </p:nvSpPr>
            <p:spPr bwMode="auto">
              <a:xfrm>
                <a:off x="8788401" y="3673475"/>
                <a:ext cx="160338" cy="158750"/>
              </a:xfrm>
              <a:custGeom>
                <a:avLst/>
                <a:gdLst>
                  <a:gd name="T0" fmla="*/ 35 w 43"/>
                  <a:gd name="T1" fmla="*/ 0 h 42"/>
                  <a:gd name="T2" fmla="*/ 31 w 43"/>
                  <a:gd name="T3" fmla="*/ 4 h 42"/>
                  <a:gd name="T4" fmla="*/ 5 w 43"/>
                  <a:gd name="T5" fmla="*/ 30 h 42"/>
                  <a:gd name="T6" fmla="*/ 0 w 43"/>
                  <a:gd name="T7" fmla="*/ 35 h 42"/>
                  <a:gd name="T8" fmla="*/ 5 w 43"/>
                  <a:gd name="T9" fmla="*/ 40 h 42"/>
                  <a:gd name="T10" fmla="*/ 14 w 43"/>
                  <a:gd name="T11" fmla="*/ 40 h 42"/>
                  <a:gd name="T12" fmla="*/ 41 w 43"/>
                  <a:gd name="T13" fmla="*/ 13 h 42"/>
                  <a:gd name="T14" fmla="*/ 41 w 43"/>
                  <a:gd name="T15" fmla="*/ 5 h 42"/>
                  <a:gd name="T16" fmla="*/ 35 w 43"/>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2">
                    <a:moveTo>
                      <a:pt x="35" y="0"/>
                    </a:moveTo>
                    <a:cubicBezTo>
                      <a:pt x="31" y="4"/>
                      <a:pt x="31" y="4"/>
                      <a:pt x="31" y="4"/>
                    </a:cubicBezTo>
                    <a:cubicBezTo>
                      <a:pt x="5" y="30"/>
                      <a:pt x="5" y="30"/>
                      <a:pt x="5" y="30"/>
                    </a:cubicBezTo>
                    <a:cubicBezTo>
                      <a:pt x="0" y="35"/>
                      <a:pt x="0" y="35"/>
                      <a:pt x="0" y="35"/>
                    </a:cubicBezTo>
                    <a:cubicBezTo>
                      <a:pt x="5" y="40"/>
                      <a:pt x="5" y="40"/>
                      <a:pt x="5" y="40"/>
                    </a:cubicBezTo>
                    <a:cubicBezTo>
                      <a:pt x="8" y="42"/>
                      <a:pt x="12" y="42"/>
                      <a:pt x="14" y="40"/>
                    </a:cubicBezTo>
                    <a:cubicBezTo>
                      <a:pt x="41" y="13"/>
                      <a:pt x="41" y="13"/>
                      <a:pt x="41" y="13"/>
                    </a:cubicBezTo>
                    <a:cubicBezTo>
                      <a:pt x="43" y="11"/>
                      <a:pt x="43" y="7"/>
                      <a:pt x="41" y="5"/>
                    </a:cubicBezTo>
                    <a:lnTo>
                      <a:pt x="35" y="0"/>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Rectangle 31"/>
              <p:cNvSpPr>
                <a:spLocks noChangeArrowheads="1"/>
              </p:cNvSpPr>
              <p:nvPr/>
            </p:nvSpPr>
            <p:spPr bwMode="auto">
              <a:xfrm>
                <a:off x="8528051" y="3502025"/>
                <a:ext cx="60325" cy="149225"/>
              </a:xfrm>
              <a:prstGeom prst="rect">
                <a:avLst/>
              </a:pr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Freeform 32"/>
              <p:cNvSpPr>
                <a:spLocks noEditPoints="1"/>
              </p:cNvSpPr>
              <p:nvPr/>
            </p:nvSpPr>
            <p:spPr bwMode="auto">
              <a:xfrm>
                <a:off x="8469313" y="3354388"/>
                <a:ext cx="476250" cy="387350"/>
              </a:xfrm>
              <a:custGeom>
                <a:avLst/>
                <a:gdLst>
                  <a:gd name="T0" fmla="*/ 120 w 127"/>
                  <a:gd name="T1" fmla="*/ 0 h 103"/>
                  <a:gd name="T2" fmla="*/ 7 w 127"/>
                  <a:gd name="T3" fmla="*/ 0 h 103"/>
                  <a:gd name="T4" fmla="*/ 0 w 127"/>
                  <a:gd name="T5" fmla="*/ 6 h 103"/>
                  <a:gd name="T6" fmla="*/ 0 w 127"/>
                  <a:gd name="T7" fmla="*/ 96 h 103"/>
                  <a:gd name="T8" fmla="*/ 7 w 127"/>
                  <a:gd name="T9" fmla="*/ 103 h 103"/>
                  <a:gd name="T10" fmla="*/ 64 w 127"/>
                  <a:gd name="T11" fmla="*/ 103 h 103"/>
                  <a:gd name="T12" fmla="*/ 64 w 127"/>
                  <a:gd name="T13" fmla="*/ 102 h 103"/>
                  <a:gd name="T14" fmla="*/ 56 w 127"/>
                  <a:gd name="T15" fmla="*/ 95 h 103"/>
                  <a:gd name="T16" fmla="*/ 8 w 127"/>
                  <a:gd name="T17" fmla="*/ 95 h 103"/>
                  <a:gd name="T18" fmla="*/ 8 w 127"/>
                  <a:gd name="T19" fmla="*/ 15 h 103"/>
                  <a:gd name="T20" fmla="*/ 119 w 127"/>
                  <a:gd name="T21" fmla="*/ 15 h 103"/>
                  <a:gd name="T22" fmla="*/ 119 w 127"/>
                  <a:gd name="T23" fmla="*/ 73 h 103"/>
                  <a:gd name="T24" fmla="*/ 120 w 127"/>
                  <a:gd name="T25" fmla="*/ 74 h 103"/>
                  <a:gd name="T26" fmla="*/ 120 w 127"/>
                  <a:gd name="T27" fmla="*/ 74 h 103"/>
                  <a:gd name="T28" fmla="*/ 126 w 127"/>
                  <a:gd name="T29" fmla="*/ 79 h 103"/>
                  <a:gd name="T30" fmla="*/ 127 w 127"/>
                  <a:gd name="T31" fmla="*/ 80 h 103"/>
                  <a:gd name="T32" fmla="*/ 127 w 127"/>
                  <a:gd name="T33" fmla="*/ 6 h 103"/>
                  <a:gd name="T34" fmla="*/ 120 w 127"/>
                  <a:gd name="T35" fmla="*/ 0 h 103"/>
                  <a:gd name="T36" fmla="*/ 15 w 127"/>
                  <a:gd name="T37" fmla="*/ 10 h 103"/>
                  <a:gd name="T38" fmla="*/ 8 w 127"/>
                  <a:gd name="T39" fmla="*/ 10 h 103"/>
                  <a:gd name="T40" fmla="*/ 8 w 127"/>
                  <a:gd name="T41" fmla="*/ 5 h 103"/>
                  <a:gd name="T42" fmla="*/ 15 w 127"/>
                  <a:gd name="T43" fmla="*/ 5 h 103"/>
                  <a:gd name="T44" fmla="*/ 15 w 127"/>
                  <a:gd name="T45" fmla="*/ 10 h 103"/>
                  <a:gd name="T46" fmla="*/ 119 w 127"/>
                  <a:gd name="T47" fmla="*/ 10 h 103"/>
                  <a:gd name="T48" fmla="*/ 88 w 127"/>
                  <a:gd name="T49" fmla="*/ 10 h 103"/>
                  <a:gd name="T50" fmla="*/ 88 w 127"/>
                  <a:gd name="T51" fmla="*/ 5 h 103"/>
                  <a:gd name="T52" fmla="*/ 119 w 127"/>
                  <a:gd name="T53" fmla="*/ 5 h 103"/>
                  <a:gd name="T54" fmla="*/ 119 w 127"/>
                  <a:gd name="T55" fmla="*/ 1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103">
                    <a:moveTo>
                      <a:pt x="120" y="0"/>
                    </a:moveTo>
                    <a:cubicBezTo>
                      <a:pt x="7" y="0"/>
                      <a:pt x="7" y="0"/>
                      <a:pt x="7" y="0"/>
                    </a:cubicBezTo>
                    <a:cubicBezTo>
                      <a:pt x="3" y="0"/>
                      <a:pt x="0" y="3"/>
                      <a:pt x="0" y="6"/>
                    </a:cubicBezTo>
                    <a:cubicBezTo>
                      <a:pt x="0" y="96"/>
                      <a:pt x="0" y="96"/>
                      <a:pt x="0" y="96"/>
                    </a:cubicBezTo>
                    <a:cubicBezTo>
                      <a:pt x="0" y="100"/>
                      <a:pt x="3" y="103"/>
                      <a:pt x="7" y="103"/>
                    </a:cubicBezTo>
                    <a:cubicBezTo>
                      <a:pt x="64" y="103"/>
                      <a:pt x="64" y="103"/>
                      <a:pt x="64" y="103"/>
                    </a:cubicBezTo>
                    <a:cubicBezTo>
                      <a:pt x="64" y="103"/>
                      <a:pt x="64" y="102"/>
                      <a:pt x="64" y="102"/>
                    </a:cubicBezTo>
                    <a:cubicBezTo>
                      <a:pt x="56" y="95"/>
                      <a:pt x="56" y="95"/>
                      <a:pt x="56" y="95"/>
                    </a:cubicBezTo>
                    <a:cubicBezTo>
                      <a:pt x="8" y="95"/>
                      <a:pt x="8" y="95"/>
                      <a:pt x="8" y="95"/>
                    </a:cubicBezTo>
                    <a:cubicBezTo>
                      <a:pt x="8" y="15"/>
                      <a:pt x="8" y="15"/>
                      <a:pt x="8" y="15"/>
                    </a:cubicBezTo>
                    <a:cubicBezTo>
                      <a:pt x="119" y="15"/>
                      <a:pt x="119" y="15"/>
                      <a:pt x="119" y="15"/>
                    </a:cubicBezTo>
                    <a:cubicBezTo>
                      <a:pt x="119" y="73"/>
                      <a:pt x="119" y="73"/>
                      <a:pt x="119" y="73"/>
                    </a:cubicBezTo>
                    <a:cubicBezTo>
                      <a:pt x="120" y="74"/>
                      <a:pt x="120" y="74"/>
                      <a:pt x="120" y="74"/>
                    </a:cubicBezTo>
                    <a:cubicBezTo>
                      <a:pt x="120" y="74"/>
                      <a:pt x="120" y="74"/>
                      <a:pt x="120" y="74"/>
                    </a:cubicBezTo>
                    <a:cubicBezTo>
                      <a:pt x="126" y="79"/>
                      <a:pt x="126" y="79"/>
                      <a:pt x="126" y="79"/>
                    </a:cubicBezTo>
                    <a:cubicBezTo>
                      <a:pt x="127" y="80"/>
                      <a:pt x="127" y="80"/>
                      <a:pt x="127" y="80"/>
                    </a:cubicBezTo>
                    <a:cubicBezTo>
                      <a:pt x="127" y="6"/>
                      <a:pt x="127" y="6"/>
                      <a:pt x="127" y="6"/>
                    </a:cubicBezTo>
                    <a:cubicBezTo>
                      <a:pt x="127" y="3"/>
                      <a:pt x="124" y="0"/>
                      <a:pt x="120" y="0"/>
                    </a:cubicBezTo>
                    <a:close/>
                    <a:moveTo>
                      <a:pt x="15" y="10"/>
                    </a:moveTo>
                    <a:cubicBezTo>
                      <a:pt x="8" y="10"/>
                      <a:pt x="8" y="10"/>
                      <a:pt x="8" y="10"/>
                    </a:cubicBezTo>
                    <a:cubicBezTo>
                      <a:pt x="8" y="5"/>
                      <a:pt x="8" y="5"/>
                      <a:pt x="8" y="5"/>
                    </a:cubicBezTo>
                    <a:cubicBezTo>
                      <a:pt x="15" y="5"/>
                      <a:pt x="15" y="5"/>
                      <a:pt x="15" y="5"/>
                    </a:cubicBezTo>
                    <a:lnTo>
                      <a:pt x="15" y="10"/>
                    </a:lnTo>
                    <a:close/>
                    <a:moveTo>
                      <a:pt x="119" y="10"/>
                    </a:moveTo>
                    <a:cubicBezTo>
                      <a:pt x="88" y="10"/>
                      <a:pt x="88" y="10"/>
                      <a:pt x="88" y="10"/>
                    </a:cubicBezTo>
                    <a:cubicBezTo>
                      <a:pt x="88" y="5"/>
                      <a:pt x="88" y="5"/>
                      <a:pt x="88" y="5"/>
                    </a:cubicBezTo>
                    <a:cubicBezTo>
                      <a:pt x="119" y="5"/>
                      <a:pt x="119" y="5"/>
                      <a:pt x="119" y="5"/>
                    </a:cubicBezTo>
                    <a:lnTo>
                      <a:pt x="119" y="10"/>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1" name="TextBox 33"/>
            <p:cNvSpPr txBox="1"/>
            <p:nvPr/>
          </p:nvSpPr>
          <p:spPr>
            <a:xfrm>
              <a:off x="4606392" y="3756369"/>
              <a:ext cx="1315564" cy="369332"/>
            </a:xfrm>
            <a:prstGeom prst="rect">
              <a:avLst/>
            </a:prstGeom>
            <a:noFill/>
          </p:spPr>
          <p:txBody>
            <a:bodyPr wrap="square">
              <a:spAutoFit/>
            </a:bodyPr>
            <a:lstStyle/>
            <a:p>
              <a:pPr fontAlgn="auto">
                <a:spcBef>
                  <a:spcPts val="0"/>
                </a:spcBef>
                <a:spcAft>
                  <a:spcPts val="0"/>
                </a:spcAft>
                <a:defRPr/>
              </a:pPr>
              <a:r>
                <a:rPr lang="zh-CN" altLang="en-US"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解决问题</a:t>
              </a:r>
              <a:endParaRPr lang="en-US" altLang="zh-CN"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2" name="Group 34"/>
            <p:cNvGrpSpPr/>
            <p:nvPr/>
          </p:nvGrpSpPr>
          <p:grpSpPr>
            <a:xfrm>
              <a:off x="7032888" y="4082298"/>
              <a:ext cx="413609" cy="408716"/>
              <a:chOff x="8334375" y="4232275"/>
              <a:chExt cx="466725" cy="463550"/>
            </a:xfrm>
            <a:grpFill/>
          </p:grpSpPr>
          <p:sp>
            <p:nvSpPr>
              <p:cNvPr id="23" name="Freeform 35"/>
              <p:cNvSpPr/>
              <p:nvPr/>
            </p:nvSpPr>
            <p:spPr bwMode="auto">
              <a:xfrm>
                <a:off x="8421688" y="4494213"/>
                <a:ext cx="292100" cy="33338"/>
              </a:xfrm>
              <a:custGeom>
                <a:avLst/>
                <a:gdLst>
                  <a:gd name="T0" fmla="*/ 65 w 78"/>
                  <a:gd name="T1" fmla="*/ 0 h 9"/>
                  <a:gd name="T2" fmla="*/ 12 w 78"/>
                  <a:gd name="T3" fmla="*/ 0 h 9"/>
                  <a:gd name="T4" fmla="*/ 0 w 78"/>
                  <a:gd name="T5" fmla="*/ 9 h 9"/>
                  <a:gd name="T6" fmla="*/ 78 w 78"/>
                  <a:gd name="T7" fmla="*/ 9 h 9"/>
                  <a:gd name="T8" fmla="*/ 65 w 78"/>
                  <a:gd name="T9" fmla="*/ 0 h 9"/>
                </a:gdLst>
                <a:ahLst/>
                <a:cxnLst>
                  <a:cxn ang="0">
                    <a:pos x="T0" y="T1"/>
                  </a:cxn>
                  <a:cxn ang="0">
                    <a:pos x="T2" y="T3"/>
                  </a:cxn>
                  <a:cxn ang="0">
                    <a:pos x="T4" y="T5"/>
                  </a:cxn>
                  <a:cxn ang="0">
                    <a:pos x="T6" y="T7"/>
                  </a:cxn>
                  <a:cxn ang="0">
                    <a:pos x="T8" y="T9"/>
                  </a:cxn>
                </a:cxnLst>
                <a:rect l="0" t="0" r="r" b="b"/>
                <a:pathLst>
                  <a:path w="78" h="9">
                    <a:moveTo>
                      <a:pt x="65" y="0"/>
                    </a:moveTo>
                    <a:cubicBezTo>
                      <a:pt x="12" y="0"/>
                      <a:pt x="12" y="0"/>
                      <a:pt x="12" y="0"/>
                    </a:cubicBezTo>
                    <a:cubicBezTo>
                      <a:pt x="6" y="0"/>
                      <a:pt x="1" y="4"/>
                      <a:pt x="0" y="9"/>
                    </a:cubicBezTo>
                    <a:cubicBezTo>
                      <a:pt x="78" y="9"/>
                      <a:pt x="78" y="9"/>
                      <a:pt x="78" y="9"/>
                    </a:cubicBezTo>
                    <a:cubicBezTo>
                      <a:pt x="76" y="4"/>
                      <a:pt x="71" y="0"/>
                      <a:pt x="65" y="0"/>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4" name="Freeform 36"/>
              <p:cNvSpPr>
                <a:spLocks noEditPoints="1"/>
              </p:cNvSpPr>
              <p:nvPr/>
            </p:nvSpPr>
            <p:spPr bwMode="auto">
              <a:xfrm>
                <a:off x="8416925" y="4565650"/>
                <a:ext cx="296863" cy="130175"/>
              </a:xfrm>
              <a:custGeom>
                <a:avLst/>
                <a:gdLst>
                  <a:gd name="T0" fmla="*/ 0 w 79"/>
                  <a:gd name="T1" fmla="*/ 0 h 35"/>
                  <a:gd name="T2" fmla="*/ 0 w 79"/>
                  <a:gd name="T3" fmla="*/ 22 h 35"/>
                  <a:gd name="T4" fmla="*/ 13 w 79"/>
                  <a:gd name="T5" fmla="*/ 35 h 35"/>
                  <a:gd name="T6" fmla="*/ 66 w 79"/>
                  <a:gd name="T7" fmla="*/ 35 h 35"/>
                  <a:gd name="T8" fmla="*/ 79 w 79"/>
                  <a:gd name="T9" fmla="*/ 22 h 35"/>
                  <a:gd name="T10" fmla="*/ 79 w 79"/>
                  <a:gd name="T11" fmla="*/ 0 h 35"/>
                  <a:gd name="T12" fmla="*/ 0 w 79"/>
                  <a:gd name="T13" fmla="*/ 0 h 35"/>
                  <a:gd name="T14" fmla="*/ 22 w 79"/>
                  <a:gd name="T15" fmla="*/ 25 h 35"/>
                  <a:gd name="T16" fmla="*/ 13 w 79"/>
                  <a:gd name="T17" fmla="*/ 25 h 35"/>
                  <a:gd name="T18" fmla="*/ 10 w 79"/>
                  <a:gd name="T19" fmla="*/ 22 h 35"/>
                  <a:gd name="T20" fmla="*/ 13 w 79"/>
                  <a:gd name="T21" fmla="*/ 20 h 35"/>
                  <a:gd name="T22" fmla="*/ 22 w 79"/>
                  <a:gd name="T23" fmla="*/ 20 h 35"/>
                  <a:gd name="T24" fmla="*/ 25 w 79"/>
                  <a:gd name="T25" fmla="*/ 22 h 35"/>
                  <a:gd name="T26" fmla="*/ 22 w 79"/>
                  <a:gd name="T27" fmla="*/ 25 h 35"/>
                  <a:gd name="T28" fmla="*/ 42 w 79"/>
                  <a:gd name="T29" fmla="*/ 15 h 35"/>
                  <a:gd name="T30" fmla="*/ 13 w 79"/>
                  <a:gd name="T31" fmla="*/ 15 h 35"/>
                  <a:gd name="T32" fmla="*/ 10 w 79"/>
                  <a:gd name="T33" fmla="*/ 13 h 35"/>
                  <a:gd name="T34" fmla="*/ 13 w 79"/>
                  <a:gd name="T35" fmla="*/ 10 h 35"/>
                  <a:gd name="T36" fmla="*/ 42 w 79"/>
                  <a:gd name="T37" fmla="*/ 10 h 35"/>
                  <a:gd name="T38" fmla="*/ 45 w 79"/>
                  <a:gd name="T39" fmla="*/ 13 h 35"/>
                  <a:gd name="T40" fmla="*/ 42 w 79"/>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35">
                    <a:moveTo>
                      <a:pt x="0" y="0"/>
                    </a:moveTo>
                    <a:cubicBezTo>
                      <a:pt x="0" y="22"/>
                      <a:pt x="0" y="22"/>
                      <a:pt x="0" y="22"/>
                    </a:cubicBezTo>
                    <a:cubicBezTo>
                      <a:pt x="0" y="29"/>
                      <a:pt x="6" y="35"/>
                      <a:pt x="13" y="35"/>
                    </a:cubicBezTo>
                    <a:cubicBezTo>
                      <a:pt x="66" y="35"/>
                      <a:pt x="66" y="35"/>
                      <a:pt x="66" y="35"/>
                    </a:cubicBezTo>
                    <a:cubicBezTo>
                      <a:pt x="73" y="35"/>
                      <a:pt x="79" y="29"/>
                      <a:pt x="79" y="22"/>
                    </a:cubicBezTo>
                    <a:cubicBezTo>
                      <a:pt x="79" y="0"/>
                      <a:pt x="79" y="0"/>
                      <a:pt x="79" y="0"/>
                    </a:cubicBezTo>
                    <a:lnTo>
                      <a:pt x="0" y="0"/>
                    </a:lnTo>
                    <a:close/>
                    <a:moveTo>
                      <a:pt x="22" y="25"/>
                    </a:moveTo>
                    <a:cubicBezTo>
                      <a:pt x="13" y="25"/>
                      <a:pt x="13" y="25"/>
                      <a:pt x="13" y="25"/>
                    </a:cubicBezTo>
                    <a:cubicBezTo>
                      <a:pt x="11" y="25"/>
                      <a:pt x="10" y="24"/>
                      <a:pt x="10" y="22"/>
                    </a:cubicBezTo>
                    <a:cubicBezTo>
                      <a:pt x="10" y="21"/>
                      <a:pt x="11" y="20"/>
                      <a:pt x="13" y="20"/>
                    </a:cubicBezTo>
                    <a:cubicBezTo>
                      <a:pt x="22" y="20"/>
                      <a:pt x="22" y="20"/>
                      <a:pt x="22" y="20"/>
                    </a:cubicBezTo>
                    <a:cubicBezTo>
                      <a:pt x="24" y="20"/>
                      <a:pt x="25" y="21"/>
                      <a:pt x="25" y="22"/>
                    </a:cubicBezTo>
                    <a:cubicBezTo>
                      <a:pt x="25" y="24"/>
                      <a:pt x="24" y="25"/>
                      <a:pt x="22" y="25"/>
                    </a:cubicBezTo>
                    <a:close/>
                    <a:moveTo>
                      <a:pt x="42" y="15"/>
                    </a:moveTo>
                    <a:cubicBezTo>
                      <a:pt x="13" y="15"/>
                      <a:pt x="13" y="15"/>
                      <a:pt x="13" y="15"/>
                    </a:cubicBezTo>
                    <a:cubicBezTo>
                      <a:pt x="11" y="15"/>
                      <a:pt x="10" y="14"/>
                      <a:pt x="10" y="13"/>
                    </a:cubicBezTo>
                    <a:cubicBezTo>
                      <a:pt x="10" y="11"/>
                      <a:pt x="11" y="10"/>
                      <a:pt x="13" y="10"/>
                    </a:cubicBezTo>
                    <a:cubicBezTo>
                      <a:pt x="42" y="10"/>
                      <a:pt x="42" y="10"/>
                      <a:pt x="42" y="10"/>
                    </a:cubicBezTo>
                    <a:cubicBezTo>
                      <a:pt x="43" y="10"/>
                      <a:pt x="45" y="11"/>
                      <a:pt x="45" y="13"/>
                    </a:cubicBezTo>
                    <a:cubicBezTo>
                      <a:pt x="45" y="14"/>
                      <a:pt x="43" y="15"/>
                      <a:pt x="42" y="15"/>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5" name="Freeform 37"/>
              <p:cNvSpPr>
                <a:spLocks noEditPoints="1"/>
              </p:cNvSpPr>
              <p:nvPr/>
            </p:nvSpPr>
            <p:spPr bwMode="auto">
              <a:xfrm>
                <a:off x="8334375" y="4232275"/>
                <a:ext cx="466725" cy="377825"/>
              </a:xfrm>
              <a:custGeom>
                <a:avLst/>
                <a:gdLst>
                  <a:gd name="T0" fmla="*/ 117 w 124"/>
                  <a:gd name="T1" fmla="*/ 0 h 101"/>
                  <a:gd name="T2" fmla="*/ 7 w 124"/>
                  <a:gd name="T3" fmla="*/ 0 h 101"/>
                  <a:gd name="T4" fmla="*/ 0 w 124"/>
                  <a:gd name="T5" fmla="*/ 7 h 101"/>
                  <a:gd name="T6" fmla="*/ 0 w 124"/>
                  <a:gd name="T7" fmla="*/ 94 h 101"/>
                  <a:gd name="T8" fmla="*/ 7 w 124"/>
                  <a:gd name="T9" fmla="*/ 101 h 101"/>
                  <a:gd name="T10" fmla="*/ 15 w 124"/>
                  <a:gd name="T11" fmla="*/ 101 h 101"/>
                  <a:gd name="T12" fmla="*/ 15 w 124"/>
                  <a:gd name="T13" fmla="*/ 93 h 101"/>
                  <a:gd name="T14" fmla="*/ 7 w 124"/>
                  <a:gd name="T15" fmla="*/ 93 h 101"/>
                  <a:gd name="T16" fmla="*/ 7 w 124"/>
                  <a:gd name="T17" fmla="*/ 15 h 101"/>
                  <a:gd name="T18" fmla="*/ 116 w 124"/>
                  <a:gd name="T19" fmla="*/ 15 h 101"/>
                  <a:gd name="T20" fmla="*/ 116 w 124"/>
                  <a:gd name="T21" fmla="*/ 93 h 101"/>
                  <a:gd name="T22" fmla="*/ 108 w 124"/>
                  <a:gd name="T23" fmla="*/ 93 h 101"/>
                  <a:gd name="T24" fmla="*/ 108 w 124"/>
                  <a:gd name="T25" fmla="*/ 101 h 101"/>
                  <a:gd name="T26" fmla="*/ 117 w 124"/>
                  <a:gd name="T27" fmla="*/ 101 h 101"/>
                  <a:gd name="T28" fmla="*/ 124 w 124"/>
                  <a:gd name="T29" fmla="*/ 94 h 101"/>
                  <a:gd name="T30" fmla="*/ 124 w 124"/>
                  <a:gd name="T31" fmla="*/ 7 h 101"/>
                  <a:gd name="T32" fmla="*/ 117 w 124"/>
                  <a:gd name="T33" fmla="*/ 0 h 101"/>
                  <a:gd name="T34" fmla="*/ 14 w 124"/>
                  <a:gd name="T35" fmla="*/ 11 h 101"/>
                  <a:gd name="T36" fmla="*/ 7 w 124"/>
                  <a:gd name="T37" fmla="*/ 11 h 101"/>
                  <a:gd name="T38" fmla="*/ 7 w 124"/>
                  <a:gd name="T39" fmla="*/ 5 h 101"/>
                  <a:gd name="T40" fmla="*/ 14 w 124"/>
                  <a:gd name="T41" fmla="*/ 5 h 101"/>
                  <a:gd name="T42" fmla="*/ 14 w 124"/>
                  <a:gd name="T43" fmla="*/ 11 h 101"/>
                  <a:gd name="T44" fmla="*/ 116 w 124"/>
                  <a:gd name="T45" fmla="*/ 11 h 101"/>
                  <a:gd name="T46" fmla="*/ 85 w 124"/>
                  <a:gd name="T47" fmla="*/ 11 h 101"/>
                  <a:gd name="T48" fmla="*/ 85 w 124"/>
                  <a:gd name="T49" fmla="*/ 5 h 101"/>
                  <a:gd name="T50" fmla="*/ 116 w 124"/>
                  <a:gd name="T51" fmla="*/ 5 h 101"/>
                  <a:gd name="T52" fmla="*/ 116 w 124"/>
                  <a:gd name="T53" fmla="*/ 1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101">
                    <a:moveTo>
                      <a:pt x="117" y="0"/>
                    </a:moveTo>
                    <a:cubicBezTo>
                      <a:pt x="7" y="0"/>
                      <a:pt x="7" y="0"/>
                      <a:pt x="7" y="0"/>
                    </a:cubicBezTo>
                    <a:cubicBezTo>
                      <a:pt x="3" y="0"/>
                      <a:pt x="0" y="3"/>
                      <a:pt x="0" y="7"/>
                    </a:cubicBezTo>
                    <a:cubicBezTo>
                      <a:pt x="0" y="94"/>
                      <a:pt x="0" y="94"/>
                      <a:pt x="0" y="94"/>
                    </a:cubicBezTo>
                    <a:cubicBezTo>
                      <a:pt x="0" y="98"/>
                      <a:pt x="3" y="101"/>
                      <a:pt x="7" y="101"/>
                    </a:cubicBezTo>
                    <a:cubicBezTo>
                      <a:pt x="15" y="101"/>
                      <a:pt x="15" y="101"/>
                      <a:pt x="15" y="101"/>
                    </a:cubicBezTo>
                    <a:cubicBezTo>
                      <a:pt x="15" y="93"/>
                      <a:pt x="15" y="93"/>
                      <a:pt x="15" y="93"/>
                    </a:cubicBezTo>
                    <a:cubicBezTo>
                      <a:pt x="7" y="93"/>
                      <a:pt x="7" y="93"/>
                      <a:pt x="7" y="93"/>
                    </a:cubicBezTo>
                    <a:cubicBezTo>
                      <a:pt x="7" y="15"/>
                      <a:pt x="7" y="15"/>
                      <a:pt x="7" y="15"/>
                    </a:cubicBezTo>
                    <a:cubicBezTo>
                      <a:pt x="116" y="15"/>
                      <a:pt x="116" y="15"/>
                      <a:pt x="116" y="15"/>
                    </a:cubicBezTo>
                    <a:cubicBezTo>
                      <a:pt x="116" y="93"/>
                      <a:pt x="116" y="93"/>
                      <a:pt x="116" y="93"/>
                    </a:cubicBezTo>
                    <a:cubicBezTo>
                      <a:pt x="108" y="93"/>
                      <a:pt x="108" y="93"/>
                      <a:pt x="108" y="93"/>
                    </a:cubicBezTo>
                    <a:cubicBezTo>
                      <a:pt x="108" y="101"/>
                      <a:pt x="108" y="101"/>
                      <a:pt x="108" y="101"/>
                    </a:cubicBezTo>
                    <a:cubicBezTo>
                      <a:pt x="117" y="101"/>
                      <a:pt x="117" y="101"/>
                      <a:pt x="117" y="101"/>
                    </a:cubicBezTo>
                    <a:cubicBezTo>
                      <a:pt x="121" y="101"/>
                      <a:pt x="124" y="98"/>
                      <a:pt x="124" y="94"/>
                    </a:cubicBezTo>
                    <a:cubicBezTo>
                      <a:pt x="124" y="7"/>
                      <a:pt x="124" y="7"/>
                      <a:pt x="124" y="7"/>
                    </a:cubicBezTo>
                    <a:cubicBezTo>
                      <a:pt x="124" y="3"/>
                      <a:pt x="121" y="0"/>
                      <a:pt x="117" y="0"/>
                    </a:cubicBezTo>
                    <a:close/>
                    <a:moveTo>
                      <a:pt x="14" y="11"/>
                    </a:moveTo>
                    <a:cubicBezTo>
                      <a:pt x="7" y="11"/>
                      <a:pt x="7" y="11"/>
                      <a:pt x="7" y="11"/>
                    </a:cubicBezTo>
                    <a:cubicBezTo>
                      <a:pt x="7" y="5"/>
                      <a:pt x="7" y="5"/>
                      <a:pt x="7" y="5"/>
                    </a:cubicBezTo>
                    <a:cubicBezTo>
                      <a:pt x="14" y="5"/>
                      <a:pt x="14" y="5"/>
                      <a:pt x="14" y="5"/>
                    </a:cubicBezTo>
                    <a:lnTo>
                      <a:pt x="14" y="11"/>
                    </a:lnTo>
                    <a:close/>
                    <a:moveTo>
                      <a:pt x="116" y="11"/>
                    </a:moveTo>
                    <a:cubicBezTo>
                      <a:pt x="85" y="11"/>
                      <a:pt x="85" y="11"/>
                      <a:pt x="85" y="11"/>
                    </a:cubicBezTo>
                    <a:cubicBezTo>
                      <a:pt x="85" y="5"/>
                      <a:pt x="85" y="5"/>
                      <a:pt x="85" y="5"/>
                    </a:cubicBezTo>
                    <a:cubicBezTo>
                      <a:pt x="116" y="5"/>
                      <a:pt x="116" y="5"/>
                      <a:pt x="116" y="5"/>
                    </a:cubicBezTo>
                    <a:lnTo>
                      <a:pt x="116" y="11"/>
                    </a:ln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6" name="Freeform 38"/>
              <p:cNvSpPr/>
              <p:nvPr/>
            </p:nvSpPr>
            <p:spPr bwMode="auto">
              <a:xfrm>
                <a:off x="8443913" y="4318000"/>
                <a:ext cx="82550" cy="146050"/>
              </a:xfrm>
              <a:custGeom>
                <a:avLst/>
                <a:gdLst>
                  <a:gd name="T0" fmla="*/ 0 w 22"/>
                  <a:gd name="T1" fmla="*/ 13 h 39"/>
                  <a:gd name="T2" fmla="*/ 9 w 22"/>
                  <a:gd name="T3" fmla="*/ 22 h 39"/>
                  <a:gd name="T4" fmla="*/ 15 w 22"/>
                  <a:gd name="T5" fmla="*/ 27 h 39"/>
                  <a:gd name="T6" fmla="*/ 10 w 22"/>
                  <a:gd name="T7" fmla="*/ 30 h 39"/>
                  <a:gd name="T8" fmla="*/ 2 w 22"/>
                  <a:gd name="T9" fmla="*/ 28 h 39"/>
                  <a:gd name="T10" fmla="*/ 0 w 22"/>
                  <a:gd name="T11" fmla="*/ 33 h 39"/>
                  <a:gd name="T12" fmla="*/ 9 w 22"/>
                  <a:gd name="T13" fmla="*/ 36 h 39"/>
                  <a:gd name="T14" fmla="*/ 9 w 22"/>
                  <a:gd name="T15" fmla="*/ 36 h 39"/>
                  <a:gd name="T16" fmla="*/ 9 w 22"/>
                  <a:gd name="T17" fmla="*/ 36 h 39"/>
                  <a:gd name="T18" fmla="*/ 9 w 22"/>
                  <a:gd name="T19" fmla="*/ 37 h 39"/>
                  <a:gd name="T20" fmla="*/ 11 w 22"/>
                  <a:gd name="T21" fmla="*/ 39 h 39"/>
                  <a:gd name="T22" fmla="*/ 14 w 22"/>
                  <a:gd name="T23" fmla="*/ 37 h 39"/>
                  <a:gd name="T24" fmla="*/ 14 w 22"/>
                  <a:gd name="T25" fmla="*/ 36 h 39"/>
                  <a:gd name="T26" fmla="*/ 14 w 22"/>
                  <a:gd name="T27" fmla="*/ 36 h 39"/>
                  <a:gd name="T28" fmla="*/ 14 w 22"/>
                  <a:gd name="T29" fmla="*/ 35 h 39"/>
                  <a:gd name="T30" fmla="*/ 22 w 22"/>
                  <a:gd name="T31" fmla="*/ 26 h 39"/>
                  <a:gd name="T32" fmla="*/ 14 w 22"/>
                  <a:gd name="T33" fmla="*/ 16 h 39"/>
                  <a:gd name="T34" fmla="*/ 8 w 22"/>
                  <a:gd name="T35" fmla="*/ 12 h 39"/>
                  <a:gd name="T36" fmla="*/ 12 w 22"/>
                  <a:gd name="T37" fmla="*/ 9 h 39"/>
                  <a:gd name="T38" fmla="*/ 20 w 22"/>
                  <a:gd name="T39" fmla="*/ 11 h 39"/>
                  <a:gd name="T40" fmla="*/ 21 w 22"/>
                  <a:gd name="T41" fmla="*/ 5 h 39"/>
                  <a:gd name="T42" fmla="*/ 14 w 22"/>
                  <a:gd name="T43" fmla="*/ 4 h 39"/>
                  <a:gd name="T44" fmla="*/ 14 w 22"/>
                  <a:gd name="T45" fmla="*/ 3 h 39"/>
                  <a:gd name="T46" fmla="*/ 14 w 22"/>
                  <a:gd name="T47" fmla="*/ 3 h 39"/>
                  <a:gd name="T48" fmla="*/ 14 w 22"/>
                  <a:gd name="T49" fmla="*/ 3 h 39"/>
                  <a:gd name="T50" fmla="*/ 11 w 22"/>
                  <a:gd name="T51" fmla="*/ 0 h 39"/>
                  <a:gd name="T52" fmla="*/ 9 w 22"/>
                  <a:gd name="T53" fmla="*/ 3 h 39"/>
                  <a:gd name="T54" fmla="*/ 9 w 22"/>
                  <a:gd name="T55" fmla="*/ 3 h 39"/>
                  <a:gd name="T56" fmla="*/ 9 w 22"/>
                  <a:gd name="T57" fmla="*/ 4 h 39"/>
                  <a:gd name="T58" fmla="*/ 9 w 22"/>
                  <a:gd name="T59" fmla="*/ 4 h 39"/>
                  <a:gd name="T60" fmla="*/ 0 w 22"/>
                  <a:gd name="T61"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39">
                    <a:moveTo>
                      <a:pt x="0" y="13"/>
                    </a:moveTo>
                    <a:cubicBezTo>
                      <a:pt x="0" y="18"/>
                      <a:pt x="4" y="20"/>
                      <a:pt x="9" y="22"/>
                    </a:cubicBezTo>
                    <a:cubicBezTo>
                      <a:pt x="13" y="23"/>
                      <a:pt x="15" y="25"/>
                      <a:pt x="15" y="27"/>
                    </a:cubicBezTo>
                    <a:cubicBezTo>
                      <a:pt x="15" y="29"/>
                      <a:pt x="13" y="30"/>
                      <a:pt x="10" y="30"/>
                    </a:cubicBezTo>
                    <a:cubicBezTo>
                      <a:pt x="7" y="30"/>
                      <a:pt x="4" y="29"/>
                      <a:pt x="2" y="28"/>
                    </a:cubicBezTo>
                    <a:cubicBezTo>
                      <a:pt x="0" y="33"/>
                      <a:pt x="0" y="33"/>
                      <a:pt x="0" y="33"/>
                    </a:cubicBezTo>
                    <a:cubicBezTo>
                      <a:pt x="2" y="34"/>
                      <a:pt x="5" y="35"/>
                      <a:pt x="9" y="36"/>
                    </a:cubicBezTo>
                    <a:cubicBezTo>
                      <a:pt x="9" y="36"/>
                      <a:pt x="9" y="36"/>
                      <a:pt x="9" y="36"/>
                    </a:cubicBezTo>
                    <a:cubicBezTo>
                      <a:pt x="9" y="36"/>
                      <a:pt x="9" y="36"/>
                      <a:pt x="9" y="36"/>
                    </a:cubicBezTo>
                    <a:cubicBezTo>
                      <a:pt x="9" y="37"/>
                      <a:pt x="9" y="37"/>
                      <a:pt x="9" y="37"/>
                    </a:cubicBezTo>
                    <a:cubicBezTo>
                      <a:pt x="9" y="38"/>
                      <a:pt x="10" y="39"/>
                      <a:pt x="11" y="39"/>
                    </a:cubicBezTo>
                    <a:cubicBezTo>
                      <a:pt x="12" y="39"/>
                      <a:pt x="14" y="38"/>
                      <a:pt x="14" y="37"/>
                    </a:cubicBezTo>
                    <a:cubicBezTo>
                      <a:pt x="14" y="36"/>
                      <a:pt x="14" y="36"/>
                      <a:pt x="14" y="36"/>
                    </a:cubicBezTo>
                    <a:cubicBezTo>
                      <a:pt x="14" y="36"/>
                      <a:pt x="14" y="36"/>
                      <a:pt x="14" y="36"/>
                    </a:cubicBezTo>
                    <a:cubicBezTo>
                      <a:pt x="14" y="35"/>
                      <a:pt x="14" y="35"/>
                      <a:pt x="14" y="35"/>
                    </a:cubicBezTo>
                    <a:cubicBezTo>
                      <a:pt x="19" y="34"/>
                      <a:pt x="22" y="30"/>
                      <a:pt x="22" y="26"/>
                    </a:cubicBezTo>
                    <a:cubicBezTo>
                      <a:pt x="22" y="21"/>
                      <a:pt x="20" y="19"/>
                      <a:pt x="14" y="16"/>
                    </a:cubicBezTo>
                    <a:cubicBezTo>
                      <a:pt x="10" y="15"/>
                      <a:pt x="8" y="14"/>
                      <a:pt x="8" y="12"/>
                    </a:cubicBezTo>
                    <a:cubicBezTo>
                      <a:pt x="8" y="11"/>
                      <a:pt x="9" y="9"/>
                      <a:pt x="12" y="9"/>
                    </a:cubicBezTo>
                    <a:cubicBezTo>
                      <a:pt x="16" y="9"/>
                      <a:pt x="18" y="11"/>
                      <a:pt x="20" y="11"/>
                    </a:cubicBezTo>
                    <a:cubicBezTo>
                      <a:pt x="21" y="5"/>
                      <a:pt x="21" y="5"/>
                      <a:pt x="21" y="5"/>
                    </a:cubicBezTo>
                    <a:cubicBezTo>
                      <a:pt x="19" y="5"/>
                      <a:pt x="17" y="4"/>
                      <a:pt x="14" y="4"/>
                    </a:cubicBezTo>
                    <a:cubicBezTo>
                      <a:pt x="14" y="3"/>
                      <a:pt x="14" y="3"/>
                      <a:pt x="14" y="3"/>
                    </a:cubicBezTo>
                    <a:cubicBezTo>
                      <a:pt x="14" y="3"/>
                      <a:pt x="14" y="3"/>
                      <a:pt x="14" y="3"/>
                    </a:cubicBezTo>
                    <a:cubicBezTo>
                      <a:pt x="14" y="3"/>
                      <a:pt x="14" y="3"/>
                      <a:pt x="14" y="3"/>
                    </a:cubicBezTo>
                    <a:cubicBezTo>
                      <a:pt x="14" y="1"/>
                      <a:pt x="13" y="0"/>
                      <a:pt x="11" y="0"/>
                    </a:cubicBezTo>
                    <a:cubicBezTo>
                      <a:pt x="10" y="0"/>
                      <a:pt x="9" y="1"/>
                      <a:pt x="9" y="3"/>
                    </a:cubicBezTo>
                    <a:cubicBezTo>
                      <a:pt x="9" y="3"/>
                      <a:pt x="9" y="3"/>
                      <a:pt x="9" y="3"/>
                    </a:cubicBezTo>
                    <a:cubicBezTo>
                      <a:pt x="9" y="4"/>
                      <a:pt x="9" y="4"/>
                      <a:pt x="9" y="4"/>
                    </a:cubicBezTo>
                    <a:cubicBezTo>
                      <a:pt x="9" y="4"/>
                      <a:pt x="9" y="4"/>
                      <a:pt x="9" y="4"/>
                    </a:cubicBezTo>
                    <a:cubicBezTo>
                      <a:pt x="4" y="5"/>
                      <a:pt x="0" y="9"/>
                      <a:pt x="0" y="13"/>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7" name="Freeform 39"/>
              <p:cNvSpPr/>
              <p:nvPr/>
            </p:nvSpPr>
            <p:spPr bwMode="auto">
              <a:xfrm>
                <a:off x="8575675" y="4321175"/>
                <a:ext cx="146050" cy="142875"/>
              </a:xfrm>
              <a:custGeom>
                <a:avLst/>
                <a:gdLst>
                  <a:gd name="T0" fmla="*/ 33 w 39"/>
                  <a:gd name="T1" fmla="*/ 7 h 38"/>
                  <a:gd name="T2" fmla="*/ 3 w 39"/>
                  <a:gd name="T3" fmla="*/ 0 h 38"/>
                  <a:gd name="T4" fmla="*/ 0 w 39"/>
                  <a:gd name="T5" fmla="*/ 2 h 38"/>
                  <a:gd name="T6" fmla="*/ 7 w 39"/>
                  <a:gd name="T7" fmla="*/ 33 h 38"/>
                  <a:gd name="T8" fmla="*/ 11 w 39"/>
                  <a:gd name="T9" fmla="*/ 34 h 38"/>
                  <a:gd name="T10" fmla="*/ 17 w 39"/>
                  <a:gd name="T11" fmla="*/ 28 h 38"/>
                  <a:gd name="T12" fmla="*/ 28 w 39"/>
                  <a:gd name="T13" fmla="*/ 38 h 38"/>
                  <a:gd name="T14" fmla="*/ 39 w 39"/>
                  <a:gd name="T15" fmla="*/ 28 h 38"/>
                  <a:gd name="T16" fmla="*/ 28 w 39"/>
                  <a:gd name="T17" fmla="*/ 17 h 38"/>
                  <a:gd name="T18" fmla="*/ 34 w 39"/>
                  <a:gd name="T19" fmla="*/ 11 h 38"/>
                  <a:gd name="T20" fmla="*/ 33 w 39"/>
                  <a:gd name="T21"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8">
                    <a:moveTo>
                      <a:pt x="33" y="7"/>
                    </a:moveTo>
                    <a:cubicBezTo>
                      <a:pt x="3" y="0"/>
                      <a:pt x="3" y="0"/>
                      <a:pt x="3" y="0"/>
                    </a:cubicBezTo>
                    <a:cubicBezTo>
                      <a:pt x="1" y="0"/>
                      <a:pt x="0" y="1"/>
                      <a:pt x="0" y="2"/>
                    </a:cubicBezTo>
                    <a:cubicBezTo>
                      <a:pt x="7" y="33"/>
                      <a:pt x="7" y="33"/>
                      <a:pt x="7" y="33"/>
                    </a:cubicBezTo>
                    <a:cubicBezTo>
                      <a:pt x="7" y="35"/>
                      <a:pt x="9" y="36"/>
                      <a:pt x="11" y="34"/>
                    </a:cubicBezTo>
                    <a:cubicBezTo>
                      <a:pt x="17" y="28"/>
                      <a:pt x="17" y="28"/>
                      <a:pt x="17" y="28"/>
                    </a:cubicBezTo>
                    <a:cubicBezTo>
                      <a:pt x="28" y="38"/>
                      <a:pt x="28" y="38"/>
                      <a:pt x="28" y="38"/>
                    </a:cubicBezTo>
                    <a:cubicBezTo>
                      <a:pt x="39" y="28"/>
                      <a:pt x="39" y="28"/>
                      <a:pt x="39" y="28"/>
                    </a:cubicBezTo>
                    <a:cubicBezTo>
                      <a:pt x="28" y="17"/>
                      <a:pt x="28" y="17"/>
                      <a:pt x="28" y="17"/>
                    </a:cubicBezTo>
                    <a:cubicBezTo>
                      <a:pt x="34" y="11"/>
                      <a:pt x="34" y="11"/>
                      <a:pt x="34" y="11"/>
                    </a:cubicBezTo>
                    <a:cubicBezTo>
                      <a:pt x="36" y="9"/>
                      <a:pt x="35" y="7"/>
                      <a:pt x="33" y="7"/>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8" name="TextBox 40"/>
            <p:cNvSpPr txBox="1"/>
            <p:nvPr/>
          </p:nvSpPr>
          <p:spPr>
            <a:xfrm>
              <a:off x="7401789" y="4106511"/>
              <a:ext cx="1315564" cy="369332"/>
            </a:xfrm>
            <a:prstGeom prst="rect">
              <a:avLst/>
            </a:prstGeom>
            <a:noFill/>
          </p:spPr>
          <p:txBody>
            <a:bodyPr wrap="square">
              <a:spAutoFit/>
            </a:bodyPr>
            <a:lstStyle/>
            <a:p>
              <a:pPr fontAlgn="auto">
                <a:spcBef>
                  <a:spcPts val="0"/>
                </a:spcBef>
                <a:spcAft>
                  <a:spcPts val="0"/>
                </a:spcAft>
                <a:defRPr/>
              </a:pPr>
              <a:r>
                <a:rPr lang="zh-CN" altLang="en-US"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审视问题</a:t>
              </a:r>
              <a:endParaRPr lang="en-US" altLang="zh-CN"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7" name="组合 36"/>
          <p:cNvGrpSpPr/>
          <p:nvPr/>
        </p:nvGrpSpPr>
        <p:grpSpPr>
          <a:xfrm>
            <a:off x="8648194" y="1944174"/>
            <a:ext cx="2716492" cy="1194242"/>
            <a:chOff x="8968113" y="1900632"/>
            <a:chExt cx="2134710" cy="1194242"/>
          </a:xfrm>
        </p:grpSpPr>
        <p:sp>
          <p:nvSpPr>
            <p:cNvPr id="29" name="TextBox 76"/>
            <p:cNvSpPr txBox="1"/>
            <p:nvPr/>
          </p:nvSpPr>
          <p:spPr>
            <a:xfrm>
              <a:off x="9428494" y="1900632"/>
              <a:ext cx="1213949"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执行力不足</a:t>
              </a:r>
            </a:p>
          </p:txBody>
        </p:sp>
        <p:sp>
          <p:nvSpPr>
            <p:cNvPr id="30" name="文本框 29"/>
            <p:cNvSpPr txBox="1"/>
            <p:nvPr/>
          </p:nvSpPr>
          <p:spPr>
            <a:xfrm>
              <a:off x="8968113" y="2282344"/>
              <a:ext cx="2134710" cy="812530"/>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p>
          </p:txBody>
        </p:sp>
      </p:grpSp>
      <p:grpSp>
        <p:nvGrpSpPr>
          <p:cNvPr id="38" name="组合 37"/>
          <p:cNvGrpSpPr/>
          <p:nvPr/>
        </p:nvGrpSpPr>
        <p:grpSpPr>
          <a:xfrm>
            <a:off x="8648194" y="4817351"/>
            <a:ext cx="2716492" cy="1159302"/>
            <a:chOff x="8968113" y="4015320"/>
            <a:chExt cx="2134710" cy="1159302"/>
          </a:xfrm>
        </p:grpSpPr>
        <p:sp>
          <p:nvSpPr>
            <p:cNvPr id="31" name="TextBox 76"/>
            <p:cNvSpPr txBox="1"/>
            <p:nvPr/>
          </p:nvSpPr>
          <p:spPr>
            <a:xfrm>
              <a:off x="9374057" y="4015320"/>
              <a:ext cx="1322823"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执行力不足</a:t>
              </a:r>
            </a:p>
          </p:txBody>
        </p:sp>
        <p:sp>
          <p:nvSpPr>
            <p:cNvPr id="32" name="文本框 31"/>
            <p:cNvSpPr txBox="1"/>
            <p:nvPr/>
          </p:nvSpPr>
          <p:spPr>
            <a:xfrm>
              <a:off x="8968113" y="4362092"/>
              <a:ext cx="2134710" cy="812530"/>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p>
          </p:txBody>
        </p:sp>
      </p:grpSp>
      <p:grpSp>
        <p:nvGrpSpPr>
          <p:cNvPr id="3" name="组合 2"/>
          <p:cNvGrpSpPr/>
          <p:nvPr/>
        </p:nvGrpSpPr>
        <p:grpSpPr>
          <a:xfrm>
            <a:off x="716769" y="1944174"/>
            <a:ext cx="2716492" cy="1194242"/>
            <a:chOff x="1036688" y="1900632"/>
            <a:chExt cx="2134710" cy="1194242"/>
          </a:xfrm>
        </p:grpSpPr>
        <p:sp>
          <p:nvSpPr>
            <p:cNvPr id="33" name="TextBox 76"/>
            <p:cNvSpPr txBox="1"/>
            <p:nvPr/>
          </p:nvSpPr>
          <p:spPr>
            <a:xfrm>
              <a:off x="1491863" y="1900632"/>
              <a:ext cx="1224361"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执行力不足</a:t>
              </a:r>
            </a:p>
          </p:txBody>
        </p:sp>
        <p:sp>
          <p:nvSpPr>
            <p:cNvPr id="34" name="文本框 33"/>
            <p:cNvSpPr txBox="1"/>
            <p:nvPr/>
          </p:nvSpPr>
          <p:spPr>
            <a:xfrm>
              <a:off x="1036688" y="2282344"/>
              <a:ext cx="2134710" cy="812530"/>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p>
          </p:txBody>
        </p:sp>
      </p:grpSp>
      <p:grpSp>
        <p:nvGrpSpPr>
          <p:cNvPr id="5" name="组合 4"/>
          <p:cNvGrpSpPr/>
          <p:nvPr/>
        </p:nvGrpSpPr>
        <p:grpSpPr>
          <a:xfrm>
            <a:off x="716769" y="4764013"/>
            <a:ext cx="2716492" cy="1212640"/>
            <a:chOff x="1036688" y="3961982"/>
            <a:chExt cx="2134710" cy="1212640"/>
          </a:xfrm>
        </p:grpSpPr>
        <p:sp>
          <p:nvSpPr>
            <p:cNvPr id="35" name="TextBox 76"/>
            <p:cNvSpPr txBox="1"/>
            <p:nvPr/>
          </p:nvSpPr>
          <p:spPr>
            <a:xfrm>
              <a:off x="1393877" y="3961982"/>
              <a:ext cx="1420334"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执行力不足</a:t>
              </a:r>
            </a:p>
          </p:txBody>
        </p:sp>
        <p:sp>
          <p:nvSpPr>
            <p:cNvPr id="36" name="文本框 35"/>
            <p:cNvSpPr txBox="1"/>
            <p:nvPr/>
          </p:nvSpPr>
          <p:spPr>
            <a:xfrm>
              <a:off x="1036688" y="4362092"/>
              <a:ext cx="2134710" cy="812530"/>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p>
          </p:txBody>
        </p:sp>
      </p:grpSp>
      <p:grpSp>
        <p:nvGrpSpPr>
          <p:cNvPr id="49" name="组合 48">
            <a:extLst>
              <a:ext uri="{FF2B5EF4-FFF2-40B4-BE49-F238E27FC236}">
                <a16:creationId xmlns:a16="http://schemas.microsoft.com/office/drawing/2014/main" id="{4311AA33-C2AB-4B0F-8C78-2CB7ABF6C29E}"/>
              </a:ext>
            </a:extLst>
          </p:cNvPr>
          <p:cNvGrpSpPr/>
          <p:nvPr/>
        </p:nvGrpSpPr>
        <p:grpSpPr>
          <a:xfrm>
            <a:off x="0" y="586281"/>
            <a:ext cx="4141008" cy="584775"/>
            <a:chOff x="0" y="586281"/>
            <a:chExt cx="4141008" cy="584775"/>
          </a:xfrm>
        </p:grpSpPr>
        <p:sp>
          <p:nvSpPr>
            <p:cNvPr id="50" name="TextBox 76">
              <a:extLst>
                <a:ext uri="{FF2B5EF4-FFF2-40B4-BE49-F238E27FC236}">
                  <a16:creationId xmlns:a16="http://schemas.microsoft.com/office/drawing/2014/main" id="{8B86F7EC-EF84-417E-AAA3-BC04D004B617}"/>
                </a:ext>
              </a:extLst>
            </p:cNvPr>
            <p:cNvSpPr txBox="1"/>
            <p:nvPr/>
          </p:nvSpPr>
          <p:spPr>
            <a:xfrm>
              <a:off x="1005213" y="586281"/>
              <a:ext cx="3135795"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执行力不足之处</a:t>
              </a:r>
            </a:p>
          </p:txBody>
        </p:sp>
        <p:sp>
          <p:nvSpPr>
            <p:cNvPr id="51" name="任意多边形: 形状 50">
              <a:extLst>
                <a:ext uri="{FF2B5EF4-FFF2-40B4-BE49-F238E27FC236}">
                  <a16:creationId xmlns:a16="http://schemas.microsoft.com/office/drawing/2014/main" id="{E6EB44FC-766D-4976-8526-C0C30F989F13}"/>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 name="图片 3">
            <a:extLst>
              <a:ext uri="{FF2B5EF4-FFF2-40B4-BE49-F238E27FC236}">
                <a16:creationId xmlns:a16="http://schemas.microsoft.com/office/drawing/2014/main" id="{0AAE18D1-86E5-4520-8CEF-A317D192C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7"/>
          <p:cNvSpPr>
            <a:spLocks noChangeArrowheads="1"/>
          </p:cNvSpPr>
          <p:nvPr/>
        </p:nvSpPr>
        <p:spPr bwMode="auto">
          <a:xfrm rot="2700000">
            <a:off x="4267890" y="4532651"/>
            <a:ext cx="951437" cy="940925"/>
          </a:xfrm>
          <a:prstGeom prst="roundRect">
            <a:avLst/>
          </a:prstGeom>
          <a:solidFill>
            <a:schemeClr val="bg1"/>
          </a:solidFill>
          <a:ln>
            <a:noFill/>
          </a:ln>
          <a:effectLst>
            <a:outerShdw blurRad="190500" dist="38100" dir="2700000" algn="tl" rotWithShape="0">
              <a:prstClr val="black">
                <a:alpha val="20000"/>
              </a:prstClr>
            </a:outerShdw>
          </a:effec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ea typeface="思源黑体 CN Normal" panose="020B0400000000000000" pitchFamily="34" charset="-122"/>
              <a:sym typeface="Arial" panose="020B0604020202020204" pitchFamily="34" charset="0"/>
            </a:endParaRPr>
          </a:p>
        </p:txBody>
      </p:sp>
      <p:sp>
        <p:nvSpPr>
          <p:cNvPr id="13" name="Freeform 6"/>
          <p:cNvSpPr>
            <a:spLocks noEditPoints="1" noChangeArrowheads="1"/>
          </p:cNvSpPr>
          <p:nvPr/>
        </p:nvSpPr>
        <p:spPr bwMode="auto">
          <a:xfrm>
            <a:off x="4474009" y="4833259"/>
            <a:ext cx="542916" cy="357029"/>
          </a:xfrm>
          <a:custGeom>
            <a:avLst/>
            <a:gdLst>
              <a:gd name="T0" fmla="*/ 2147483647 w 176"/>
              <a:gd name="T1" fmla="*/ 2147483647 h 117"/>
              <a:gd name="T2" fmla="*/ 2147483647 w 176"/>
              <a:gd name="T3" fmla="*/ 2147483647 h 117"/>
              <a:gd name="T4" fmla="*/ 2147483647 w 176"/>
              <a:gd name="T5" fmla="*/ 2147483647 h 117"/>
              <a:gd name="T6" fmla="*/ 2147483647 w 176"/>
              <a:gd name="T7" fmla="*/ 2147483647 h 117"/>
              <a:gd name="T8" fmla="*/ 0 w 176"/>
              <a:gd name="T9" fmla="*/ 2147483647 h 117"/>
              <a:gd name="T10" fmla="*/ 0 w 176"/>
              <a:gd name="T11" fmla="*/ 2147483647 h 117"/>
              <a:gd name="T12" fmla="*/ 2147483647 w 176"/>
              <a:gd name="T13" fmla="*/ 2147483647 h 117"/>
              <a:gd name="T14" fmla="*/ 2147483647 w 176"/>
              <a:gd name="T15" fmla="*/ 2147483647 h 117"/>
              <a:gd name="T16" fmla="*/ 2147483647 w 176"/>
              <a:gd name="T17" fmla="*/ 2147483647 h 117"/>
              <a:gd name="T18" fmla="*/ 2147483647 w 176"/>
              <a:gd name="T19" fmla="*/ 2147483647 h 117"/>
              <a:gd name="T20" fmla="*/ 2147483647 w 176"/>
              <a:gd name="T21" fmla="*/ 2147483647 h 117"/>
              <a:gd name="T22" fmla="*/ 2147483647 w 176"/>
              <a:gd name="T23" fmla="*/ 0 h 117"/>
              <a:gd name="T24" fmla="*/ 2147483647 w 176"/>
              <a:gd name="T25" fmla="*/ 0 h 117"/>
              <a:gd name="T26" fmla="*/ 2147483647 w 176"/>
              <a:gd name="T27" fmla="*/ 2147483647 h 117"/>
              <a:gd name="T28" fmla="*/ 2147483647 w 176"/>
              <a:gd name="T29" fmla="*/ 2147483647 h 117"/>
              <a:gd name="T30" fmla="*/ 2147483647 w 176"/>
              <a:gd name="T31" fmla="*/ 2147483647 h 117"/>
              <a:gd name="T32" fmla="*/ 2147483647 w 176"/>
              <a:gd name="T33" fmla="*/ 2147483647 h 117"/>
              <a:gd name="T34" fmla="*/ 2147483647 w 176"/>
              <a:gd name="T35" fmla="*/ 2147483647 h 117"/>
              <a:gd name="T36" fmla="*/ 2147483647 w 176"/>
              <a:gd name="T37" fmla="*/ 2147483647 h 117"/>
              <a:gd name="T38" fmla="*/ 2147483647 w 176"/>
              <a:gd name="T39" fmla="*/ 2147483647 h 117"/>
              <a:gd name="T40" fmla="*/ 2147483647 w 176"/>
              <a:gd name="T41" fmla="*/ 2147483647 h 117"/>
              <a:gd name="T42" fmla="*/ 2147483647 w 176"/>
              <a:gd name="T43" fmla="*/ 2147483647 h 117"/>
              <a:gd name="T44" fmla="*/ 2147483647 w 176"/>
              <a:gd name="T45" fmla="*/ 2147483647 h 117"/>
              <a:gd name="T46" fmla="*/ 2147483647 w 176"/>
              <a:gd name="T47" fmla="*/ 2147483647 h 117"/>
              <a:gd name="T48" fmla="*/ 2147483647 w 176"/>
              <a:gd name="T49" fmla="*/ 2147483647 h 117"/>
              <a:gd name="T50" fmla="*/ 2147483647 w 176"/>
              <a:gd name="T51" fmla="*/ 2147483647 h 117"/>
              <a:gd name="T52" fmla="*/ 2147483647 w 176"/>
              <a:gd name="T53" fmla="*/ 2147483647 h 117"/>
              <a:gd name="T54" fmla="*/ 2147483647 w 176"/>
              <a:gd name="T55" fmla="*/ 2147483647 h 117"/>
              <a:gd name="T56" fmla="*/ 2147483647 w 176"/>
              <a:gd name="T57" fmla="*/ 2147483647 h 117"/>
              <a:gd name="T58" fmla="*/ 2147483647 w 176"/>
              <a:gd name="T59" fmla="*/ 2147483647 h 117"/>
              <a:gd name="T60" fmla="*/ 2147483647 w 176"/>
              <a:gd name="T61" fmla="*/ 2147483647 h 117"/>
              <a:gd name="T62" fmla="*/ 2147483647 w 176"/>
              <a:gd name="T63" fmla="*/ 2147483647 h 117"/>
              <a:gd name="T64" fmla="*/ 2147483647 w 176"/>
              <a:gd name="T65" fmla="*/ 2147483647 h 117"/>
              <a:gd name="T66" fmla="*/ 2147483647 w 176"/>
              <a:gd name="T67" fmla="*/ 2147483647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17"/>
              <a:gd name="T104" fmla="*/ 176 w 176"/>
              <a:gd name="T105" fmla="*/ 117 h 1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gradFill>
            <a:gsLst>
              <a:gs pos="0">
                <a:srgbClr val="CD1E24"/>
              </a:gs>
              <a:gs pos="100000">
                <a:srgbClr val="C00000"/>
              </a:gs>
            </a:gsLst>
            <a:lin ang="2700000" scaled="0"/>
          </a:gradFill>
          <a:ln>
            <a:noFill/>
          </a:ln>
        </p:spPr>
        <p:txBody>
          <a:bodyP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Oval 13"/>
          <p:cNvSpPr>
            <a:spLocks noChangeArrowheads="1"/>
          </p:cNvSpPr>
          <p:nvPr/>
        </p:nvSpPr>
        <p:spPr bwMode="auto">
          <a:xfrm rot="2700000">
            <a:off x="9907013" y="4532651"/>
            <a:ext cx="951437" cy="940925"/>
          </a:xfrm>
          <a:prstGeom prst="roundRect">
            <a:avLst/>
          </a:prstGeom>
          <a:solidFill>
            <a:schemeClr val="bg1"/>
          </a:solidFill>
          <a:ln>
            <a:noFill/>
          </a:ln>
          <a:effectLst>
            <a:outerShdw blurRad="190500" dist="38100" dir="2700000" algn="tl" rotWithShape="0">
              <a:prstClr val="black">
                <a:alpha val="20000"/>
              </a:prstClr>
            </a:outerShdw>
          </a:effec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ea typeface="思源黑体 CN Normal" panose="020B0400000000000000" pitchFamily="34" charset="-122"/>
              <a:sym typeface="Arial" panose="020B0604020202020204" pitchFamily="34" charset="0"/>
            </a:endParaRPr>
          </a:p>
        </p:txBody>
      </p:sp>
      <p:sp>
        <p:nvSpPr>
          <p:cNvPr id="15" name="Freeform 7"/>
          <p:cNvSpPr>
            <a:spLocks noEditPoints="1" noChangeArrowheads="1"/>
          </p:cNvSpPr>
          <p:nvPr/>
        </p:nvSpPr>
        <p:spPr bwMode="auto">
          <a:xfrm>
            <a:off x="10115347" y="4778008"/>
            <a:ext cx="510625" cy="467532"/>
          </a:xfrm>
          <a:custGeom>
            <a:avLst/>
            <a:gdLst>
              <a:gd name="T0" fmla="*/ 2147483647 w 177"/>
              <a:gd name="T1" fmla="*/ 2147483647 h 164"/>
              <a:gd name="T2" fmla="*/ 2147483647 w 177"/>
              <a:gd name="T3" fmla="*/ 2147483647 h 164"/>
              <a:gd name="T4" fmla="*/ 2147483647 w 177"/>
              <a:gd name="T5" fmla="*/ 2147483647 h 164"/>
              <a:gd name="T6" fmla="*/ 2147483647 w 177"/>
              <a:gd name="T7" fmla="*/ 2147483647 h 164"/>
              <a:gd name="T8" fmla="*/ 2147483647 w 177"/>
              <a:gd name="T9" fmla="*/ 2147483647 h 164"/>
              <a:gd name="T10" fmla="*/ 2147483647 w 177"/>
              <a:gd name="T11" fmla="*/ 2147483647 h 164"/>
              <a:gd name="T12" fmla="*/ 2147483647 w 177"/>
              <a:gd name="T13" fmla="*/ 2147483647 h 164"/>
              <a:gd name="T14" fmla="*/ 2147483647 w 177"/>
              <a:gd name="T15" fmla="*/ 2147483647 h 164"/>
              <a:gd name="T16" fmla="*/ 2147483647 w 177"/>
              <a:gd name="T17" fmla="*/ 2147483647 h 164"/>
              <a:gd name="T18" fmla="*/ 2147483647 w 177"/>
              <a:gd name="T19" fmla="*/ 2147483647 h 164"/>
              <a:gd name="T20" fmla="*/ 2147483647 w 177"/>
              <a:gd name="T21" fmla="*/ 2147483647 h 164"/>
              <a:gd name="T22" fmla="*/ 2147483647 w 177"/>
              <a:gd name="T23" fmla="*/ 0 h 164"/>
              <a:gd name="T24" fmla="*/ 2147483647 w 177"/>
              <a:gd name="T25" fmla="*/ 2147483647 h 164"/>
              <a:gd name="T26" fmla="*/ 2147483647 w 177"/>
              <a:gd name="T27" fmla="*/ 2147483647 h 164"/>
              <a:gd name="T28" fmla="*/ 2147483647 w 177"/>
              <a:gd name="T29" fmla="*/ 2147483647 h 164"/>
              <a:gd name="T30" fmla="*/ 2147483647 w 177"/>
              <a:gd name="T31" fmla="*/ 2147483647 h 164"/>
              <a:gd name="T32" fmla="*/ 2147483647 w 177"/>
              <a:gd name="T33" fmla="*/ 2147483647 h 164"/>
              <a:gd name="T34" fmla="*/ 2147483647 w 177"/>
              <a:gd name="T35" fmla="*/ 2147483647 h 164"/>
              <a:gd name="T36" fmla="*/ 2147483647 w 177"/>
              <a:gd name="T37" fmla="*/ 2147483647 h 164"/>
              <a:gd name="T38" fmla="*/ 2147483647 w 177"/>
              <a:gd name="T39" fmla="*/ 2147483647 h 164"/>
              <a:gd name="T40" fmla="*/ 2147483647 w 177"/>
              <a:gd name="T41" fmla="*/ 2147483647 h 164"/>
              <a:gd name="T42" fmla="*/ 2147483647 w 177"/>
              <a:gd name="T43" fmla="*/ 2147483647 h 164"/>
              <a:gd name="T44" fmla="*/ 2147483647 w 177"/>
              <a:gd name="T45" fmla="*/ 2147483647 h 164"/>
              <a:gd name="T46" fmla="*/ 2147483647 w 177"/>
              <a:gd name="T47" fmla="*/ 2147483647 h 164"/>
              <a:gd name="T48" fmla="*/ 2147483647 w 177"/>
              <a:gd name="T49" fmla="*/ 2147483647 h 164"/>
              <a:gd name="T50" fmla="*/ 2147483647 w 177"/>
              <a:gd name="T51" fmla="*/ 2147483647 h 164"/>
              <a:gd name="T52" fmla="*/ 2147483647 w 177"/>
              <a:gd name="T53" fmla="*/ 2147483647 h 164"/>
              <a:gd name="T54" fmla="*/ 2147483647 w 177"/>
              <a:gd name="T55" fmla="*/ 2147483647 h 164"/>
              <a:gd name="T56" fmla="*/ 2147483647 w 177"/>
              <a:gd name="T57" fmla="*/ 2147483647 h 164"/>
              <a:gd name="T58" fmla="*/ 2147483647 w 177"/>
              <a:gd name="T59" fmla="*/ 0 h 164"/>
              <a:gd name="T60" fmla="*/ 2147483647 w 177"/>
              <a:gd name="T61" fmla="*/ 2147483647 h 164"/>
              <a:gd name="T62" fmla="*/ 2147483647 w 177"/>
              <a:gd name="T63" fmla="*/ 2147483647 h 164"/>
              <a:gd name="T64" fmla="*/ 2147483647 w 177"/>
              <a:gd name="T65" fmla="*/ 2147483647 h 164"/>
              <a:gd name="T66" fmla="*/ 2147483647 w 177"/>
              <a:gd name="T67" fmla="*/ 2147483647 h 164"/>
              <a:gd name="T68" fmla="*/ 2147483647 w 177"/>
              <a:gd name="T69" fmla="*/ 2147483647 h 164"/>
              <a:gd name="T70" fmla="*/ 2147483647 w 177"/>
              <a:gd name="T71" fmla="*/ 2147483647 h 164"/>
              <a:gd name="T72" fmla="*/ 2147483647 w 177"/>
              <a:gd name="T73" fmla="*/ 2147483647 h 164"/>
              <a:gd name="T74" fmla="*/ 2147483647 w 177"/>
              <a:gd name="T75" fmla="*/ 2147483647 h 164"/>
              <a:gd name="T76" fmla="*/ 2147483647 w 177"/>
              <a:gd name="T77" fmla="*/ 2147483647 h 164"/>
              <a:gd name="T78" fmla="*/ 2147483647 w 177"/>
              <a:gd name="T79" fmla="*/ 2147483647 h 164"/>
              <a:gd name="T80" fmla="*/ 2147483647 w 177"/>
              <a:gd name="T81" fmla="*/ 2147483647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7"/>
              <a:gd name="T124" fmla="*/ 0 h 164"/>
              <a:gd name="T125" fmla="*/ 177 w 177"/>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gradFill>
            <a:gsLst>
              <a:gs pos="0">
                <a:srgbClr val="CD1E24"/>
              </a:gs>
              <a:gs pos="100000">
                <a:srgbClr val="C00000"/>
              </a:gs>
            </a:gsLst>
            <a:lin ang="2700000" scaled="0"/>
          </a:gradFill>
          <a:ln>
            <a:noFill/>
          </a:ln>
        </p:spPr>
        <p:txBody>
          <a:bodyPr lIns="90170" tIns="46990" rIns="90170" bIns="46990"/>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Oval 4"/>
          <p:cNvSpPr>
            <a:spLocks noChangeArrowheads="1"/>
          </p:cNvSpPr>
          <p:nvPr/>
        </p:nvSpPr>
        <p:spPr bwMode="auto">
          <a:xfrm rot="2700000">
            <a:off x="1509071" y="2218188"/>
            <a:ext cx="951437" cy="940925"/>
          </a:xfrm>
          <a:prstGeom prst="round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ea typeface="思源黑体 CN Normal" panose="020B0400000000000000" pitchFamily="34" charset="-122"/>
              <a:sym typeface="Arial" panose="020B0604020202020204" pitchFamily="34" charset="0"/>
            </a:endParaRPr>
          </a:p>
        </p:txBody>
      </p:sp>
      <p:sp>
        <p:nvSpPr>
          <p:cNvPr id="17" name="Freeform 8"/>
          <p:cNvSpPr>
            <a:spLocks noEditPoints="1" noChangeArrowheads="1"/>
          </p:cNvSpPr>
          <p:nvPr/>
        </p:nvSpPr>
        <p:spPr bwMode="auto">
          <a:xfrm>
            <a:off x="1812845" y="2443933"/>
            <a:ext cx="343888" cy="506756"/>
          </a:xfrm>
          <a:custGeom>
            <a:avLst/>
            <a:gdLst>
              <a:gd name="T0" fmla="*/ 2147483647 w 94"/>
              <a:gd name="T1" fmla="*/ 2147483647 h 140"/>
              <a:gd name="T2" fmla="*/ 2147483647 w 94"/>
              <a:gd name="T3" fmla="*/ 2147483647 h 140"/>
              <a:gd name="T4" fmla="*/ 2147483647 w 94"/>
              <a:gd name="T5" fmla="*/ 2147483647 h 140"/>
              <a:gd name="T6" fmla="*/ 2147483647 w 94"/>
              <a:gd name="T7" fmla="*/ 2147483647 h 140"/>
              <a:gd name="T8" fmla="*/ 2147483647 w 94"/>
              <a:gd name="T9" fmla="*/ 2147483647 h 140"/>
              <a:gd name="T10" fmla="*/ 2147483647 w 94"/>
              <a:gd name="T11" fmla="*/ 2147483647 h 140"/>
              <a:gd name="T12" fmla="*/ 0 w 94"/>
              <a:gd name="T13" fmla="*/ 2147483647 h 140"/>
              <a:gd name="T14" fmla="*/ 2147483647 w 94"/>
              <a:gd name="T15" fmla="*/ 2147483647 h 140"/>
              <a:gd name="T16" fmla="*/ 2147483647 w 94"/>
              <a:gd name="T17" fmla="*/ 2147483647 h 140"/>
              <a:gd name="T18" fmla="*/ 0 w 94"/>
              <a:gd name="T19" fmla="*/ 2147483647 h 140"/>
              <a:gd name="T20" fmla="*/ 2147483647 w 94"/>
              <a:gd name="T21" fmla="*/ 0 h 140"/>
              <a:gd name="T22" fmla="*/ 2147483647 w 94"/>
              <a:gd name="T23" fmla="*/ 2147483647 h 140"/>
              <a:gd name="T24" fmla="*/ 2147483647 w 94"/>
              <a:gd name="T25" fmla="*/ 2147483647 h 140"/>
              <a:gd name="T26" fmla="*/ 2147483647 w 94"/>
              <a:gd name="T27" fmla="*/ 2147483647 h 140"/>
              <a:gd name="T28" fmla="*/ 2147483647 w 94"/>
              <a:gd name="T29" fmla="*/ 2147483647 h 140"/>
              <a:gd name="T30" fmla="*/ 2147483647 w 94"/>
              <a:gd name="T31" fmla="*/ 2147483647 h 140"/>
              <a:gd name="T32" fmla="*/ 2147483647 w 94"/>
              <a:gd name="T33" fmla="*/ 2147483647 h 140"/>
              <a:gd name="T34" fmla="*/ 2147483647 w 94"/>
              <a:gd name="T35" fmla="*/ 2147483647 h 140"/>
              <a:gd name="T36" fmla="*/ 2147483647 w 94"/>
              <a:gd name="T37" fmla="*/ 2147483647 h 140"/>
              <a:gd name="T38" fmla="*/ 2147483647 w 94"/>
              <a:gd name="T39" fmla="*/ 2147483647 h 140"/>
              <a:gd name="T40" fmla="*/ 2147483647 w 94"/>
              <a:gd name="T41" fmla="*/ 2147483647 h 140"/>
              <a:gd name="T42" fmla="*/ 2147483647 w 94"/>
              <a:gd name="T43" fmla="*/ 2147483647 h 140"/>
              <a:gd name="T44" fmla="*/ 2147483647 w 94"/>
              <a:gd name="T45" fmla="*/ 2147483647 h 140"/>
              <a:gd name="T46" fmla="*/ 2147483647 w 94"/>
              <a:gd name="T47" fmla="*/ 2147483647 h 140"/>
              <a:gd name="T48" fmla="*/ 2147483647 w 94"/>
              <a:gd name="T49" fmla="*/ 2147483647 h 140"/>
              <a:gd name="T50" fmla="*/ 2147483647 w 94"/>
              <a:gd name="T51" fmla="*/ 2147483647 h 140"/>
              <a:gd name="T52" fmla="*/ 2147483647 w 94"/>
              <a:gd name="T53" fmla="*/ 2147483647 h 140"/>
              <a:gd name="T54" fmla="*/ 2147483647 w 94"/>
              <a:gd name="T55" fmla="*/ 2147483647 h 140"/>
              <a:gd name="T56" fmla="*/ 2147483647 w 94"/>
              <a:gd name="T57" fmla="*/ 2147483647 h 140"/>
              <a:gd name="T58" fmla="*/ 2147483647 w 94"/>
              <a:gd name="T59" fmla="*/ 2147483647 h 140"/>
              <a:gd name="T60" fmla="*/ 2147483647 w 94"/>
              <a:gd name="T61" fmla="*/ 2147483647 h 140"/>
              <a:gd name="T62" fmla="*/ 2147483647 w 94"/>
              <a:gd name="T63" fmla="*/ 2147483647 h 140"/>
              <a:gd name="T64" fmla="*/ 2147483647 w 94"/>
              <a:gd name="T65" fmla="*/ 2147483647 h 140"/>
              <a:gd name="T66" fmla="*/ 2147483647 w 94"/>
              <a:gd name="T67" fmla="*/ 2147483647 h 140"/>
              <a:gd name="T68" fmla="*/ 2147483647 w 94"/>
              <a:gd name="T69" fmla="*/ 2147483647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40"/>
              <a:gd name="T107" fmla="*/ 94 w 94"/>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chemeClr val="bg1"/>
          </a:solidFill>
          <a:ln>
            <a:noFill/>
          </a:ln>
        </p:spPr>
        <p:txBody>
          <a:bodyP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Oval 10"/>
          <p:cNvSpPr>
            <a:spLocks noChangeArrowheads="1"/>
          </p:cNvSpPr>
          <p:nvPr/>
        </p:nvSpPr>
        <p:spPr bwMode="auto">
          <a:xfrm rot="2700000">
            <a:off x="7038097" y="2218188"/>
            <a:ext cx="951438" cy="940925"/>
          </a:xfrm>
          <a:prstGeom prst="round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ea typeface="思源黑体 CN Normal" panose="020B0400000000000000" pitchFamily="34" charset="-122"/>
              <a:sym typeface="Arial" panose="020B0604020202020204" pitchFamily="34" charset="0"/>
            </a:endParaRPr>
          </a:p>
        </p:txBody>
      </p:sp>
      <p:sp>
        <p:nvSpPr>
          <p:cNvPr id="19" name="Freeform 11"/>
          <p:cNvSpPr>
            <a:spLocks noEditPoints="1" noChangeArrowheads="1"/>
          </p:cNvSpPr>
          <p:nvPr/>
        </p:nvSpPr>
        <p:spPr bwMode="auto">
          <a:xfrm>
            <a:off x="7296914" y="2483658"/>
            <a:ext cx="434189" cy="427305"/>
          </a:xfrm>
          <a:custGeom>
            <a:avLst/>
            <a:gdLst>
              <a:gd name="T0" fmla="*/ 2147483647 w 152"/>
              <a:gd name="T1" fmla="*/ 2147483647 h 152"/>
              <a:gd name="T2" fmla="*/ 2147483647 w 152"/>
              <a:gd name="T3" fmla="*/ 2147483647 h 152"/>
              <a:gd name="T4" fmla="*/ 2147483647 w 152"/>
              <a:gd name="T5" fmla="*/ 2147483647 h 152"/>
              <a:gd name="T6" fmla="*/ 2147483647 w 152"/>
              <a:gd name="T7" fmla="*/ 2147483647 h 152"/>
              <a:gd name="T8" fmla="*/ 0 w 152"/>
              <a:gd name="T9" fmla="*/ 2147483647 h 152"/>
              <a:gd name="T10" fmla="*/ 2147483647 w 152"/>
              <a:gd name="T11" fmla="*/ 0 h 152"/>
              <a:gd name="T12" fmla="*/ 2147483647 w 152"/>
              <a:gd name="T13" fmla="*/ 2147483647 h 152"/>
              <a:gd name="T14" fmla="*/ 2147483647 w 152"/>
              <a:gd name="T15" fmla="*/ 2147483647 h 152"/>
              <a:gd name="T16" fmla="*/ 2147483647 w 152"/>
              <a:gd name="T17" fmla="*/ 2147483647 h 152"/>
              <a:gd name="T18" fmla="*/ 2147483647 w 152"/>
              <a:gd name="T19" fmla="*/ 2147483647 h 152"/>
              <a:gd name="T20" fmla="*/ 2147483647 w 152"/>
              <a:gd name="T21" fmla="*/ 2147483647 h 152"/>
              <a:gd name="T22" fmla="*/ 2147483647 w 152"/>
              <a:gd name="T23" fmla="*/ 2147483647 h 152"/>
              <a:gd name="T24" fmla="*/ 2147483647 w 152"/>
              <a:gd name="T25" fmla="*/ 2147483647 h 152"/>
              <a:gd name="T26" fmla="*/ 2147483647 w 152"/>
              <a:gd name="T27" fmla="*/ 2147483647 h 152"/>
              <a:gd name="T28" fmla="*/ 2147483647 w 152"/>
              <a:gd name="T29" fmla="*/ 2147483647 h 152"/>
              <a:gd name="T30" fmla="*/ 2147483647 w 152"/>
              <a:gd name="T31" fmla="*/ 2147483647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
              <a:gd name="T49" fmla="*/ 0 h 152"/>
              <a:gd name="T50" fmla="*/ 152 w 152"/>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chemeClr val="bg1"/>
          </a:solidFill>
          <a:ln>
            <a:noFill/>
          </a:ln>
        </p:spPr>
        <p:txBody>
          <a:bodyPr/>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 name="组合 1"/>
          <p:cNvGrpSpPr/>
          <p:nvPr/>
        </p:nvGrpSpPr>
        <p:grpSpPr>
          <a:xfrm>
            <a:off x="1009697" y="3779645"/>
            <a:ext cx="1972963" cy="1465895"/>
            <a:chOff x="1009697" y="3416788"/>
            <a:chExt cx="1972963" cy="1465895"/>
          </a:xfrm>
        </p:grpSpPr>
        <p:sp>
          <p:nvSpPr>
            <p:cNvPr id="20" name="TextBox 76"/>
            <p:cNvSpPr txBox="1"/>
            <p:nvPr/>
          </p:nvSpPr>
          <p:spPr>
            <a:xfrm>
              <a:off x="1346580" y="3416788"/>
              <a:ext cx="1299196"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改善措施</a:t>
              </a:r>
            </a:p>
          </p:txBody>
        </p:sp>
        <p:sp>
          <p:nvSpPr>
            <p:cNvPr id="21" name="文本框 20"/>
            <p:cNvSpPr txBox="1"/>
            <p:nvPr/>
          </p:nvSpPr>
          <p:spPr>
            <a:xfrm>
              <a:off x="1009697" y="3830087"/>
              <a:ext cx="1972963" cy="1052596"/>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 name="组合 4"/>
          <p:cNvGrpSpPr/>
          <p:nvPr/>
        </p:nvGrpSpPr>
        <p:grpSpPr>
          <a:xfrm>
            <a:off x="3721421" y="2695815"/>
            <a:ext cx="1972963" cy="1465895"/>
            <a:chOff x="3721421" y="2332958"/>
            <a:chExt cx="1972963" cy="1465895"/>
          </a:xfrm>
        </p:grpSpPr>
        <p:sp>
          <p:nvSpPr>
            <p:cNvPr id="22" name="TextBox 76"/>
            <p:cNvSpPr txBox="1"/>
            <p:nvPr/>
          </p:nvSpPr>
          <p:spPr>
            <a:xfrm>
              <a:off x="4058304" y="2332958"/>
              <a:ext cx="1299196"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改善措施</a:t>
              </a:r>
            </a:p>
          </p:txBody>
        </p:sp>
        <p:sp>
          <p:nvSpPr>
            <p:cNvPr id="23" name="文本框 22"/>
            <p:cNvSpPr txBox="1"/>
            <p:nvPr/>
          </p:nvSpPr>
          <p:spPr>
            <a:xfrm>
              <a:off x="3721421" y="2746257"/>
              <a:ext cx="1972963" cy="1052596"/>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8" name="组合 7"/>
          <p:cNvGrpSpPr/>
          <p:nvPr/>
        </p:nvGrpSpPr>
        <p:grpSpPr>
          <a:xfrm>
            <a:off x="6531873" y="3779645"/>
            <a:ext cx="1972963" cy="1465895"/>
            <a:chOff x="6531873" y="3416788"/>
            <a:chExt cx="1972963" cy="1465895"/>
          </a:xfrm>
        </p:grpSpPr>
        <p:sp>
          <p:nvSpPr>
            <p:cNvPr id="24" name="TextBox 76"/>
            <p:cNvSpPr txBox="1"/>
            <p:nvPr/>
          </p:nvSpPr>
          <p:spPr>
            <a:xfrm>
              <a:off x="6868756" y="3416788"/>
              <a:ext cx="1299196"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改善措施</a:t>
              </a:r>
            </a:p>
          </p:txBody>
        </p:sp>
        <p:sp>
          <p:nvSpPr>
            <p:cNvPr id="25" name="文本框 24"/>
            <p:cNvSpPr txBox="1"/>
            <p:nvPr/>
          </p:nvSpPr>
          <p:spPr>
            <a:xfrm>
              <a:off x="6531873" y="3830087"/>
              <a:ext cx="1972963" cy="1052596"/>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9" name="组合 8"/>
          <p:cNvGrpSpPr/>
          <p:nvPr/>
        </p:nvGrpSpPr>
        <p:grpSpPr>
          <a:xfrm>
            <a:off x="9331290" y="2695815"/>
            <a:ext cx="1972963" cy="1465895"/>
            <a:chOff x="9331290" y="2332958"/>
            <a:chExt cx="1972963" cy="1465895"/>
          </a:xfrm>
        </p:grpSpPr>
        <p:sp>
          <p:nvSpPr>
            <p:cNvPr id="26" name="TextBox 76"/>
            <p:cNvSpPr txBox="1"/>
            <p:nvPr/>
          </p:nvSpPr>
          <p:spPr>
            <a:xfrm>
              <a:off x="9668173" y="2332958"/>
              <a:ext cx="1299196" cy="400110"/>
            </a:xfrm>
            <a:prstGeom prst="rect">
              <a:avLst/>
            </a:prstGeom>
            <a:noFill/>
          </p:spPr>
          <p:txBody>
            <a:bodyPr wrap="square" rtlCol="0">
              <a:spAutoFit/>
            </a:bodyPr>
            <a:lstStyle/>
            <a:p>
              <a:pPr algn="ct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改善措施</a:t>
              </a:r>
            </a:p>
          </p:txBody>
        </p:sp>
        <p:sp>
          <p:nvSpPr>
            <p:cNvPr id="27" name="文本框 26"/>
            <p:cNvSpPr txBox="1"/>
            <p:nvPr/>
          </p:nvSpPr>
          <p:spPr>
            <a:xfrm>
              <a:off x="9331290" y="2746257"/>
              <a:ext cx="1972963" cy="1052596"/>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cxnSp>
        <p:nvCxnSpPr>
          <p:cNvPr id="3" name="直接连接符 2"/>
          <p:cNvCxnSpPr/>
          <p:nvPr/>
        </p:nvCxnSpPr>
        <p:spPr>
          <a:xfrm>
            <a:off x="2537981" y="2681851"/>
            <a:ext cx="1619240" cy="2309567"/>
          </a:xfrm>
          <a:prstGeom prst="line">
            <a:avLst/>
          </a:prstGeom>
          <a:ln w="19050">
            <a:solidFill>
              <a:srgbClr val="CD1E24"/>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079285" y="2681851"/>
            <a:ext cx="1715164" cy="2329922"/>
          </a:xfrm>
          <a:prstGeom prst="line">
            <a:avLst/>
          </a:prstGeom>
          <a:ln w="19050">
            <a:solidFill>
              <a:srgbClr val="CD1E24"/>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5351418" y="2688652"/>
            <a:ext cx="1582160" cy="2314461"/>
          </a:xfrm>
          <a:prstGeom prst="line">
            <a:avLst/>
          </a:prstGeom>
          <a:ln w="19050">
            <a:solidFill>
              <a:srgbClr val="CD1E24"/>
            </a:solidFill>
          </a:ln>
        </p:spPr>
        <p:style>
          <a:lnRef idx="1">
            <a:schemeClr val="accent1"/>
          </a:lnRef>
          <a:fillRef idx="0">
            <a:schemeClr val="accent1"/>
          </a:fillRef>
          <a:effectRef idx="0">
            <a:schemeClr val="accent1"/>
          </a:effectRef>
          <a:fontRef idx="minor">
            <a:schemeClr val="tx1"/>
          </a:fontRef>
        </p:style>
      </p:cxnSp>
      <p:grpSp>
        <p:nvGrpSpPr>
          <p:cNvPr id="39" name="组合 38">
            <a:extLst>
              <a:ext uri="{FF2B5EF4-FFF2-40B4-BE49-F238E27FC236}">
                <a16:creationId xmlns:a16="http://schemas.microsoft.com/office/drawing/2014/main" id="{110619B0-517E-43A2-A3F9-838B28795906}"/>
              </a:ext>
            </a:extLst>
          </p:cNvPr>
          <p:cNvGrpSpPr/>
          <p:nvPr/>
        </p:nvGrpSpPr>
        <p:grpSpPr>
          <a:xfrm>
            <a:off x="0" y="586281"/>
            <a:ext cx="4562597" cy="584775"/>
            <a:chOff x="0" y="586281"/>
            <a:chExt cx="4562597" cy="584775"/>
          </a:xfrm>
        </p:grpSpPr>
        <p:sp>
          <p:nvSpPr>
            <p:cNvPr id="40" name="TextBox 76">
              <a:extLst>
                <a:ext uri="{FF2B5EF4-FFF2-40B4-BE49-F238E27FC236}">
                  <a16:creationId xmlns:a16="http://schemas.microsoft.com/office/drawing/2014/main" id="{2F0C6B7B-9DC6-45AA-BDEB-5F6E12EB7A7A}"/>
                </a:ext>
              </a:extLst>
            </p:cNvPr>
            <p:cNvSpPr txBox="1"/>
            <p:nvPr/>
          </p:nvSpPr>
          <p:spPr>
            <a:xfrm>
              <a:off x="1005213" y="586281"/>
              <a:ext cx="3557384"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问题改善措施步骤</a:t>
              </a:r>
            </a:p>
          </p:txBody>
        </p:sp>
        <p:sp>
          <p:nvSpPr>
            <p:cNvPr id="41" name="任意多边形: 形状 40">
              <a:extLst>
                <a:ext uri="{FF2B5EF4-FFF2-40B4-BE49-F238E27FC236}">
                  <a16:creationId xmlns:a16="http://schemas.microsoft.com/office/drawing/2014/main" id="{4EF779ED-8870-461E-B508-72A664C787E7}"/>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 name="图片 3">
            <a:extLst>
              <a:ext uri="{FF2B5EF4-FFF2-40B4-BE49-F238E27FC236}">
                <a16:creationId xmlns:a16="http://schemas.microsoft.com/office/drawing/2014/main" id="{37FF0D95-7BBD-44FE-BC80-665DDE2349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5D93B107-CE1D-42AD-8D44-3EB4A915527B}"/>
              </a:ext>
            </a:extLst>
          </p:cNvPr>
          <p:cNvSpPr/>
          <p:nvPr/>
        </p:nvSpPr>
        <p:spPr>
          <a:xfrm>
            <a:off x="1" y="1450266"/>
            <a:ext cx="6373693" cy="3745189"/>
          </a:xfrm>
          <a:custGeom>
            <a:avLst/>
            <a:gdLst>
              <a:gd name="connsiteX0" fmla="*/ 0 w 5140037"/>
              <a:gd name="connsiteY0" fmla="*/ 0 h 3020291"/>
              <a:gd name="connsiteX1" fmla="*/ 5140037 w 5140037"/>
              <a:gd name="connsiteY1" fmla="*/ 0 h 3020291"/>
              <a:gd name="connsiteX2" fmla="*/ 3456708 w 5140037"/>
              <a:gd name="connsiteY2" fmla="*/ 3020291 h 3020291"/>
              <a:gd name="connsiteX3" fmla="*/ 0 w 514003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5140037" h="3020291">
                <a:moveTo>
                  <a:pt x="0" y="0"/>
                </a:moveTo>
                <a:lnTo>
                  <a:pt x="5140037" y="0"/>
                </a:lnTo>
                <a:lnTo>
                  <a:pt x="3456708" y="3020291"/>
                </a:lnTo>
                <a:lnTo>
                  <a:pt x="0" y="3020291"/>
                </a:lnTo>
                <a:close/>
              </a:path>
            </a:pathLst>
          </a:custGeom>
          <a:blipFill dpi="0" rotWithShape="1">
            <a:blip r:embed="rId3"/>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2CBCA41F-CF2C-4F41-A516-4A2808C1709D}"/>
              </a:ext>
            </a:extLst>
          </p:cNvPr>
          <p:cNvSpPr/>
          <p:nvPr/>
        </p:nvSpPr>
        <p:spPr>
          <a:xfrm flipH="1" flipV="1">
            <a:off x="4843463" y="3151909"/>
            <a:ext cx="7348537" cy="2620887"/>
          </a:xfrm>
          <a:custGeom>
            <a:avLst/>
            <a:gdLst>
              <a:gd name="connsiteX0" fmla="*/ 8955164 w 11176877"/>
              <a:gd name="connsiteY0" fmla="*/ 3986280 h 3986280"/>
              <a:gd name="connsiteX1" fmla="*/ 5069456 w 11176877"/>
              <a:gd name="connsiteY1" fmla="*/ 3986280 h 3986280"/>
              <a:gd name="connsiteX2" fmla="*/ 4392886 w 11176877"/>
              <a:gd name="connsiteY2" fmla="*/ 3986280 h 3986280"/>
              <a:gd name="connsiteX3" fmla="*/ 1183748 w 11176877"/>
              <a:gd name="connsiteY3" fmla="*/ 3986280 h 3986280"/>
              <a:gd name="connsiteX4" fmla="*/ 507178 w 11176877"/>
              <a:gd name="connsiteY4" fmla="*/ 3986280 h 3986280"/>
              <a:gd name="connsiteX5" fmla="*/ 0 w 11176877"/>
              <a:gd name="connsiteY5" fmla="*/ 3986280 h 3986280"/>
              <a:gd name="connsiteX6" fmla="*/ 0 w 11176877"/>
              <a:gd name="connsiteY6" fmla="*/ 0 h 3986280"/>
              <a:gd name="connsiteX7" fmla="*/ 507178 w 11176877"/>
              <a:gd name="connsiteY7" fmla="*/ 0 h 3986280"/>
              <a:gd name="connsiteX8" fmla="*/ 3405462 w 11176877"/>
              <a:gd name="connsiteY8" fmla="*/ 0 h 3986280"/>
              <a:gd name="connsiteX9" fmla="*/ 4392886 w 11176877"/>
              <a:gd name="connsiteY9" fmla="*/ 0 h 3986280"/>
              <a:gd name="connsiteX10" fmla="*/ 7291170 w 11176877"/>
              <a:gd name="connsiteY10" fmla="*/ 0 h 3986280"/>
              <a:gd name="connsiteX11" fmla="*/ 11176877 w 11176877"/>
              <a:gd name="connsiteY11" fmla="*/ 0 h 398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6877" h="3986280">
                <a:moveTo>
                  <a:pt x="8955164" y="3986280"/>
                </a:moveTo>
                <a:lnTo>
                  <a:pt x="5069456" y="3986280"/>
                </a:lnTo>
                <a:lnTo>
                  <a:pt x="4392886" y="3986280"/>
                </a:lnTo>
                <a:lnTo>
                  <a:pt x="1183748" y="3986280"/>
                </a:lnTo>
                <a:lnTo>
                  <a:pt x="507178" y="3986280"/>
                </a:lnTo>
                <a:lnTo>
                  <a:pt x="0" y="3986280"/>
                </a:lnTo>
                <a:lnTo>
                  <a:pt x="0" y="0"/>
                </a:lnTo>
                <a:lnTo>
                  <a:pt x="507178" y="0"/>
                </a:lnTo>
                <a:lnTo>
                  <a:pt x="3405462" y="0"/>
                </a:lnTo>
                <a:lnTo>
                  <a:pt x="4392886" y="0"/>
                </a:lnTo>
                <a:lnTo>
                  <a:pt x="7291170" y="0"/>
                </a:lnTo>
                <a:lnTo>
                  <a:pt x="11176877" y="0"/>
                </a:lnTo>
                <a:close/>
              </a:path>
            </a:pathLst>
          </a:custGeom>
          <a:gradFill flip="none" rotWithShape="1">
            <a:gsLst>
              <a:gs pos="0">
                <a:srgbClr val="CD1E24"/>
              </a:gs>
              <a:gs pos="100000">
                <a:srgbClr val="C0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TextBox 76">
            <a:extLst>
              <a:ext uri="{FF2B5EF4-FFF2-40B4-BE49-F238E27FC236}">
                <a16:creationId xmlns:a16="http://schemas.microsoft.com/office/drawing/2014/main" id="{84BFBFCA-19D2-4BB9-907C-2DCE6563B59F}"/>
              </a:ext>
            </a:extLst>
          </p:cNvPr>
          <p:cNvSpPr txBox="1"/>
          <p:nvPr/>
        </p:nvSpPr>
        <p:spPr>
          <a:xfrm>
            <a:off x="6934370" y="3800633"/>
            <a:ext cx="4358215" cy="1323439"/>
          </a:xfrm>
          <a:prstGeom prst="rect">
            <a:avLst/>
          </a:prstGeom>
          <a:noFill/>
        </p:spPr>
        <p:txBody>
          <a:bodyPr wrap="square" rtlCol="0">
            <a:spAutoFit/>
          </a:bodyPr>
          <a:lstStyle/>
          <a:p>
            <a:pPr algn="ctr"/>
            <a:r>
              <a:rPr lang="zh-CN" altLang="en-US"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rPr>
              <a:t>未来岗位规划</a:t>
            </a:r>
            <a:endParaRPr lang="en-US" altLang="zh-CN" sz="4800" b="1" dirty="0">
              <a:solidFill>
                <a:schemeClr val="bg1"/>
              </a:solidFill>
              <a:latin typeface="思源黑体 CN Bold" panose="020B0800000000000000" pitchFamily="34" charset="-122"/>
              <a:ea typeface="思源黑体 CN Bold" panose="020B0800000000000000" pitchFamily="34" charset="-122"/>
              <a:sym typeface="Arial" panose="020B0604020202020204" pitchFamily="34" charset="0"/>
            </a:endParaRPr>
          </a:p>
          <a:p>
            <a:pPr algn="ctr"/>
            <a:r>
              <a:rPr lang="en-US" altLang="zh-CN"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rPr>
              <a:t>Future job planning</a:t>
            </a:r>
            <a:endParaRPr lang="zh-CN" altLang="en-US" sz="3200" dirty="0">
              <a:solidFill>
                <a:schemeClr val="bg1"/>
              </a:solidFill>
              <a:latin typeface="Arial" panose="020B0604020202020204" pitchFamily="34" charset="0"/>
              <a:ea typeface="思源黑体 CN Bold" panose="020B0800000000000000" pitchFamily="34" charset="-122"/>
              <a:cs typeface="Arial" panose="020B0604020202020204" pitchFamily="34" charset="0"/>
              <a:sym typeface="Arial" panose="020B0604020202020204" pitchFamily="34" charset="0"/>
            </a:endParaRPr>
          </a:p>
        </p:txBody>
      </p:sp>
      <p:sp>
        <p:nvSpPr>
          <p:cNvPr id="14" name="任意多边形: 形状 13">
            <a:extLst>
              <a:ext uri="{FF2B5EF4-FFF2-40B4-BE49-F238E27FC236}">
                <a16:creationId xmlns:a16="http://schemas.microsoft.com/office/drawing/2014/main" id="{837650FC-967E-4648-9AF7-57C0605C010E}"/>
              </a:ext>
            </a:extLst>
          </p:cNvPr>
          <p:cNvSpPr/>
          <p:nvPr/>
        </p:nvSpPr>
        <p:spPr>
          <a:xfrm>
            <a:off x="3612509" y="1450266"/>
            <a:ext cx="2761184" cy="3745189"/>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3513E116-BD11-4D16-BF0C-6E4E5D650670}"/>
              </a:ext>
            </a:extLst>
          </p:cNvPr>
          <p:cNvSpPr/>
          <p:nvPr/>
        </p:nvSpPr>
        <p:spPr>
          <a:xfrm>
            <a:off x="7805266" y="2087686"/>
            <a:ext cx="2616422" cy="830997"/>
          </a:xfrm>
          <a:prstGeom prst="rect">
            <a:avLst/>
          </a:prstGeom>
        </p:spPr>
        <p:txBody>
          <a:bodyPr wrap="none">
            <a:spAutoFit/>
          </a:bodyPr>
          <a:lstStyle/>
          <a:p>
            <a:pPr algn="ctr"/>
            <a:r>
              <a:rPr lang="en-US" altLang="zh-CN" sz="4800" b="1" dirty="0"/>
              <a:t>Part five</a:t>
            </a:r>
            <a:endParaRPr lang="zh-CN" altLang="en-US" sz="4800" b="1" dirty="0"/>
          </a:p>
        </p:txBody>
      </p:sp>
      <p:sp>
        <p:nvSpPr>
          <p:cNvPr id="17" name="任意多边形: 形状 16">
            <a:extLst>
              <a:ext uri="{FF2B5EF4-FFF2-40B4-BE49-F238E27FC236}">
                <a16:creationId xmlns:a16="http://schemas.microsoft.com/office/drawing/2014/main" id="{BC5C3909-25E0-42EE-BDE6-281CAD31F0B7}"/>
              </a:ext>
            </a:extLst>
          </p:cNvPr>
          <p:cNvSpPr/>
          <p:nvPr/>
        </p:nvSpPr>
        <p:spPr>
          <a:xfrm>
            <a:off x="2084346" y="3535127"/>
            <a:ext cx="1566095" cy="2124206"/>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BD89FAF-1739-4B6E-8AA7-E6C6D369DD1D}"/>
              </a:ext>
            </a:extLst>
          </p:cNvPr>
          <p:cNvSpPr/>
          <p:nvPr/>
        </p:nvSpPr>
        <p:spPr>
          <a:xfrm>
            <a:off x="4329380" y="986388"/>
            <a:ext cx="1028165" cy="1394573"/>
          </a:xfrm>
          <a:custGeom>
            <a:avLst/>
            <a:gdLst>
              <a:gd name="connsiteX0" fmla="*/ 2089616 w 2761184"/>
              <a:gd name="connsiteY0" fmla="*/ 0 h 3745189"/>
              <a:gd name="connsiteX1" fmla="*/ 2761184 w 2761184"/>
              <a:gd name="connsiteY1" fmla="*/ 0 h 3745189"/>
              <a:gd name="connsiteX2" fmla="*/ 1077855 w 2761184"/>
              <a:gd name="connsiteY2" fmla="*/ 3020291 h 3745189"/>
              <a:gd name="connsiteX3" fmla="*/ 1075583 w 2761184"/>
              <a:gd name="connsiteY3" fmla="*/ 3020291 h 3745189"/>
              <a:gd name="connsiteX4" fmla="*/ 671568 w 2761184"/>
              <a:gd name="connsiteY4" fmla="*/ 3745189 h 3745189"/>
              <a:gd name="connsiteX5" fmla="*/ 0 w 2761184"/>
              <a:gd name="connsiteY5" fmla="*/ 3745189 h 3745189"/>
              <a:gd name="connsiteX6" fmla="*/ 1683329 w 2761184"/>
              <a:gd name="connsiteY6" fmla="*/ 724898 h 3745189"/>
              <a:gd name="connsiteX7" fmla="*/ 1685602 w 2761184"/>
              <a:gd name="connsiteY7" fmla="*/ 724898 h 374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84" h="3745189">
                <a:moveTo>
                  <a:pt x="2089616" y="0"/>
                </a:moveTo>
                <a:lnTo>
                  <a:pt x="2761184" y="0"/>
                </a:lnTo>
                <a:lnTo>
                  <a:pt x="1077855" y="3020291"/>
                </a:lnTo>
                <a:lnTo>
                  <a:pt x="1075583" y="3020291"/>
                </a:lnTo>
                <a:lnTo>
                  <a:pt x="671568" y="3745189"/>
                </a:lnTo>
                <a:lnTo>
                  <a:pt x="0" y="3745189"/>
                </a:lnTo>
                <a:lnTo>
                  <a:pt x="1683329" y="724898"/>
                </a:lnTo>
                <a:lnTo>
                  <a:pt x="1685602" y="724898"/>
                </a:lnTo>
                <a:close/>
              </a:path>
            </a:pathLst>
          </a:custGeom>
          <a:gradFill>
            <a:gsLst>
              <a:gs pos="0">
                <a:srgbClr val="CD1E24"/>
              </a:gs>
              <a:gs pos="100000">
                <a:srgbClr val="C000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BD0678FA-2D20-4F70-A630-D7674F728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42937012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animBg="1"/>
      <p:bldP spid="16" grpId="0"/>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5"/>
          <p:cNvSpPr>
            <a:spLocks noChangeArrowheads="1"/>
          </p:cNvSpPr>
          <p:nvPr/>
        </p:nvSpPr>
        <p:spPr bwMode="auto">
          <a:xfrm>
            <a:off x="8396336" y="2405033"/>
            <a:ext cx="2952750" cy="2952750"/>
          </a:xfrm>
          <a:prstGeom prst="ellipse">
            <a:avLst/>
          </a:prstGeom>
          <a:blipFill dpi="0" rotWithShape="1">
            <a:blip r:embed="rId3"/>
            <a:srcRect/>
            <a:stretch>
              <a:fillRect l="-24941" r="-24941"/>
            </a:stretch>
          </a:blipFill>
          <a:ln w="25400" cap="flat" cmpd="sng">
            <a:noFill/>
            <a:bevel/>
          </a:ln>
          <a:effectLst>
            <a:outerShdw blurRad="190500" dist="38100" dir="2700000" algn="tl" rotWithShape="0">
              <a:prstClr val="black">
                <a:alpha val="20000"/>
              </a:prstClr>
            </a:outerShdw>
          </a:effectLst>
        </p:spPr>
        <p:txBody>
          <a:bodyPr anchor="ctr"/>
          <a:lstStyle/>
          <a:p>
            <a:pPr algn="ctr"/>
            <a:endParaRPr lang="zh-CN" altLang="zh-CN">
              <a:solidFill>
                <a:schemeClr val="tx1">
                  <a:lumMod val="75000"/>
                  <a:lumOff val="25000"/>
                </a:schemeClr>
              </a:solidFill>
              <a:latin typeface="Arial" panose="020B060402020202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sp>
        <p:nvSpPr>
          <p:cNvPr id="6" name="椭圆 44"/>
          <p:cNvSpPr>
            <a:spLocks noChangeArrowheads="1"/>
          </p:cNvSpPr>
          <p:nvPr/>
        </p:nvSpPr>
        <p:spPr bwMode="auto">
          <a:xfrm>
            <a:off x="855819" y="2405033"/>
            <a:ext cx="2951162" cy="2952750"/>
          </a:xfrm>
          <a:prstGeom prst="ellipse">
            <a:avLst/>
          </a:prstGeom>
          <a:blipFill dpi="0" rotWithShape="1">
            <a:blip r:embed="rId4"/>
            <a:srcRect/>
            <a:stretch>
              <a:fillRect l="-25040" r="-25040"/>
            </a:stretch>
          </a:blipFill>
          <a:ln w="25400" cap="flat" cmpd="sng">
            <a:noFill/>
            <a:bevel/>
          </a:ln>
          <a:effectLst>
            <a:outerShdw blurRad="190500" dist="38100" dir="2700000" algn="tl" rotWithShape="0">
              <a:prstClr val="black">
                <a:alpha val="20000"/>
              </a:prstClr>
            </a:outerShdw>
          </a:effectLst>
        </p:spPr>
        <p:txBody>
          <a:bodyPr anchor="ctr"/>
          <a:lstStyle/>
          <a:p>
            <a:pPr algn="ctr"/>
            <a:endParaRPr lang="zh-CN" altLang="zh-CN">
              <a:solidFill>
                <a:schemeClr val="tx1">
                  <a:lumMod val="75000"/>
                  <a:lumOff val="25000"/>
                </a:schemeClr>
              </a:solidFill>
              <a:latin typeface="Arial" panose="020B060402020202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sp>
        <p:nvSpPr>
          <p:cNvPr id="7" name="椭圆 45"/>
          <p:cNvSpPr>
            <a:spLocks noChangeArrowheads="1"/>
          </p:cNvSpPr>
          <p:nvPr/>
        </p:nvSpPr>
        <p:spPr bwMode="auto">
          <a:xfrm>
            <a:off x="4743606" y="2405033"/>
            <a:ext cx="2952750" cy="2952750"/>
          </a:xfrm>
          <a:prstGeom prst="ellipse">
            <a:avLst/>
          </a:prstGeom>
          <a:blipFill dpi="0" rotWithShape="1">
            <a:blip r:embed="rId5"/>
            <a:srcRect/>
            <a:stretch>
              <a:fillRect l="-25118" r="-25118"/>
            </a:stretch>
          </a:blipFill>
          <a:ln w="25400" cap="flat" cmpd="sng">
            <a:noFill/>
            <a:bevel/>
          </a:ln>
          <a:effectLst>
            <a:outerShdw blurRad="190500" dist="38100" dir="2700000" algn="tl" rotWithShape="0">
              <a:prstClr val="black">
                <a:alpha val="20000"/>
              </a:prstClr>
            </a:outerShdw>
          </a:effectLst>
        </p:spPr>
        <p:txBody>
          <a:bodyPr anchor="ctr"/>
          <a:lstStyle/>
          <a:p>
            <a:pPr algn="ctr"/>
            <a:endParaRPr lang="zh-CN" altLang="zh-CN">
              <a:solidFill>
                <a:schemeClr val="tx1">
                  <a:lumMod val="75000"/>
                  <a:lumOff val="25000"/>
                </a:schemeClr>
              </a:solidFill>
              <a:latin typeface="Arial" panose="020B060402020202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sp>
        <p:nvSpPr>
          <p:cNvPr id="8" name="椭圆 46"/>
          <p:cNvSpPr>
            <a:spLocks noChangeArrowheads="1"/>
          </p:cNvSpPr>
          <p:nvPr/>
        </p:nvSpPr>
        <p:spPr bwMode="auto">
          <a:xfrm>
            <a:off x="3519644" y="3125758"/>
            <a:ext cx="1512887" cy="1511300"/>
          </a:xfrm>
          <a:prstGeom prst="ellipse">
            <a:avLst/>
          </a:pr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zh-CN" altLang="en-US" sz="28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定位</a:t>
            </a:r>
          </a:p>
        </p:txBody>
      </p:sp>
      <p:sp>
        <p:nvSpPr>
          <p:cNvPr id="9" name="椭圆 46"/>
          <p:cNvSpPr>
            <a:spLocks noChangeArrowheads="1"/>
          </p:cNvSpPr>
          <p:nvPr/>
        </p:nvSpPr>
        <p:spPr bwMode="auto">
          <a:xfrm>
            <a:off x="7184918" y="3125758"/>
            <a:ext cx="1512887" cy="1511300"/>
          </a:xfrm>
          <a:prstGeom prst="ellipse">
            <a:avLst/>
          </a:prstGeom>
          <a:solidFill>
            <a:schemeClr val="bg1"/>
          </a:solidFill>
          <a:ln w="28575">
            <a:noFill/>
          </a:ln>
          <a:effectLst>
            <a:outerShdw blurRad="190500" dist="38100" dir="2700000" algn="tl" rotWithShape="0">
              <a:prstClr val="black">
                <a:alpha val="20000"/>
              </a:prstClr>
            </a:outerShdw>
          </a:effectLst>
        </p:spPr>
        <p:txBody>
          <a:bodyPr anchor="ctr"/>
          <a:lstStyle/>
          <a:p>
            <a:pPr algn="ctr"/>
            <a:r>
              <a:rPr lang="zh-CN" altLang="en-US" sz="28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品质</a:t>
            </a:r>
          </a:p>
        </p:txBody>
      </p:sp>
      <p:grpSp>
        <p:nvGrpSpPr>
          <p:cNvPr id="14" name="组合 13">
            <a:extLst>
              <a:ext uri="{FF2B5EF4-FFF2-40B4-BE49-F238E27FC236}">
                <a16:creationId xmlns:a16="http://schemas.microsoft.com/office/drawing/2014/main" id="{6EDF7CDC-460E-4396-98CB-34353927BBD3}"/>
              </a:ext>
            </a:extLst>
          </p:cNvPr>
          <p:cNvGrpSpPr/>
          <p:nvPr/>
        </p:nvGrpSpPr>
        <p:grpSpPr>
          <a:xfrm>
            <a:off x="0" y="586281"/>
            <a:ext cx="3719418" cy="584775"/>
            <a:chOff x="0" y="586281"/>
            <a:chExt cx="3719418" cy="584775"/>
          </a:xfrm>
        </p:grpSpPr>
        <p:sp>
          <p:nvSpPr>
            <p:cNvPr id="15" name="TextBox 76">
              <a:extLst>
                <a:ext uri="{FF2B5EF4-FFF2-40B4-BE49-F238E27FC236}">
                  <a16:creationId xmlns:a16="http://schemas.microsoft.com/office/drawing/2014/main" id="{0D16CAC4-3BCD-4510-A4DE-C6B34002C24E}"/>
                </a:ext>
              </a:extLst>
            </p:cNvPr>
            <p:cNvSpPr txBox="1"/>
            <p:nvPr/>
          </p:nvSpPr>
          <p:spPr>
            <a:xfrm>
              <a:off x="1005213" y="586281"/>
              <a:ext cx="2714205"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未来工作思路</a:t>
              </a:r>
            </a:p>
          </p:txBody>
        </p:sp>
        <p:sp>
          <p:nvSpPr>
            <p:cNvPr id="23" name="任意多边形: 形状 22">
              <a:extLst>
                <a:ext uri="{FF2B5EF4-FFF2-40B4-BE49-F238E27FC236}">
                  <a16:creationId xmlns:a16="http://schemas.microsoft.com/office/drawing/2014/main" id="{2B519F4A-8D96-4278-B03C-8CBBC0D4E89F}"/>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4EC878D2-A277-4B5F-B585-E410DF66DC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142116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76684" y="2307770"/>
            <a:ext cx="4709436" cy="783351"/>
            <a:chOff x="1434798" y="2258710"/>
            <a:chExt cx="3821451" cy="635647"/>
          </a:xfrm>
        </p:grpSpPr>
        <p:sp>
          <p:nvSpPr>
            <p:cNvPr id="8" name="Oval 4"/>
            <p:cNvSpPr>
              <a:spLocks noChangeArrowheads="1"/>
            </p:cNvSpPr>
            <p:nvPr/>
          </p:nvSpPr>
          <p:spPr bwMode="auto">
            <a:xfrm>
              <a:off x="1434798" y="2258710"/>
              <a:ext cx="631353" cy="635647"/>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4" name="Group 12"/>
            <p:cNvGrpSpPr/>
            <p:nvPr/>
          </p:nvGrpSpPr>
          <p:grpSpPr bwMode="auto">
            <a:xfrm>
              <a:off x="1625922" y="2412252"/>
              <a:ext cx="257695" cy="328562"/>
              <a:chOff x="0" y="0"/>
              <a:chExt cx="120" cy="153"/>
            </a:xfrm>
            <a:solidFill>
              <a:srgbClr val="F4F5F7"/>
            </a:solidFill>
          </p:grpSpPr>
          <p:sp>
            <p:nvSpPr>
              <p:cNvPr id="15" name="Freeform 13"/>
              <p:cNvSpPr>
                <a:spLocks noEditPoints="1"/>
              </p:cNvSpPr>
              <p:nvPr/>
            </p:nvSpPr>
            <p:spPr bwMode="auto">
              <a:xfrm>
                <a:off x="0" y="0"/>
                <a:ext cx="116" cy="116"/>
              </a:xfrm>
              <a:custGeom>
                <a:avLst/>
                <a:gdLst>
                  <a:gd name="T0" fmla="*/ 10 w 66"/>
                  <a:gd name="T1" fmla="*/ 57 h 66"/>
                  <a:gd name="T2" fmla="*/ 9 w 66"/>
                  <a:gd name="T3" fmla="*/ 64 h 66"/>
                  <a:gd name="T4" fmla="*/ 7 w 66"/>
                  <a:gd name="T5" fmla="*/ 57 h 66"/>
                  <a:gd name="T6" fmla="*/ 12 w 66"/>
                  <a:gd name="T7" fmla="*/ 52 h 66"/>
                  <a:gd name="T8" fmla="*/ 53 w 66"/>
                  <a:gd name="T9" fmla="*/ 12 h 66"/>
                  <a:gd name="T10" fmla="*/ 57 w 66"/>
                  <a:gd name="T11" fmla="*/ 2 h 66"/>
                  <a:gd name="T12" fmla="*/ 59 w 66"/>
                  <a:gd name="T13" fmla="*/ 10 h 66"/>
                  <a:gd name="T14" fmla="*/ 57 w 66"/>
                  <a:gd name="T15" fmla="*/ 12 h 66"/>
                  <a:gd name="T16" fmla="*/ 56 w 66"/>
                  <a:gd name="T17" fmla="*/ 13 h 66"/>
                  <a:gd name="T18" fmla="*/ 54 w 66"/>
                  <a:gd name="T19" fmla="*/ 14 h 66"/>
                  <a:gd name="T20" fmla="*/ 56 w 66"/>
                  <a:gd name="T21" fmla="*/ 21 h 66"/>
                  <a:gd name="T22" fmla="*/ 53 w 66"/>
                  <a:gd name="T23" fmla="*/ 16 h 66"/>
                  <a:gd name="T24" fmla="*/ 43 w 66"/>
                  <a:gd name="T25" fmla="*/ 25 h 66"/>
                  <a:gd name="T26" fmla="*/ 46 w 66"/>
                  <a:gd name="T27" fmla="*/ 31 h 66"/>
                  <a:gd name="T28" fmla="*/ 35 w 66"/>
                  <a:gd name="T29" fmla="*/ 33 h 66"/>
                  <a:gd name="T30" fmla="*/ 38 w 66"/>
                  <a:gd name="T31" fmla="*/ 39 h 66"/>
                  <a:gd name="T32" fmla="*/ 27 w 66"/>
                  <a:gd name="T33" fmla="*/ 41 h 66"/>
                  <a:gd name="T34" fmla="*/ 29 w 66"/>
                  <a:gd name="T35" fmla="*/ 48 h 66"/>
                  <a:gd name="T36" fmla="*/ 16 w 66"/>
                  <a:gd name="T37" fmla="*/ 52 h 66"/>
                  <a:gd name="T38" fmla="*/ 21 w 66"/>
                  <a:gd name="T39" fmla="*/ 56 h 66"/>
                  <a:gd name="T40" fmla="*/ 14 w 66"/>
                  <a:gd name="T41" fmla="*/ 54 h 66"/>
                  <a:gd name="T42" fmla="*/ 13 w 66"/>
                  <a:gd name="T43" fmla="*/ 55 h 66"/>
                  <a:gd name="T44" fmla="*/ 16 w 66"/>
                  <a:gd name="T45" fmla="*/ 61 h 66"/>
                  <a:gd name="T46" fmla="*/ 32 w 66"/>
                  <a:gd name="T47" fmla="*/ 17 h 66"/>
                  <a:gd name="T48" fmla="*/ 25 w 66"/>
                  <a:gd name="T49" fmla="*/ 24 h 66"/>
                  <a:gd name="T50" fmla="*/ 39 w 66"/>
                  <a:gd name="T51" fmla="*/ 26 h 66"/>
                  <a:gd name="T52" fmla="*/ 29 w 66"/>
                  <a:gd name="T53" fmla="*/ 8 h 66"/>
                  <a:gd name="T54" fmla="*/ 16 w 66"/>
                  <a:gd name="T55" fmla="*/ 15 h 66"/>
                  <a:gd name="T56" fmla="*/ 31 w 66"/>
                  <a:gd name="T57" fmla="*/ 16 h 66"/>
                  <a:gd name="T58" fmla="*/ 33 w 66"/>
                  <a:gd name="T59" fmla="*/ 13 h 66"/>
                  <a:gd name="T60" fmla="*/ 45 w 66"/>
                  <a:gd name="T61" fmla="*/ 10 h 66"/>
                  <a:gd name="T62" fmla="*/ 35 w 66"/>
                  <a:gd name="T63" fmla="*/ 17 h 66"/>
                  <a:gd name="T64" fmla="*/ 50 w 66"/>
                  <a:gd name="T65" fmla="*/ 15 h 66"/>
                  <a:gd name="T66" fmla="*/ 36 w 66"/>
                  <a:gd name="T67" fmla="*/ 15 h 66"/>
                  <a:gd name="T68" fmla="*/ 14 w 66"/>
                  <a:gd name="T69" fmla="*/ 32 h 66"/>
                  <a:gd name="T70" fmla="*/ 21 w 66"/>
                  <a:gd name="T71" fmla="*/ 23 h 66"/>
                  <a:gd name="T72" fmla="*/ 7 w 66"/>
                  <a:gd name="T73" fmla="*/ 28 h 66"/>
                  <a:gd name="T74" fmla="*/ 10 w 66"/>
                  <a:gd name="T75" fmla="*/ 46 h 66"/>
                  <a:gd name="T76" fmla="*/ 13 w 66"/>
                  <a:gd name="T77" fmla="*/ 34 h 66"/>
                  <a:gd name="T78" fmla="*/ 17 w 66"/>
                  <a:gd name="T79" fmla="*/ 34 h 66"/>
                  <a:gd name="T80" fmla="*/ 31 w 66"/>
                  <a:gd name="T81" fmla="*/ 34 h 66"/>
                  <a:gd name="T82" fmla="*/ 22 w 66"/>
                  <a:gd name="T83" fmla="*/ 25 h 66"/>
                  <a:gd name="T84" fmla="*/ 23 w 66"/>
                  <a:gd name="T85" fmla="*/ 41 h 66"/>
                  <a:gd name="T86" fmla="*/ 13 w 66"/>
                  <a:gd name="T87" fmla="*/ 50 h 66"/>
                  <a:gd name="T88" fmla="*/ 23 w 66"/>
                  <a:gd name="T89" fmla="*/ 4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66">
                    <a:moveTo>
                      <a:pt x="16" y="61"/>
                    </a:moveTo>
                    <a:cubicBezTo>
                      <a:pt x="14" y="60"/>
                      <a:pt x="13" y="59"/>
                      <a:pt x="11" y="57"/>
                    </a:cubicBezTo>
                    <a:cubicBezTo>
                      <a:pt x="11" y="57"/>
                      <a:pt x="11" y="57"/>
                      <a:pt x="10" y="57"/>
                    </a:cubicBezTo>
                    <a:cubicBezTo>
                      <a:pt x="10" y="58"/>
                      <a:pt x="10" y="58"/>
                      <a:pt x="10" y="58"/>
                    </a:cubicBezTo>
                    <a:cubicBezTo>
                      <a:pt x="9" y="58"/>
                      <a:pt x="9" y="59"/>
                      <a:pt x="9" y="59"/>
                    </a:cubicBezTo>
                    <a:cubicBezTo>
                      <a:pt x="10" y="61"/>
                      <a:pt x="10" y="63"/>
                      <a:pt x="9" y="64"/>
                    </a:cubicBezTo>
                    <a:cubicBezTo>
                      <a:pt x="7" y="66"/>
                      <a:pt x="4" y="66"/>
                      <a:pt x="2" y="64"/>
                    </a:cubicBezTo>
                    <a:cubicBezTo>
                      <a:pt x="0" y="63"/>
                      <a:pt x="0" y="60"/>
                      <a:pt x="2" y="58"/>
                    </a:cubicBezTo>
                    <a:cubicBezTo>
                      <a:pt x="3" y="56"/>
                      <a:pt x="6" y="56"/>
                      <a:pt x="7" y="57"/>
                    </a:cubicBezTo>
                    <a:cubicBezTo>
                      <a:pt x="8" y="57"/>
                      <a:pt x="8" y="57"/>
                      <a:pt x="8" y="57"/>
                    </a:cubicBezTo>
                    <a:cubicBezTo>
                      <a:pt x="9" y="55"/>
                      <a:pt x="11" y="54"/>
                      <a:pt x="12" y="53"/>
                    </a:cubicBezTo>
                    <a:cubicBezTo>
                      <a:pt x="12" y="53"/>
                      <a:pt x="12" y="52"/>
                      <a:pt x="12" y="52"/>
                    </a:cubicBezTo>
                    <a:cubicBezTo>
                      <a:pt x="2" y="41"/>
                      <a:pt x="2" y="24"/>
                      <a:pt x="13" y="13"/>
                    </a:cubicBezTo>
                    <a:cubicBezTo>
                      <a:pt x="24" y="2"/>
                      <a:pt x="41" y="3"/>
                      <a:pt x="52" y="12"/>
                    </a:cubicBezTo>
                    <a:cubicBezTo>
                      <a:pt x="52" y="12"/>
                      <a:pt x="53" y="12"/>
                      <a:pt x="53" y="12"/>
                    </a:cubicBezTo>
                    <a:cubicBezTo>
                      <a:pt x="56" y="9"/>
                      <a:pt x="56" y="9"/>
                      <a:pt x="56" y="9"/>
                    </a:cubicBezTo>
                    <a:cubicBezTo>
                      <a:pt x="57" y="8"/>
                      <a:pt x="57" y="8"/>
                      <a:pt x="57" y="8"/>
                    </a:cubicBezTo>
                    <a:cubicBezTo>
                      <a:pt x="56" y="6"/>
                      <a:pt x="56" y="4"/>
                      <a:pt x="57" y="2"/>
                    </a:cubicBezTo>
                    <a:cubicBezTo>
                      <a:pt x="59" y="0"/>
                      <a:pt x="62" y="0"/>
                      <a:pt x="64" y="2"/>
                    </a:cubicBezTo>
                    <a:cubicBezTo>
                      <a:pt x="66" y="4"/>
                      <a:pt x="66" y="7"/>
                      <a:pt x="64" y="9"/>
                    </a:cubicBezTo>
                    <a:cubicBezTo>
                      <a:pt x="63" y="10"/>
                      <a:pt x="60" y="11"/>
                      <a:pt x="59" y="10"/>
                    </a:cubicBezTo>
                    <a:cubicBezTo>
                      <a:pt x="58" y="10"/>
                      <a:pt x="58" y="10"/>
                      <a:pt x="58" y="10"/>
                    </a:cubicBezTo>
                    <a:cubicBezTo>
                      <a:pt x="57" y="11"/>
                      <a:pt x="57" y="11"/>
                      <a:pt x="57" y="11"/>
                    </a:cubicBezTo>
                    <a:cubicBezTo>
                      <a:pt x="57" y="11"/>
                      <a:pt x="57" y="11"/>
                      <a:pt x="57" y="12"/>
                    </a:cubicBezTo>
                    <a:cubicBezTo>
                      <a:pt x="58" y="13"/>
                      <a:pt x="60" y="15"/>
                      <a:pt x="61" y="16"/>
                    </a:cubicBezTo>
                    <a:cubicBezTo>
                      <a:pt x="59" y="18"/>
                      <a:pt x="59" y="18"/>
                      <a:pt x="59" y="18"/>
                    </a:cubicBezTo>
                    <a:cubicBezTo>
                      <a:pt x="58" y="16"/>
                      <a:pt x="57" y="15"/>
                      <a:pt x="56" y="13"/>
                    </a:cubicBezTo>
                    <a:cubicBezTo>
                      <a:pt x="56" y="13"/>
                      <a:pt x="55" y="13"/>
                      <a:pt x="55" y="13"/>
                    </a:cubicBezTo>
                    <a:cubicBezTo>
                      <a:pt x="55" y="13"/>
                      <a:pt x="55" y="13"/>
                      <a:pt x="55" y="13"/>
                    </a:cubicBezTo>
                    <a:cubicBezTo>
                      <a:pt x="54" y="14"/>
                      <a:pt x="54" y="14"/>
                      <a:pt x="54" y="14"/>
                    </a:cubicBezTo>
                    <a:cubicBezTo>
                      <a:pt x="54" y="14"/>
                      <a:pt x="54" y="14"/>
                      <a:pt x="54" y="15"/>
                    </a:cubicBezTo>
                    <a:cubicBezTo>
                      <a:pt x="55" y="16"/>
                      <a:pt x="57" y="18"/>
                      <a:pt x="57" y="19"/>
                    </a:cubicBezTo>
                    <a:cubicBezTo>
                      <a:pt x="56" y="21"/>
                      <a:pt x="56" y="21"/>
                      <a:pt x="56" y="21"/>
                    </a:cubicBezTo>
                    <a:cubicBezTo>
                      <a:pt x="56" y="21"/>
                      <a:pt x="56" y="21"/>
                      <a:pt x="56" y="21"/>
                    </a:cubicBezTo>
                    <a:cubicBezTo>
                      <a:pt x="53" y="23"/>
                      <a:pt x="53" y="23"/>
                      <a:pt x="53" y="23"/>
                    </a:cubicBezTo>
                    <a:cubicBezTo>
                      <a:pt x="54" y="21"/>
                      <a:pt x="54" y="18"/>
                      <a:pt x="53" y="16"/>
                    </a:cubicBezTo>
                    <a:cubicBezTo>
                      <a:pt x="53" y="16"/>
                      <a:pt x="52" y="16"/>
                      <a:pt x="52" y="16"/>
                    </a:cubicBezTo>
                    <a:cubicBezTo>
                      <a:pt x="52" y="16"/>
                      <a:pt x="52" y="16"/>
                      <a:pt x="51" y="16"/>
                    </a:cubicBezTo>
                    <a:cubicBezTo>
                      <a:pt x="43" y="25"/>
                      <a:pt x="43" y="25"/>
                      <a:pt x="43" y="25"/>
                    </a:cubicBezTo>
                    <a:cubicBezTo>
                      <a:pt x="43" y="25"/>
                      <a:pt x="43" y="25"/>
                      <a:pt x="43" y="25"/>
                    </a:cubicBezTo>
                    <a:cubicBezTo>
                      <a:pt x="43" y="26"/>
                      <a:pt x="45" y="28"/>
                      <a:pt x="47" y="29"/>
                    </a:cubicBezTo>
                    <a:cubicBezTo>
                      <a:pt x="46" y="31"/>
                      <a:pt x="46" y="31"/>
                      <a:pt x="46" y="31"/>
                    </a:cubicBezTo>
                    <a:cubicBezTo>
                      <a:pt x="44" y="30"/>
                      <a:pt x="43" y="29"/>
                      <a:pt x="42" y="27"/>
                    </a:cubicBezTo>
                    <a:cubicBezTo>
                      <a:pt x="41" y="27"/>
                      <a:pt x="41" y="27"/>
                      <a:pt x="40" y="27"/>
                    </a:cubicBezTo>
                    <a:cubicBezTo>
                      <a:pt x="35" y="33"/>
                      <a:pt x="35" y="33"/>
                      <a:pt x="35" y="33"/>
                    </a:cubicBezTo>
                    <a:cubicBezTo>
                      <a:pt x="35" y="33"/>
                      <a:pt x="35" y="34"/>
                      <a:pt x="35" y="34"/>
                    </a:cubicBezTo>
                    <a:cubicBezTo>
                      <a:pt x="39" y="38"/>
                      <a:pt x="39" y="38"/>
                      <a:pt x="39" y="38"/>
                    </a:cubicBezTo>
                    <a:cubicBezTo>
                      <a:pt x="38" y="39"/>
                      <a:pt x="38" y="39"/>
                      <a:pt x="38" y="39"/>
                    </a:cubicBezTo>
                    <a:cubicBezTo>
                      <a:pt x="34" y="35"/>
                      <a:pt x="34" y="35"/>
                      <a:pt x="34" y="35"/>
                    </a:cubicBezTo>
                    <a:cubicBezTo>
                      <a:pt x="33" y="35"/>
                      <a:pt x="33" y="35"/>
                      <a:pt x="32" y="35"/>
                    </a:cubicBezTo>
                    <a:cubicBezTo>
                      <a:pt x="27" y="41"/>
                      <a:pt x="27" y="41"/>
                      <a:pt x="27" y="41"/>
                    </a:cubicBezTo>
                    <a:cubicBezTo>
                      <a:pt x="27" y="41"/>
                      <a:pt x="27" y="42"/>
                      <a:pt x="27" y="42"/>
                    </a:cubicBezTo>
                    <a:cubicBezTo>
                      <a:pt x="28" y="43"/>
                      <a:pt x="30" y="45"/>
                      <a:pt x="31" y="46"/>
                    </a:cubicBezTo>
                    <a:cubicBezTo>
                      <a:pt x="29" y="48"/>
                      <a:pt x="29" y="48"/>
                      <a:pt x="29" y="48"/>
                    </a:cubicBezTo>
                    <a:cubicBezTo>
                      <a:pt x="28" y="46"/>
                      <a:pt x="27" y="45"/>
                      <a:pt x="26" y="43"/>
                    </a:cubicBezTo>
                    <a:cubicBezTo>
                      <a:pt x="25" y="43"/>
                      <a:pt x="25" y="43"/>
                      <a:pt x="24" y="43"/>
                    </a:cubicBezTo>
                    <a:cubicBezTo>
                      <a:pt x="16" y="52"/>
                      <a:pt x="16" y="52"/>
                      <a:pt x="16" y="52"/>
                    </a:cubicBezTo>
                    <a:cubicBezTo>
                      <a:pt x="16" y="52"/>
                      <a:pt x="16" y="53"/>
                      <a:pt x="16" y="53"/>
                    </a:cubicBezTo>
                    <a:cubicBezTo>
                      <a:pt x="18" y="54"/>
                      <a:pt x="21" y="54"/>
                      <a:pt x="23" y="54"/>
                    </a:cubicBezTo>
                    <a:cubicBezTo>
                      <a:pt x="21" y="56"/>
                      <a:pt x="21" y="56"/>
                      <a:pt x="21" y="56"/>
                    </a:cubicBezTo>
                    <a:cubicBezTo>
                      <a:pt x="21" y="56"/>
                      <a:pt x="21" y="56"/>
                      <a:pt x="21" y="56"/>
                    </a:cubicBezTo>
                    <a:cubicBezTo>
                      <a:pt x="19" y="58"/>
                      <a:pt x="19" y="58"/>
                      <a:pt x="19" y="58"/>
                    </a:cubicBezTo>
                    <a:cubicBezTo>
                      <a:pt x="17" y="57"/>
                      <a:pt x="16" y="56"/>
                      <a:pt x="14" y="54"/>
                    </a:cubicBezTo>
                    <a:cubicBezTo>
                      <a:pt x="14" y="54"/>
                      <a:pt x="14" y="54"/>
                      <a:pt x="13" y="55"/>
                    </a:cubicBezTo>
                    <a:cubicBezTo>
                      <a:pt x="13" y="55"/>
                      <a:pt x="13" y="55"/>
                      <a:pt x="13" y="55"/>
                    </a:cubicBezTo>
                    <a:cubicBezTo>
                      <a:pt x="13" y="55"/>
                      <a:pt x="13" y="55"/>
                      <a:pt x="13" y="55"/>
                    </a:cubicBezTo>
                    <a:cubicBezTo>
                      <a:pt x="13" y="56"/>
                      <a:pt x="13" y="56"/>
                      <a:pt x="13" y="56"/>
                    </a:cubicBezTo>
                    <a:cubicBezTo>
                      <a:pt x="14" y="57"/>
                      <a:pt x="16" y="58"/>
                      <a:pt x="17" y="59"/>
                    </a:cubicBezTo>
                    <a:lnTo>
                      <a:pt x="16" y="61"/>
                    </a:lnTo>
                    <a:close/>
                    <a:moveTo>
                      <a:pt x="39" y="25"/>
                    </a:moveTo>
                    <a:cubicBezTo>
                      <a:pt x="37" y="22"/>
                      <a:pt x="35" y="20"/>
                      <a:pt x="33" y="18"/>
                    </a:cubicBezTo>
                    <a:cubicBezTo>
                      <a:pt x="33" y="17"/>
                      <a:pt x="33" y="17"/>
                      <a:pt x="32" y="17"/>
                    </a:cubicBezTo>
                    <a:cubicBezTo>
                      <a:pt x="30" y="19"/>
                      <a:pt x="27" y="21"/>
                      <a:pt x="25" y="23"/>
                    </a:cubicBezTo>
                    <a:cubicBezTo>
                      <a:pt x="25" y="23"/>
                      <a:pt x="25" y="23"/>
                      <a:pt x="25" y="23"/>
                    </a:cubicBezTo>
                    <a:cubicBezTo>
                      <a:pt x="25" y="24"/>
                      <a:pt x="25" y="24"/>
                      <a:pt x="25" y="24"/>
                    </a:cubicBezTo>
                    <a:cubicBezTo>
                      <a:pt x="32" y="31"/>
                      <a:pt x="32" y="31"/>
                      <a:pt x="32" y="31"/>
                    </a:cubicBezTo>
                    <a:cubicBezTo>
                      <a:pt x="33" y="32"/>
                      <a:pt x="33" y="32"/>
                      <a:pt x="34" y="31"/>
                    </a:cubicBezTo>
                    <a:cubicBezTo>
                      <a:pt x="39" y="26"/>
                      <a:pt x="39" y="26"/>
                      <a:pt x="39" y="26"/>
                    </a:cubicBezTo>
                    <a:cubicBezTo>
                      <a:pt x="39" y="26"/>
                      <a:pt x="39" y="25"/>
                      <a:pt x="39" y="25"/>
                    </a:cubicBezTo>
                    <a:close/>
                    <a:moveTo>
                      <a:pt x="32" y="14"/>
                    </a:moveTo>
                    <a:cubicBezTo>
                      <a:pt x="31" y="12"/>
                      <a:pt x="30" y="10"/>
                      <a:pt x="29" y="8"/>
                    </a:cubicBezTo>
                    <a:cubicBezTo>
                      <a:pt x="29" y="8"/>
                      <a:pt x="29" y="7"/>
                      <a:pt x="28" y="8"/>
                    </a:cubicBezTo>
                    <a:cubicBezTo>
                      <a:pt x="24" y="8"/>
                      <a:pt x="19" y="10"/>
                      <a:pt x="16" y="13"/>
                    </a:cubicBezTo>
                    <a:cubicBezTo>
                      <a:pt x="15" y="14"/>
                      <a:pt x="15" y="14"/>
                      <a:pt x="16" y="15"/>
                    </a:cubicBezTo>
                    <a:cubicBezTo>
                      <a:pt x="23" y="21"/>
                      <a:pt x="23" y="21"/>
                      <a:pt x="23" y="21"/>
                    </a:cubicBezTo>
                    <a:cubicBezTo>
                      <a:pt x="23" y="22"/>
                      <a:pt x="23" y="22"/>
                      <a:pt x="24" y="21"/>
                    </a:cubicBezTo>
                    <a:cubicBezTo>
                      <a:pt x="26" y="19"/>
                      <a:pt x="29" y="17"/>
                      <a:pt x="31" y="16"/>
                    </a:cubicBezTo>
                    <a:cubicBezTo>
                      <a:pt x="32" y="15"/>
                      <a:pt x="32" y="15"/>
                      <a:pt x="32" y="14"/>
                    </a:cubicBezTo>
                    <a:close/>
                    <a:moveTo>
                      <a:pt x="31" y="8"/>
                    </a:moveTo>
                    <a:cubicBezTo>
                      <a:pt x="32" y="10"/>
                      <a:pt x="32" y="12"/>
                      <a:pt x="33" y="13"/>
                    </a:cubicBezTo>
                    <a:cubicBezTo>
                      <a:pt x="34" y="14"/>
                      <a:pt x="34" y="14"/>
                      <a:pt x="34" y="14"/>
                    </a:cubicBezTo>
                    <a:cubicBezTo>
                      <a:pt x="38" y="12"/>
                      <a:pt x="42" y="11"/>
                      <a:pt x="45" y="11"/>
                    </a:cubicBezTo>
                    <a:cubicBezTo>
                      <a:pt x="45" y="11"/>
                      <a:pt x="46" y="10"/>
                      <a:pt x="45" y="10"/>
                    </a:cubicBezTo>
                    <a:cubicBezTo>
                      <a:pt x="41" y="8"/>
                      <a:pt x="37" y="7"/>
                      <a:pt x="32" y="7"/>
                    </a:cubicBezTo>
                    <a:cubicBezTo>
                      <a:pt x="31" y="7"/>
                      <a:pt x="31" y="8"/>
                      <a:pt x="31" y="8"/>
                    </a:cubicBezTo>
                    <a:close/>
                    <a:moveTo>
                      <a:pt x="35" y="17"/>
                    </a:moveTo>
                    <a:cubicBezTo>
                      <a:pt x="37" y="19"/>
                      <a:pt x="38" y="21"/>
                      <a:pt x="40" y="23"/>
                    </a:cubicBezTo>
                    <a:cubicBezTo>
                      <a:pt x="41" y="24"/>
                      <a:pt x="41" y="24"/>
                      <a:pt x="42" y="23"/>
                    </a:cubicBezTo>
                    <a:cubicBezTo>
                      <a:pt x="50" y="15"/>
                      <a:pt x="50" y="15"/>
                      <a:pt x="50" y="15"/>
                    </a:cubicBezTo>
                    <a:cubicBezTo>
                      <a:pt x="50" y="15"/>
                      <a:pt x="50" y="14"/>
                      <a:pt x="50" y="14"/>
                    </a:cubicBezTo>
                    <a:cubicBezTo>
                      <a:pt x="50" y="14"/>
                      <a:pt x="50" y="14"/>
                      <a:pt x="50" y="14"/>
                    </a:cubicBezTo>
                    <a:cubicBezTo>
                      <a:pt x="46" y="11"/>
                      <a:pt x="40" y="13"/>
                      <a:pt x="36" y="15"/>
                    </a:cubicBezTo>
                    <a:cubicBezTo>
                      <a:pt x="35" y="16"/>
                      <a:pt x="35" y="16"/>
                      <a:pt x="35" y="17"/>
                    </a:cubicBezTo>
                    <a:close/>
                    <a:moveTo>
                      <a:pt x="8" y="29"/>
                    </a:moveTo>
                    <a:cubicBezTo>
                      <a:pt x="10" y="30"/>
                      <a:pt x="12" y="31"/>
                      <a:pt x="14" y="32"/>
                    </a:cubicBezTo>
                    <a:cubicBezTo>
                      <a:pt x="15" y="32"/>
                      <a:pt x="15" y="32"/>
                      <a:pt x="15" y="32"/>
                    </a:cubicBezTo>
                    <a:cubicBezTo>
                      <a:pt x="17" y="29"/>
                      <a:pt x="19" y="26"/>
                      <a:pt x="21" y="24"/>
                    </a:cubicBezTo>
                    <a:cubicBezTo>
                      <a:pt x="21" y="24"/>
                      <a:pt x="21" y="23"/>
                      <a:pt x="21" y="23"/>
                    </a:cubicBezTo>
                    <a:cubicBezTo>
                      <a:pt x="14" y="16"/>
                      <a:pt x="14" y="16"/>
                      <a:pt x="14" y="16"/>
                    </a:cubicBezTo>
                    <a:cubicBezTo>
                      <a:pt x="14" y="16"/>
                      <a:pt x="14" y="16"/>
                      <a:pt x="13" y="16"/>
                    </a:cubicBezTo>
                    <a:cubicBezTo>
                      <a:pt x="10" y="20"/>
                      <a:pt x="8" y="24"/>
                      <a:pt x="7" y="28"/>
                    </a:cubicBezTo>
                    <a:cubicBezTo>
                      <a:pt x="7" y="29"/>
                      <a:pt x="7" y="29"/>
                      <a:pt x="8" y="29"/>
                    </a:cubicBezTo>
                    <a:close/>
                    <a:moveTo>
                      <a:pt x="7" y="32"/>
                    </a:moveTo>
                    <a:cubicBezTo>
                      <a:pt x="7" y="37"/>
                      <a:pt x="8" y="41"/>
                      <a:pt x="10" y="46"/>
                    </a:cubicBezTo>
                    <a:cubicBezTo>
                      <a:pt x="10" y="46"/>
                      <a:pt x="10" y="46"/>
                      <a:pt x="10" y="45"/>
                    </a:cubicBezTo>
                    <a:cubicBezTo>
                      <a:pt x="10" y="42"/>
                      <a:pt x="12" y="38"/>
                      <a:pt x="13" y="35"/>
                    </a:cubicBezTo>
                    <a:cubicBezTo>
                      <a:pt x="14" y="34"/>
                      <a:pt x="14" y="34"/>
                      <a:pt x="13" y="34"/>
                    </a:cubicBezTo>
                    <a:cubicBezTo>
                      <a:pt x="11" y="33"/>
                      <a:pt x="10" y="32"/>
                      <a:pt x="8" y="31"/>
                    </a:cubicBezTo>
                    <a:cubicBezTo>
                      <a:pt x="7" y="31"/>
                      <a:pt x="7" y="32"/>
                      <a:pt x="7" y="32"/>
                    </a:cubicBezTo>
                    <a:close/>
                    <a:moveTo>
                      <a:pt x="17" y="34"/>
                    </a:moveTo>
                    <a:cubicBezTo>
                      <a:pt x="20" y="35"/>
                      <a:pt x="22" y="37"/>
                      <a:pt x="24" y="39"/>
                    </a:cubicBezTo>
                    <a:cubicBezTo>
                      <a:pt x="25" y="40"/>
                      <a:pt x="25" y="40"/>
                      <a:pt x="26" y="39"/>
                    </a:cubicBezTo>
                    <a:cubicBezTo>
                      <a:pt x="31" y="34"/>
                      <a:pt x="31" y="34"/>
                      <a:pt x="31" y="34"/>
                    </a:cubicBezTo>
                    <a:cubicBezTo>
                      <a:pt x="31" y="34"/>
                      <a:pt x="31" y="33"/>
                      <a:pt x="31" y="33"/>
                    </a:cubicBezTo>
                    <a:cubicBezTo>
                      <a:pt x="24" y="25"/>
                      <a:pt x="24" y="25"/>
                      <a:pt x="24" y="25"/>
                    </a:cubicBezTo>
                    <a:cubicBezTo>
                      <a:pt x="23" y="25"/>
                      <a:pt x="23" y="25"/>
                      <a:pt x="22" y="25"/>
                    </a:cubicBezTo>
                    <a:cubicBezTo>
                      <a:pt x="20" y="28"/>
                      <a:pt x="18" y="30"/>
                      <a:pt x="17" y="33"/>
                    </a:cubicBezTo>
                    <a:cubicBezTo>
                      <a:pt x="17" y="33"/>
                      <a:pt x="17" y="33"/>
                      <a:pt x="17" y="34"/>
                    </a:cubicBezTo>
                    <a:close/>
                    <a:moveTo>
                      <a:pt x="23" y="41"/>
                    </a:moveTo>
                    <a:cubicBezTo>
                      <a:pt x="21" y="39"/>
                      <a:pt x="19" y="37"/>
                      <a:pt x="16" y="36"/>
                    </a:cubicBezTo>
                    <a:cubicBezTo>
                      <a:pt x="16" y="35"/>
                      <a:pt x="15" y="35"/>
                      <a:pt x="15" y="36"/>
                    </a:cubicBezTo>
                    <a:cubicBezTo>
                      <a:pt x="13" y="40"/>
                      <a:pt x="11" y="46"/>
                      <a:pt x="13" y="50"/>
                    </a:cubicBezTo>
                    <a:cubicBezTo>
                      <a:pt x="13" y="51"/>
                      <a:pt x="14" y="51"/>
                      <a:pt x="15" y="50"/>
                    </a:cubicBezTo>
                    <a:cubicBezTo>
                      <a:pt x="23" y="42"/>
                      <a:pt x="23" y="42"/>
                      <a:pt x="23" y="42"/>
                    </a:cubicBezTo>
                    <a:cubicBezTo>
                      <a:pt x="23" y="42"/>
                      <a:pt x="23" y="41"/>
                      <a:pt x="23"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Freeform 14"/>
              <p:cNvSpPr>
                <a:spLocks noEditPoints="1"/>
              </p:cNvSpPr>
              <p:nvPr/>
            </p:nvSpPr>
            <p:spPr bwMode="auto">
              <a:xfrm>
                <a:off x="18" y="28"/>
                <a:ext cx="102" cy="125"/>
              </a:xfrm>
              <a:custGeom>
                <a:avLst/>
                <a:gdLst>
                  <a:gd name="T0" fmla="*/ 34 w 58"/>
                  <a:gd name="T1" fmla="*/ 29 h 71"/>
                  <a:gd name="T2" fmla="*/ 25 w 58"/>
                  <a:gd name="T3" fmla="*/ 35 h 71"/>
                  <a:gd name="T4" fmla="*/ 27 w 58"/>
                  <a:gd name="T5" fmla="*/ 42 h 71"/>
                  <a:gd name="T6" fmla="*/ 40 w 58"/>
                  <a:gd name="T7" fmla="*/ 37 h 71"/>
                  <a:gd name="T8" fmla="*/ 6 w 58"/>
                  <a:gd name="T9" fmla="*/ 45 h 71"/>
                  <a:gd name="T10" fmla="*/ 44 w 58"/>
                  <a:gd name="T11" fmla="*/ 39 h 71"/>
                  <a:gd name="T12" fmla="*/ 51 w 58"/>
                  <a:gd name="T13" fmla="*/ 0 h 71"/>
                  <a:gd name="T14" fmla="*/ 26 w 58"/>
                  <a:gd name="T15" fmla="*/ 50 h 71"/>
                  <a:gd name="T16" fmla="*/ 25 w 58"/>
                  <a:gd name="T17" fmla="*/ 52 h 71"/>
                  <a:gd name="T18" fmla="*/ 25 w 58"/>
                  <a:gd name="T19" fmla="*/ 61 h 71"/>
                  <a:gd name="T20" fmla="*/ 25 w 58"/>
                  <a:gd name="T21" fmla="*/ 63 h 71"/>
                  <a:gd name="T22" fmla="*/ 45 w 58"/>
                  <a:gd name="T23" fmla="*/ 69 h 71"/>
                  <a:gd name="T24" fmla="*/ 1 w 58"/>
                  <a:gd name="T25" fmla="*/ 71 h 71"/>
                  <a:gd name="T26" fmla="*/ 20 w 58"/>
                  <a:gd name="T27" fmla="*/ 63 h 71"/>
                  <a:gd name="T28" fmla="*/ 21 w 58"/>
                  <a:gd name="T29" fmla="*/ 61 h 71"/>
                  <a:gd name="T30" fmla="*/ 21 w 58"/>
                  <a:gd name="T31" fmla="*/ 52 h 71"/>
                  <a:gd name="T32" fmla="*/ 21 w 58"/>
                  <a:gd name="T33" fmla="*/ 50 h 71"/>
                  <a:gd name="T34" fmla="*/ 6 w 58"/>
                  <a:gd name="T35" fmla="*/ 45 h 71"/>
                  <a:gd name="T36" fmla="*/ 11 w 58"/>
                  <a:gd name="T37" fmla="*/ 40 h 71"/>
                  <a:gd name="T38" fmla="*/ 24 w 58"/>
                  <a:gd name="T39" fmla="*/ 43 h 71"/>
                  <a:gd name="T40" fmla="*/ 23 w 58"/>
                  <a:gd name="T41" fmla="*/ 37 h 71"/>
                  <a:gd name="T42" fmla="*/ 11 w 58"/>
                  <a:gd name="T43" fmla="*/ 40 h 71"/>
                  <a:gd name="T44" fmla="*/ 13 w 58"/>
                  <a:gd name="T45" fmla="*/ 38 h 71"/>
                  <a:gd name="T46" fmla="*/ 21 w 58"/>
                  <a:gd name="T47" fmla="*/ 34 h 71"/>
                  <a:gd name="T48" fmla="*/ 21 w 58"/>
                  <a:gd name="T49" fmla="*/ 30 h 71"/>
                  <a:gd name="T50" fmla="*/ 24 w 58"/>
                  <a:gd name="T51" fmla="*/ 33 h 71"/>
                  <a:gd name="T52" fmla="*/ 31 w 58"/>
                  <a:gd name="T53" fmla="*/ 27 h 71"/>
                  <a:gd name="T54" fmla="*/ 29 w 58"/>
                  <a:gd name="T55" fmla="*/ 22 h 71"/>
                  <a:gd name="T56" fmla="*/ 33 w 58"/>
                  <a:gd name="T57" fmla="*/ 25 h 71"/>
                  <a:gd name="T58" fmla="*/ 39 w 58"/>
                  <a:gd name="T59" fmla="*/ 18 h 71"/>
                  <a:gd name="T60" fmla="*/ 36 w 58"/>
                  <a:gd name="T61" fmla="*/ 15 h 71"/>
                  <a:gd name="T62" fmla="*/ 40 w 58"/>
                  <a:gd name="T63" fmla="*/ 15 h 71"/>
                  <a:gd name="T64" fmla="*/ 43 w 58"/>
                  <a:gd name="T65" fmla="*/ 7 h 71"/>
                  <a:gd name="T66" fmla="*/ 46 w 58"/>
                  <a:gd name="T67" fmla="*/ 5 h 71"/>
                  <a:gd name="T68" fmla="*/ 43 w 58"/>
                  <a:gd name="T69" fmla="*/ 17 h 71"/>
                  <a:gd name="T70" fmla="*/ 49 w 58"/>
                  <a:gd name="T71" fmla="*/ 18 h 71"/>
                  <a:gd name="T72" fmla="*/ 46 w 58"/>
                  <a:gd name="T73" fmla="*/ 5 h 71"/>
                  <a:gd name="T74" fmla="*/ 43 w 58"/>
                  <a:gd name="T75" fmla="*/ 37 h 71"/>
                  <a:gd name="T76" fmla="*/ 48 w 58"/>
                  <a:gd name="T77" fmla="*/ 21 h 71"/>
                  <a:gd name="T78" fmla="*/ 41 w 58"/>
                  <a:gd name="T79" fmla="*/ 19 h 71"/>
                  <a:gd name="T80" fmla="*/ 35 w 58"/>
                  <a:gd name="T81" fmla="*/ 28 h 71"/>
                  <a:gd name="T82" fmla="*/ 42 w 58"/>
                  <a:gd name="T83" fmla="*/ 35 h 71"/>
                  <a:gd name="T84" fmla="*/ 49 w 58"/>
                  <a:gd name="T85"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 h="71">
                    <a:moveTo>
                      <a:pt x="40" y="36"/>
                    </a:moveTo>
                    <a:cubicBezTo>
                      <a:pt x="34" y="29"/>
                      <a:pt x="34" y="29"/>
                      <a:pt x="34" y="29"/>
                    </a:cubicBezTo>
                    <a:cubicBezTo>
                      <a:pt x="33" y="29"/>
                      <a:pt x="33" y="29"/>
                      <a:pt x="32" y="29"/>
                    </a:cubicBezTo>
                    <a:cubicBezTo>
                      <a:pt x="30" y="32"/>
                      <a:pt x="27" y="33"/>
                      <a:pt x="25" y="35"/>
                    </a:cubicBezTo>
                    <a:cubicBezTo>
                      <a:pt x="24" y="35"/>
                      <a:pt x="24" y="36"/>
                      <a:pt x="24" y="36"/>
                    </a:cubicBezTo>
                    <a:cubicBezTo>
                      <a:pt x="26" y="38"/>
                      <a:pt x="26" y="40"/>
                      <a:pt x="27" y="42"/>
                    </a:cubicBezTo>
                    <a:cubicBezTo>
                      <a:pt x="27" y="43"/>
                      <a:pt x="27" y="43"/>
                      <a:pt x="28" y="43"/>
                    </a:cubicBezTo>
                    <a:cubicBezTo>
                      <a:pt x="32" y="42"/>
                      <a:pt x="37" y="40"/>
                      <a:pt x="40" y="37"/>
                    </a:cubicBezTo>
                    <a:cubicBezTo>
                      <a:pt x="41" y="37"/>
                      <a:pt x="41" y="36"/>
                      <a:pt x="40" y="36"/>
                    </a:cubicBezTo>
                    <a:close/>
                    <a:moveTo>
                      <a:pt x="6" y="45"/>
                    </a:moveTo>
                    <a:cubicBezTo>
                      <a:pt x="7" y="43"/>
                      <a:pt x="7" y="43"/>
                      <a:pt x="7" y="43"/>
                    </a:cubicBezTo>
                    <a:cubicBezTo>
                      <a:pt x="19" y="50"/>
                      <a:pt x="34" y="49"/>
                      <a:pt x="44" y="39"/>
                    </a:cubicBezTo>
                    <a:cubicBezTo>
                      <a:pt x="54" y="29"/>
                      <a:pt x="56" y="13"/>
                      <a:pt x="49" y="2"/>
                    </a:cubicBezTo>
                    <a:cubicBezTo>
                      <a:pt x="51" y="0"/>
                      <a:pt x="51" y="0"/>
                      <a:pt x="51" y="0"/>
                    </a:cubicBezTo>
                    <a:cubicBezTo>
                      <a:pt x="58" y="13"/>
                      <a:pt x="57" y="29"/>
                      <a:pt x="46" y="40"/>
                    </a:cubicBezTo>
                    <a:cubicBezTo>
                      <a:pt x="40" y="46"/>
                      <a:pt x="33" y="49"/>
                      <a:pt x="26" y="50"/>
                    </a:cubicBezTo>
                    <a:cubicBezTo>
                      <a:pt x="25" y="50"/>
                      <a:pt x="25" y="50"/>
                      <a:pt x="25" y="50"/>
                    </a:cubicBezTo>
                    <a:cubicBezTo>
                      <a:pt x="25" y="52"/>
                      <a:pt x="25" y="52"/>
                      <a:pt x="25" y="52"/>
                    </a:cubicBezTo>
                    <a:cubicBezTo>
                      <a:pt x="25" y="52"/>
                      <a:pt x="25" y="52"/>
                      <a:pt x="25" y="52"/>
                    </a:cubicBezTo>
                    <a:cubicBezTo>
                      <a:pt x="29" y="54"/>
                      <a:pt x="29" y="59"/>
                      <a:pt x="25" y="61"/>
                    </a:cubicBezTo>
                    <a:cubicBezTo>
                      <a:pt x="25" y="61"/>
                      <a:pt x="25" y="61"/>
                      <a:pt x="25" y="61"/>
                    </a:cubicBezTo>
                    <a:cubicBezTo>
                      <a:pt x="25" y="63"/>
                      <a:pt x="25" y="63"/>
                      <a:pt x="25" y="63"/>
                    </a:cubicBezTo>
                    <a:cubicBezTo>
                      <a:pt x="25" y="63"/>
                      <a:pt x="25" y="63"/>
                      <a:pt x="26" y="63"/>
                    </a:cubicBezTo>
                    <a:cubicBezTo>
                      <a:pt x="32" y="64"/>
                      <a:pt x="40" y="66"/>
                      <a:pt x="45" y="69"/>
                    </a:cubicBezTo>
                    <a:cubicBezTo>
                      <a:pt x="46" y="70"/>
                      <a:pt x="46" y="71"/>
                      <a:pt x="45" y="71"/>
                    </a:cubicBezTo>
                    <a:cubicBezTo>
                      <a:pt x="1" y="71"/>
                      <a:pt x="1" y="71"/>
                      <a:pt x="1" y="71"/>
                    </a:cubicBezTo>
                    <a:cubicBezTo>
                      <a:pt x="0" y="71"/>
                      <a:pt x="0" y="70"/>
                      <a:pt x="1" y="69"/>
                    </a:cubicBezTo>
                    <a:cubicBezTo>
                      <a:pt x="6" y="66"/>
                      <a:pt x="14" y="64"/>
                      <a:pt x="20" y="63"/>
                    </a:cubicBezTo>
                    <a:cubicBezTo>
                      <a:pt x="21" y="63"/>
                      <a:pt x="21" y="63"/>
                      <a:pt x="21" y="63"/>
                    </a:cubicBezTo>
                    <a:cubicBezTo>
                      <a:pt x="21" y="61"/>
                      <a:pt x="21" y="61"/>
                      <a:pt x="21" y="61"/>
                    </a:cubicBezTo>
                    <a:cubicBezTo>
                      <a:pt x="21" y="61"/>
                      <a:pt x="21" y="61"/>
                      <a:pt x="21" y="61"/>
                    </a:cubicBezTo>
                    <a:cubicBezTo>
                      <a:pt x="17" y="59"/>
                      <a:pt x="17" y="54"/>
                      <a:pt x="21" y="52"/>
                    </a:cubicBezTo>
                    <a:cubicBezTo>
                      <a:pt x="21" y="52"/>
                      <a:pt x="21" y="52"/>
                      <a:pt x="21" y="52"/>
                    </a:cubicBezTo>
                    <a:cubicBezTo>
                      <a:pt x="21" y="50"/>
                      <a:pt x="21" y="50"/>
                      <a:pt x="21" y="50"/>
                    </a:cubicBezTo>
                    <a:cubicBezTo>
                      <a:pt x="21" y="50"/>
                      <a:pt x="21" y="50"/>
                      <a:pt x="20" y="50"/>
                    </a:cubicBezTo>
                    <a:cubicBezTo>
                      <a:pt x="15" y="49"/>
                      <a:pt x="10" y="48"/>
                      <a:pt x="6" y="45"/>
                    </a:cubicBezTo>
                    <a:close/>
                    <a:moveTo>
                      <a:pt x="9" y="42"/>
                    </a:moveTo>
                    <a:cubicBezTo>
                      <a:pt x="11" y="40"/>
                      <a:pt x="11" y="40"/>
                      <a:pt x="11" y="40"/>
                    </a:cubicBezTo>
                    <a:cubicBezTo>
                      <a:pt x="11" y="40"/>
                      <a:pt x="11" y="40"/>
                      <a:pt x="11" y="40"/>
                    </a:cubicBezTo>
                    <a:cubicBezTo>
                      <a:pt x="15" y="43"/>
                      <a:pt x="19" y="44"/>
                      <a:pt x="24" y="43"/>
                    </a:cubicBezTo>
                    <a:cubicBezTo>
                      <a:pt x="25" y="43"/>
                      <a:pt x="25" y="43"/>
                      <a:pt x="25" y="42"/>
                    </a:cubicBezTo>
                    <a:cubicBezTo>
                      <a:pt x="24" y="41"/>
                      <a:pt x="24" y="39"/>
                      <a:pt x="23" y="37"/>
                    </a:cubicBezTo>
                    <a:cubicBezTo>
                      <a:pt x="22" y="37"/>
                      <a:pt x="22" y="37"/>
                      <a:pt x="22" y="37"/>
                    </a:cubicBezTo>
                    <a:cubicBezTo>
                      <a:pt x="18" y="39"/>
                      <a:pt x="15" y="40"/>
                      <a:pt x="11" y="40"/>
                    </a:cubicBezTo>
                    <a:cubicBezTo>
                      <a:pt x="11" y="40"/>
                      <a:pt x="11" y="40"/>
                      <a:pt x="11" y="40"/>
                    </a:cubicBezTo>
                    <a:cubicBezTo>
                      <a:pt x="13" y="38"/>
                      <a:pt x="13" y="38"/>
                      <a:pt x="13" y="38"/>
                    </a:cubicBezTo>
                    <a:cubicBezTo>
                      <a:pt x="16" y="37"/>
                      <a:pt x="18" y="36"/>
                      <a:pt x="20" y="35"/>
                    </a:cubicBezTo>
                    <a:cubicBezTo>
                      <a:pt x="21" y="35"/>
                      <a:pt x="21" y="34"/>
                      <a:pt x="21" y="34"/>
                    </a:cubicBezTo>
                    <a:cubicBezTo>
                      <a:pt x="20" y="33"/>
                      <a:pt x="20" y="32"/>
                      <a:pt x="19" y="32"/>
                    </a:cubicBezTo>
                    <a:cubicBezTo>
                      <a:pt x="21" y="30"/>
                      <a:pt x="21" y="30"/>
                      <a:pt x="21" y="30"/>
                    </a:cubicBezTo>
                    <a:cubicBezTo>
                      <a:pt x="21" y="31"/>
                      <a:pt x="22" y="32"/>
                      <a:pt x="23" y="33"/>
                    </a:cubicBezTo>
                    <a:cubicBezTo>
                      <a:pt x="23" y="33"/>
                      <a:pt x="23" y="34"/>
                      <a:pt x="24" y="33"/>
                    </a:cubicBezTo>
                    <a:cubicBezTo>
                      <a:pt x="26" y="32"/>
                      <a:pt x="29" y="30"/>
                      <a:pt x="31" y="28"/>
                    </a:cubicBezTo>
                    <a:cubicBezTo>
                      <a:pt x="31" y="28"/>
                      <a:pt x="31" y="27"/>
                      <a:pt x="31" y="27"/>
                    </a:cubicBezTo>
                    <a:cubicBezTo>
                      <a:pt x="28" y="23"/>
                      <a:pt x="28" y="23"/>
                      <a:pt x="28" y="23"/>
                    </a:cubicBezTo>
                    <a:cubicBezTo>
                      <a:pt x="29" y="22"/>
                      <a:pt x="29" y="22"/>
                      <a:pt x="29" y="22"/>
                    </a:cubicBezTo>
                    <a:cubicBezTo>
                      <a:pt x="32" y="25"/>
                      <a:pt x="32" y="25"/>
                      <a:pt x="32" y="25"/>
                    </a:cubicBezTo>
                    <a:cubicBezTo>
                      <a:pt x="33" y="25"/>
                      <a:pt x="33" y="25"/>
                      <a:pt x="33" y="25"/>
                    </a:cubicBezTo>
                    <a:cubicBezTo>
                      <a:pt x="33" y="25"/>
                      <a:pt x="33" y="25"/>
                      <a:pt x="34" y="25"/>
                    </a:cubicBezTo>
                    <a:cubicBezTo>
                      <a:pt x="36" y="23"/>
                      <a:pt x="38" y="20"/>
                      <a:pt x="39" y="18"/>
                    </a:cubicBezTo>
                    <a:cubicBezTo>
                      <a:pt x="39" y="18"/>
                      <a:pt x="39" y="17"/>
                      <a:pt x="39" y="17"/>
                    </a:cubicBezTo>
                    <a:cubicBezTo>
                      <a:pt x="38" y="16"/>
                      <a:pt x="37" y="16"/>
                      <a:pt x="36" y="15"/>
                    </a:cubicBezTo>
                    <a:cubicBezTo>
                      <a:pt x="37" y="13"/>
                      <a:pt x="37" y="13"/>
                      <a:pt x="37" y="13"/>
                    </a:cubicBezTo>
                    <a:cubicBezTo>
                      <a:pt x="38" y="14"/>
                      <a:pt x="39" y="15"/>
                      <a:pt x="40" y="15"/>
                    </a:cubicBezTo>
                    <a:cubicBezTo>
                      <a:pt x="40" y="15"/>
                      <a:pt x="41" y="15"/>
                      <a:pt x="41" y="15"/>
                    </a:cubicBezTo>
                    <a:cubicBezTo>
                      <a:pt x="42" y="13"/>
                      <a:pt x="43" y="10"/>
                      <a:pt x="43" y="7"/>
                    </a:cubicBezTo>
                    <a:cubicBezTo>
                      <a:pt x="46" y="5"/>
                      <a:pt x="46" y="5"/>
                      <a:pt x="46" y="5"/>
                    </a:cubicBezTo>
                    <a:cubicBezTo>
                      <a:pt x="46" y="5"/>
                      <a:pt x="46" y="5"/>
                      <a:pt x="46" y="5"/>
                    </a:cubicBezTo>
                    <a:cubicBezTo>
                      <a:pt x="46" y="9"/>
                      <a:pt x="44" y="13"/>
                      <a:pt x="43" y="16"/>
                    </a:cubicBezTo>
                    <a:cubicBezTo>
                      <a:pt x="42" y="16"/>
                      <a:pt x="43" y="17"/>
                      <a:pt x="43" y="17"/>
                    </a:cubicBezTo>
                    <a:cubicBezTo>
                      <a:pt x="45" y="18"/>
                      <a:pt x="46" y="19"/>
                      <a:pt x="48" y="19"/>
                    </a:cubicBezTo>
                    <a:cubicBezTo>
                      <a:pt x="49" y="19"/>
                      <a:pt x="49" y="19"/>
                      <a:pt x="49" y="18"/>
                    </a:cubicBezTo>
                    <a:cubicBezTo>
                      <a:pt x="49" y="14"/>
                      <a:pt x="48" y="9"/>
                      <a:pt x="46" y="5"/>
                    </a:cubicBezTo>
                    <a:cubicBezTo>
                      <a:pt x="46" y="5"/>
                      <a:pt x="46" y="5"/>
                      <a:pt x="46" y="5"/>
                    </a:cubicBezTo>
                    <a:cubicBezTo>
                      <a:pt x="47" y="3"/>
                      <a:pt x="47" y="3"/>
                      <a:pt x="47" y="3"/>
                    </a:cubicBezTo>
                    <a:cubicBezTo>
                      <a:pt x="53" y="14"/>
                      <a:pt x="52" y="28"/>
                      <a:pt x="43" y="37"/>
                    </a:cubicBezTo>
                    <a:cubicBezTo>
                      <a:pt x="34" y="46"/>
                      <a:pt x="20" y="48"/>
                      <a:pt x="9" y="42"/>
                    </a:cubicBezTo>
                    <a:close/>
                    <a:moveTo>
                      <a:pt x="48" y="21"/>
                    </a:moveTo>
                    <a:cubicBezTo>
                      <a:pt x="46" y="21"/>
                      <a:pt x="44" y="20"/>
                      <a:pt x="42" y="19"/>
                    </a:cubicBezTo>
                    <a:cubicBezTo>
                      <a:pt x="42" y="18"/>
                      <a:pt x="41" y="19"/>
                      <a:pt x="41" y="19"/>
                    </a:cubicBezTo>
                    <a:cubicBezTo>
                      <a:pt x="39" y="22"/>
                      <a:pt x="37" y="24"/>
                      <a:pt x="35" y="27"/>
                    </a:cubicBezTo>
                    <a:cubicBezTo>
                      <a:pt x="35" y="27"/>
                      <a:pt x="35" y="27"/>
                      <a:pt x="35" y="28"/>
                    </a:cubicBezTo>
                    <a:cubicBezTo>
                      <a:pt x="42" y="34"/>
                      <a:pt x="42" y="34"/>
                      <a:pt x="42" y="34"/>
                    </a:cubicBezTo>
                    <a:cubicBezTo>
                      <a:pt x="42" y="35"/>
                      <a:pt x="42" y="35"/>
                      <a:pt x="42" y="35"/>
                    </a:cubicBezTo>
                    <a:cubicBezTo>
                      <a:pt x="42" y="35"/>
                      <a:pt x="43" y="35"/>
                      <a:pt x="43" y="34"/>
                    </a:cubicBezTo>
                    <a:cubicBezTo>
                      <a:pt x="46" y="31"/>
                      <a:pt x="48" y="27"/>
                      <a:pt x="49" y="22"/>
                    </a:cubicBezTo>
                    <a:cubicBezTo>
                      <a:pt x="49" y="22"/>
                      <a:pt x="49" y="21"/>
                      <a:pt x="48" y="2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4" name="文本框 23"/>
            <p:cNvSpPr txBox="1"/>
            <p:nvPr/>
          </p:nvSpPr>
          <p:spPr>
            <a:xfrm>
              <a:off x="2113395" y="2320309"/>
              <a:ext cx="3142854" cy="445533"/>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0" name="组合 29"/>
          <p:cNvGrpSpPr/>
          <p:nvPr/>
        </p:nvGrpSpPr>
        <p:grpSpPr>
          <a:xfrm>
            <a:off x="6537955" y="2307770"/>
            <a:ext cx="4700856" cy="783351"/>
            <a:chOff x="6696069" y="2258710"/>
            <a:chExt cx="3814489" cy="635647"/>
          </a:xfrm>
        </p:grpSpPr>
        <p:sp>
          <p:nvSpPr>
            <p:cNvPr id="11" name="Oval 8"/>
            <p:cNvSpPr>
              <a:spLocks noChangeArrowheads="1"/>
            </p:cNvSpPr>
            <p:nvPr/>
          </p:nvSpPr>
          <p:spPr bwMode="auto">
            <a:xfrm>
              <a:off x="6696069" y="2258710"/>
              <a:ext cx="631353" cy="635647"/>
            </a:xfrm>
            <a:prstGeom prst="rect">
              <a:avLst/>
            </a:prstGeom>
            <a:solidFill>
              <a:schemeClr val="bg1"/>
            </a:solidFill>
            <a:ln>
              <a:noFill/>
            </a:ln>
            <a:effectLst>
              <a:outerShdw blurRad="190500" dist="38100" dir="2700000" algn="tl" rotWithShape="0">
                <a:prstClr val="black">
                  <a:alpha val="20000"/>
                </a:prstClr>
              </a:outerShdw>
            </a:effec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Freeform 18"/>
            <p:cNvSpPr/>
            <p:nvPr/>
          </p:nvSpPr>
          <p:spPr bwMode="auto">
            <a:xfrm>
              <a:off x="6906520" y="2448760"/>
              <a:ext cx="210451" cy="255547"/>
            </a:xfrm>
            <a:custGeom>
              <a:avLst/>
              <a:gdLst>
                <a:gd name="T0" fmla="*/ 54 w 56"/>
                <a:gd name="T1" fmla="*/ 67 h 67"/>
                <a:gd name="T2" fmla="*/ 8 w 56"/>
                <a:gd name="T3" fmla="*/ 67 h 67"/>
                <a:gd name="T4" fmla="*/ 0 w 56"/>
                <a:gd name="T5" fmla="*/ 60 h 67"/>
                <a:gd name="T6" fmla="*/ 0 w 56"/>
                <a:gd name="T7" fmla="*/ 8 h 67"/>
                <a:gd name="T8" fmla="*/ 8 w 56"/>
                <a:gd name="T9" fmla="*/ 0 h 67"/>
                <a:gd name="T10" fmla="*/ 54 w 56"/>
                <a:gd name="T11" fmla="*/ 0 h 67"/>
                <a:gd name="T12" fmla="*/ 56 w 56"/>
                <a:gd name="T13" fmla="*/ 2 h 67"/>
                <a:gd name="T14" fmla="*/ 56 w 56"/>
                <a:gd name="T15" fmla="*/ 11 h 67"/>
                <a:gd name="T16" fmla="*/ 55 w 56"/>
                <a:gd name="T17" fmla="*/ 12 h 67"/>
                <a:gd name="T18" fmla="*/ 54 w 56"/>
                <a:gd name="T19" fmla="*/ 12 h 67"/>
                <a:gd name="T20" fmla="*/ 53 w 56"/>
                <a:gd name="T21" fmla="*/ 11 h 67"/>
                <a:gd name="T22" fmla="*/ 53 w 56"/>
                <a:gd name="T23" fmla="*/ 5 h 67"/>
                <a:gd name="T24" fmla="*/ 51 w 56"/>
                <a:gd name="T25" fmla="*/ 3 h 67"/>
                <a:gd name="T26" fmla="*/ 8 w 56"/>
                <a:gd name="T27" fmla="*/ 3 h 67"/>
                <a:gd name="T28" fmla="*/ 8 w 56"/>
                <a:gd name="T29" fmla="*/ 14 h 67"/>
                <a:gd name="T30" fmla="*/ 54 w 56"/>
                <a:gd name="T31" fmla="*/ 14 h 67"/>
                <a:gd name="T32" fmla="*/ 56 w 56"/>
                <a:gd name="T33" fmla="*/ 16 h 67"/>
                <a:gd name="T34" fmla="*/ 56 w 56"/>
                <a:gd name="T35" fmla="*/ 66 h 67"/>
                <a:gd name="T36" fmla="*/ 54 w 56"/>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67">
                  <a:moveTo>
                    <a:pt x="54" y="67"/>
                  </a:moveTo>
                  <a:cubicBezTo>
                    <a:pt x="8" y="67"/>
                    <a:pt x="8" y="67"/>
                    <a:pt x="8" y="67"/>
                  </a:cubicBezTo>
                  <a:cubicBezTo>
                    <a:pt x="4" y="67"/>
                    <a:pt x="0" y="64"/>
                    <a:pt x="0" y="60"/>
                  </a:cubicBezTo>
                  <a:cubicBezTo>
                    <a:pt x="0" y="42"/>
                    <a:pt x="0" y="25"/>
                    <a:pt x="0" y="8"/>
                  </a:cubicBezTo>
                  <a:cubicBezTo>
                    <a:pt x="0" y="4"/>
                    <a:pt x="4" y="0"/>
                    <a:pt x="8" y="0"/>
                  </a:cubicBezTo>
                  <a:cubicBezTo>
                    <a:pt x="24" y="0"/>
                    <a:pt x="38" y="0"/>
                    <a:pt x="54" y="0"/>
                  </a:cubicBezTo>
                  <a:cubicBezTo>
                    <a:pt x="55" y="0"/>
                    <a:pt x="56" y="1"/>
                    <a:pt x="56" y="2"/>
                  </a:cubicBezTo>
                  <a:cubicBezTo>
                    <a:pt x="56" y="11"/>
                    <a:pt x="56" y="11"/>
                    <a:pt x="56" y="11"/>
                  </a:cubicBezTo>
                  <a:cubicBezTo>
                    <a:pt x="56" y="12"/>
                    <a:pt x="55" y="12"/>
                    <a:pt x="55" y="12"/>
                  </a:cubicBezTo>
                  <a:cubicBezTo>
                    <a:pt x="54" y="12"/>
                    <a:pt x="54" y="12"/>
                    <a:pt x="54" y="12"/>
                  </a:cubicBezTo>
                  <a:cubicBezTo>
                    <a:pt x="54" y="12"/>
                    <a:pt x="53" y="12"/>
                    <a:pt x="53" y="11"/>
                  </a:cubicBezTo>
                  <a:cubicBezTo>
                    <a:pt x="53" y="5"/>
                    <a:pt x="53" y="5"/>
                    <a:pt x="53" y="5"/>
                  </a:cubicBezTo>
                  <a:cubicBezTo>
                    <a:pt x="53" y="4"/>
                    <a:pt x="52" y="3"/>
                    <a:pt x="51" y="3"/>
                  </a:cubicBezTo>
                  <a:cubicBezTo>
                    <a:pt x="8" y="3"/>
                    <a:pt x="8" y="3"/>
                    <a:pt x="8" y="3"/>
                  </a:cubicBezTo>
                  <a:cubicBezTo>
                    <a:pt x="2" y="3"/>
                    <a:pt x="1" y="14"/>
                    <a:pt x="8" y="14"/>
                  </a:cubicBezTo>
                  <a:cubicBezTo>
                    <a:pt x="54" y="14"/>
                    <a:pt x="54" y="14"/>
                    <a:pt x="54" y="14"/>
                  </a:cubicBezTo>
                  <a:cubicBezTo>
                    <a:pt x="55" y="14"/>
                    <a:pt x="56" y="15"/>
                    <a:pt x="56" y="16"/>
                  </a:cubicBezTo>
                  <a:cubicBezTo>
                    <a:pt x="56" y="32"/>
                    <a:pt x="56" y="49"/>
                    <a:pt x="56" y="66"/>
                  </a:cubicBezTo>
                  <a:cubicBezTo>
                    <a:pt x="56" y="67"/>
                    <a:pt x="55" y="67"/>
                    <a:pt x="54" y="67"/>
                  </a:cubicBezTo>
                  <a:close/>
                </a:path>
              </a:pathLst>
            </a:custGeom>
            <a:gradFill>
              <a:gsLst>
                <a:gs pos="0">
                  <a:srgbClr val="CD1E24"/>
                </a:gs>
                <a:gs pos="100000">
                  <a:srgbClr val="C00000"/>
                </a:gs>
              </a:gsLst>
              <a:lin ang="2700000" scaled="0"/>
            </a:gradFill>
            <a:ln>
              <a:noFill/>
            </a:ln>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5" name="文本框 24"/>
            <p:cNvSpPr txBox="1"/>
            <p:nvPr/>
          </p:nvSpPr>
          <p:spPr>
            <a:xfrm>
              <a:off x="7367704" y="2320309"/>
              <a:ext cx="3142854" cy="445533"/>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 name="组合 2"/>
          <p:cNvGrpSpPr/>
          <p:nvPr/>
        </p:nvGrpSpPr>
        <p:grpSpPr>
          <a:xfrm>
            <a:off x="1276684" y="3594874"/>
            <a:ext cx="4709434" cy="780704"/>
            <a:chOff x="1434798" y="3401157"/>
            <a:chExt cx="3821451" cy="633499"/>
          </a:xfrm>
        </p:grpSpPr>
        <p:sp>
          <p:nvSpPr>
            <p:cNvPr id="9" name="Oval 5"/>
            <p:cNvSpPr>
              <a:spLocks noChangeArrowheads="1"/>
            </p:cNvSpPr>
            <p:nvPr/>
          </p:nvSpPr>
          <p:spPr bwMode="auto">
            <a:xfrm>
              <a:off x="1434798" y="3401157"/>
              <a:ext cx="631353" cy="633499"/>
            </a:xfrm>
            <a:prstGeom prst="rect">
              <a:avLst/>
            </a:prstGeom>
            <a:solidFill>
              <a:schemeClr val="bg1"/>
            </a:solidFill>
            <a:ln w="6350">
              <a:noFill/>
            </a:ln>
            <a:effectLst>
              <a:outerShdw blurRad="190500" dist="38100" dir="2700000" algn="tl" rotWithShape="0">
                <a:prstClr val="black">
                  <a:alpha val="20000"/>
                </a:prstClr>
              </a:outerShdw>
            </a:effec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1" name="Freeform 19"/>
            <p:cNvSpPr>
              <a:spLocks noEditPoints="1"/>
            </p:cNvSpPr>
            <p:nvPr/>
          </p:nvSpPr>
          <p:spPr bwMode="auto">
            <a:xfrm>
              <a:off x="1595858" y="3558994"/>
              <a:ext cx="270580" cy="317824"/>
            </a:xfrm>
            <a:custGeom>
              <a:avLst/>
              <a:gdLst>
                <a:gd name="T0" fmla="*/ 24 w 72"/>
                <a:gd name="T1" fmla="*/ 71 h 85"/>
                <a:gd name="T2" fmla="*/ 30 w 72"/>
                <a:gd name="T3" fmla="*/ 73 h 85"/>
                <a:gd name="T4" fmla="*/ 18 w 72"/>
                <a:gd name="T5" fmla="*/ 30 h 85"/>
                <a:gd name="T6" fmla="*/ 18 w 72"/>
                <a:gd name="T7" fmla="*/ 32 h 85"/>
                <a:gd name="T8" fmla="*/ 4 w 72"/>
                <a:gd name="T9" fmla="*/ 55 h 85"/>
                <a:gd name="T10" fmla="*/ 3 w 72"/>
                <a:gd name="T11" fmla="*/ 55 h 85"/>
                <a:gd name="T12" fmla="*/ 17 w 72"/>
                <a:gd name="T13" fmla="*/ 29 h 85"/>
                <a:gd name="T14" fmla="*/ 18 w 72"/>
                <a:gd name="T15" fmla="*/ 30 h 85"/>
                <a:gd name="T16" fmla="*/ 68 w 72"/>
                <a:gd name="T17" fmla="*/ 59 h 85"/>
                <a:gd name="T18" fmla="*/ 54 w 72"/>
                <a:gd name="T19" fmla="*/ 82 h 85"/>
                <a:gd name="T20" fmla="*/ 54 w 72"/>
                <a:gd name="T21" fmla="*/ 84 h 85"/>
                <a:gd name="T22" fmla="*/ 55 w 72"/>
                <a:gd name="T23" fmla="*/ 84 h 85"/>
                <a:gd name="T24" fmla="*/ 69 w 72"/>
                <a:gd name="T25" fmla="*/ 59 h 85"/>
                <a:gd name="T26" fmla="*/ 60 w 72"/>
                <a:gd name="T27" fmla="*/ 59 h 85"/>
                <a:gd name="T28" fmla="*/ 59 w 72"/>
                <a:gd name="T29" fmla="*/ 59 h 85"/>
                <a:gd name="T30" fmla="*/ 50 w 72"/>
                <a:gd name="T31" fmla="*/ 75 h 85"/>
                <a:gd name="T32" fmla="*/ 50 w 72"/>
                <a:gd name="T33" fmla="*/ 76 h 85"/>
                <a:gd name="T34" fmla="*/ 51 w 72"/>
                <a:gd name="T35" fmla="*/ 78 h 85"/>
                <a:gd name="T36" fmla="*/ 60 w 72"/>
                <a:gd name="T37" fmla="*/ 59 h 85"/>
                <a:gd name="T38" fmla="*/ 22 w 72"/>
                <a:gd name="T39" fmla="*/ 37 h 85"/>
                <a:gd name="T40" fmla="*/ 22 w 72"/>
                <a:gd name="T41" fmla="*/ 39 h 85"/>
                <a:gd name="T42" fmla="*/ 13 w 72"/>
                <a:gd name="T43" fmla="*/ 54 h 85"/>
                <a:gd name="T44" fmla="*/ 12 w 72"/>
                <a:gd name="T45" fmla="*/ 55 h 85"/>
                <a:gd name="T46" fmla="*/ 21 w 72"/>
                <a:gd name="T47" fmla="*/ 36 h 85"/>
                <a:gd name="T48" fmla="*/ 51 w 72"/>
                <a:gd name="T49" fmla="*/ 57 h 85"/>
                <a:gd name="T50" fmla="*/ 46 w 72"/>
                <a:gd name="T51" fmla="*/ 76 h 85"/>
                <a:gd name="T52" fmla="*/ 14 w 72"/>
                <a:gd name="T53" fmla="*/ 62 h 85"/>
                <a:gd name="T54" fmla="*/ 22 w 72"/>
                <a:gd name="T55" fmla="*/ 53 h 85"/>
                <a:gd name="T56" fmla="*/ 41 w 72"/>
                <a:gd name="T57" fmla="*/ 38 h 85"/>
                <a:gd name="T58" fmla="*/ 45 w 72"/>
                <a:gd name="T59" fmla="*/ 33 h 85"/>
                <a:gd name="T60" fmla="*/ 52 w 72"/>
                <a:gd name="T61" fmla="*/ 35 h 85"/>
                <a:gd name="T62" fmla="*/ 51 w 72"/>
                <a:gd name="T63" fmla="*/ 37 h 85"/>
                <a:gd name="T64" fmla="*/ 51 w 72"/>
                <a:gd name="T65" fmla="*/ 57 h 85"/>
                <a:gd name="T66" fmla="*/ 59 w 72"/>
                <a:gd name="T67" fmla="*/ 7 h 85"/>
                <a:gd name="T68" fmla="*/ 67 w 72"/>
                <a:gd name="T69" fmla="*/ 11 h 85"/>
                <a:gd name="T70" fmla="*/ 54 w 72"/>
                <a:gd name="T71" fmla="*/ 34 h 85"/>
                <a:gd name="T72" fmla="*/ 47 w 72"/>
                <a:gd name="T73" fmla="*/ 31 h 85"/>
                <a:gd name="T74" fmla="*/ 61 w 72"/>
                <a:gd name="T75" fmla="*/ 5 h 85"/>
                <a:gd name="T76" fmla="*/ 68 w 72"/>
                <a:gd name="T77" fmla="*/ 9 h 85"/>
                <a:gd name="T78" fmla="*/ 61 w 72"/>
                <a:gd name="T79" fmla="*/ 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 h="85">
                  <a:moveTo>
                    <a:pt x="30" y="74"/>
                  </a:moveTo>
                  <a:cubicBezTo>
                    <a:pt x="27" y="78"/>
                    <a:pt x="22" y="74"/>
                    <a:pt x="24" y="71"/>
                  </a:cubicBezTo>
                  <a:cubicBezTo>
                    <a:pt x="24" y="70"/>
                    <a:pt x="24" y="70"/>
                    <a:pt x="25" y="70"/>
                  </a:cubicBezTo>
                  <a:cubicBezTo>
                    <a:pt x="30" y="73"/>
                    <a:pt x="30" y="73"/>
                    <a:pt x="30" y="73"/>
                  </a:cubicBezTo>
                  <a:cubicBezTo>
                    <a:pt x="31" y="73"/>
                    <a:pt x="31" y="74"/>
                    <a:pt x="30" y="74"/>
                  </a:cubicBezTo>
                  <a:close/>
                  <a:moveTo>
                    <a:pt x="18" y="30"/>
                  </a:moveTo>
                  <a:cubicBezTo>
                    <a:pt x="19" y="30"/>
                    <a:pt x="19" y="30"/>
                    <a:pt x="19" y="30"/>
                  </a:cubicBezTo>
                  <a:cubicBezTo>
                    <a:pt x="19" y="31"/>
                    <a:pt x="18" y="32"/>
                    <a:pt x="18" y="32"/>
                  </a:cubicBezTo>
                  <a:cubicBezTo>
                    <a:pt x="9" y="35"/>
                    <a:pt x="3" y="44"/>
                    <a:pt x="5" y="54"/>
                  </a:cubicBezTo>
                  <a:cubicBezTo>
                    <a:pt x="5" y="54"/>
                    <a:pt x="5" y="55"/>
                    <a:pt x="4" y="55"/>
                  </a:cubicBezTo>
                  <a:cubicBezTo>
                    <a:pt x="4" y="55"/>
                    <a:pt x="4" y="55"/>
                    <a:pt x="4" y="55"/>
                  </a:cubicBezTo>
                  <a:cubicBezTo>
                    <a:pt x="4" y="55"/>
                    <a:pt x="3" y="55"/>
                    <a:pt x="3" y="55"/>
                  </a:cubicBezTo>
                  <a:cubicBezTo>
                    <a:pt x="3" y="55"/>
                    <a:pt x="3" y="55"/>
                    <a:pt x="3" y="54"/>
                  </a:cubicBezTo>
                  <a:cubicBezTo>
                    <a:pt x="0" y="43"/>
                    <a:pt x="7" y="33"/>
                    <a:pt x="17" y="29"/>
                  </a:cubicBezTo>
                  <a:cubicBezTo>
                    <a:pt x="17" y="29"/>
                    <a:pt x="18" y="29"/>
                    <a:pt x="18" y="29"/>
                  </a:cubicBezTo>
                  <a:cubicBezTo>
                    <a:pt x="18" y="29"/>
                    <a:pt x="18" y="30"/>
                    <a:pt x="18" y="30"/>
                  </a:cubicBezTo>
                  <a:close/>
                  <a:moveTo>
                    <a:pt x="68" y="59"/>
                  </a:moveTo>
                  <a:cubicBezTo>
                    <a:pt x="68" y="59"/>
                    <a:pt x="68" y="59"/>
                    <a:pt x="68" y="59"/>
                  </a:cubicBezTo>
                  <a:cubicBezTo>
                    <a:pt x="67" y="59"/>
                    <a:pt x="67" y="59"/>
                    <a:pt x="67" y="60"/>
                  </a:cubicBezTo>
                  <a:cubicBezTo>
                    <a:pt x="69" y="69"/>
                    <a:pt x="63" y="79"/>
                    <a:pt x="54" y="82"/>
                  </a:cubicBezTo>
                  <a:cubicBezTo>
                    <a:pt x="54" y="82"/>
                    <a:pt x="53" y="83"/>
                    <a:pt x="53" y="83"/>
                  </a:cubicBezTo>
                  <a:cubicBezTo>
                    <a:pt x="54" y="84"/>
                    <a:pt x="54" y="84"/>
                    <a:pt x="54" y="84"/>
                  </a:cubicBezTo>
                  <a:cubicBezTo>
                    <a:pt x="54" y="84"/>
                    <a:pt x="54" y="84"/>
                    <a:pt x="54" y="84"/>
                  </a:cubicBezTo>
                  <a:cubicBezTo>
                    <a:pt x="54" y="85"/>
                    <a:pt x="55" y="85"/>
                    <a:pt x="55" y="84"/>
                  </a:cubicBezTo>
                  <a:cubicBezTo>
                    <a:pt x="65" y="81"/>
                    <a:pt x="72" y="70"/>
                    <a:pt x="69" y="59"/>
                  </a:cubicBezTo>
                  <a:cubicBezTo>
                    <a:pt x="69" y="59"/>
                    <a:pt x="69" y="59"/>
                    <a:pt x="69" y="59"/>
                  </a:cubicBezTo>
                  <a:cubicBezTo>
                    <a:pt x="69" y="59"/>
                    <a:pt x="68" y="59"/>
                    <a:pt x="68" y="59"/>
                  </a:cubicBezTo>
                  <a:close/>
                  <a:moveTo>
                    <a:pt x="60" y="59"/>
                  </a:moveTo>
                  <a:cubicBezTo>
                    <a:pt x="60" y="59"/>
                    <a:pt x="60" y="59"/>
                    <a:pt x="60" y="59"/>
                  </a:cubicBezTo>
                  <a:cubicBezTo>
                    <a:pt x="59" y="59"/>
                    <a:pt x="59" y="59"/>
                    <a:pt x="59" y="59"/>
                  </a:cubicBezTo>
                  <a:cubicBezTo>
                    <a:pt x="59" y="60"/>
                    <a:pt x="59" y="60"/>
                    <a:pt x="59" y="60"/>
                  </a:cubicBezTo>
                  <a:cubicBezTo>
                    <a:pt x="61" y="67"/>
                    <a:pt x="57" y="74"/>
                    <a:pt x="50" y="75"/>
                  </a:cubicBezTo>
                  <a:cubicBezTo>
                    <a:pt x="50" y="75"/>
                    <a:pt x="50" y="75"/>
                    <a:pt x="50" y="75"/>
                  </a:cubicBezTo>
                  <a:cubicBezTo>
                    <a:pt x="50" y="76"/>
                    <a:pt x="50" y="76"/>
                    <a:pt x="50" y="76"/>
                  </a:cubicBezTo>
                  <a:cubicBezTo>
                    <a:pt x="50" y="77"/>
                    <a:pt x="50" y="77"/>
                    <a:pt x="50" y="77"/>
                  </a:cubicBezTo>
                  <a:cubicBezTo>
                    <a:pt x="50" y="77"/>
                    <a:pt x="50" y="78"/>
                    <a:pt x="51" y="78"/>
                  </a:cubicBezTo>
                  <a:cubicBezTo>
                    <a:pt x="59" y="76"/>
                    <a:pt x="64" y="67"/>
                    <a:pt x="61" y="59"/>
                  </a:cubicBezTo>
                  <a:cubicBezTo>
                    <a:pt x="61" y="59"/>
                    <a:pt x="61" y="59"/>
                    <a:pt x="60" y="59"/>
                  </a:cubicBezTo>
                  <a:close/>
                  <a:moveTo>
                    <a:pt x="22" y="37"/>
                  </a:moveTo>
                  <a:cubicBezTo>
                    <a:pt x="22" y="37"/>
                    <a:pt x="22" y="37"/>
                    <a:pt x="22" y="37"/>
                  </a:cubicBezTo>
                  <a:cubicBezTo>
                    <a:pt x="22" y="38"/>
                    <a:pt x="22" y="38"/>
                    <a:pt x="22" y="38"/>
                  </a:cubicBezTo>
                  <a:cubicBezTo>
                    <a:pt x="22" y="38"/>
                    <a:pt x="22" y="39"/>
                    <a:pt x="22" y="39"/>
                  </a:cubicBezTo>
                  <a:cubicBezTo>
                    <a:pt x="15" y="40"/>
                    <a:pt x="11" y="47"/>
                    <a:pt x="13" y="53"/>
                  </a:cubicBezTo>
                  <a:cubicBezTo>
                    <a:pt x="13" y="54"/>
                    <a:pt x="13" y="54"/>
                    <a:pt x="13" y="54"/>
                  </a:cubicBezTo>
                  <a:cubicBezTo>
                    <a:pt x="13" y="55"/>
                    <a:pt x="13" y="55"/>
                    <a:pt x="12" y="55"/>
                  </a:cubicBezTo>
                  <a:cubicBezTo>
                    <a:pt x="12" y="55"/>
                    <a:pt x="12" y="55"/>
                    <a:pt x="12" y="55"/>
                  </a:cubicBezTo>
                  <a:cubicBezTo>
                    <a:pt x="11" y="55"/>
                    <a:pt x="11" y="55"/>
                    <a:pt x="11" y="54"/>
                  </a:cubicBezTo>
                  <a:cubicBezTo>
                    <a:pt x="8" y="46"/>
                    <a:pt x="13" y="38"/>
                    <a:pt x="21" y="36"/>
                  </a:cubicBezTo>
                  <a:cubicBezTo>
                    <a:pt x="22" y="36"/>
                    <a:pt x="22" y="36"/>
                    <a:pt x="22" y="37"/>
                  </a:cubicBezTo>
                  <a:close/>
                  <a:moveTo>
                    <a:pt x="51" y="57"/>
                  </a:moveTo>
                  <a:cubicBezTo>
                    <a:pt x="48" y="62"/>
                    <a:pt x="47" y="65"/>
                    <a:pt x="46" y="68"/>
                  </a:cubicBezTo>
                  <a:cubicBezTo>
                    <a:pt x="46" y="70"/>
                    <a:pt x="46" y="72"/>
                    <a:pt x="46" y="76"/>
                  </a:cubicBezTo>
                  <a:cubicBezTo>
                    <a:pt x="46" y="79"/>
                    <a:pt x="45" y="80"/>
                    <a:pt x="42" y="79"/>
                  </a:cubicBezTo>
                  <a:cubicBezTo>
                    <a:pt x="33" y="73"/>
                    <a:pt x="23" y="68"/>
                    <a:pt x="14" y="62"/>
                  </a:cubicBezTo>
                  <a:cubicBezTo>
                    <a:pt x="12" y="61"/>
                    <a:pt x="12" y="59"/>
                    <a:pt x="14" y="58"/>
                  </a:cubicBezTo>
                  <a:cubicBezTo>
                    <a:pt x="18" y="56"/>
                    <a:pt x="20" y="55"/>
                    <a:pt x="22" y="53"/>
                  </a:cubicBezTo>
                  <a:cubicBezTo>
                    <a:pt x="24" y="51"/>
                    <a:pt x="25" y="49"/>
                    <a:pt x="28" y="44"/>
                  </a:cubicBezTo>
                  <a:cubicBezTo>
                    <a:pt x="31" y="38"/>
                    <a:pt x="37" y="37"/>
                    <a:pt x="41" y="38"/>
                  </a:cubicBezTo>
                  <a:cubicBezTo>
                    <a:pt x="44" y="38"/>
                    <a:pt x="44" y="37"/>
                    <a:pt x="45" y="34"/>
                  </a:cubicBezTo>
                  <a:cubicBezTo>
                    <a:pt x="45" y="34"/>
                    <a:pt x="45" y="33"/>
                    <a:pt x="45" y="33"/>
                  </a:cubicBezTo>
                  <a:cubicBezTo>
                    <a:pt x="46" y="32"/>
                    <a:pt x="46" y="32"/>
                    <a:pt x="47" y="32"/>
                  </a:cubicBezTo>
                  <a:cubicBezTo>
                    <a:pt x="52" y="35"/>
                    <a:pt x="52" y="35"/>
                    <a:pt x="52" y="35"/>
                  </a:cubicBezTo>
                  <a:cubicBezTo>
                    <a:pt x="53" y="36"/>
                    <a:pt x="53" y="36"/>
                    <a:pt x="52" y="37"/>
                  </a:cubicBezTo>
                  <a:cubicBezTo>
                    <a:pt x="52" y="37"/>
                    <a:pt x="52" y="37"/>
                    <a:pt x="51" y="37"/>
                  </a:cubicBezTo>
                  <a:cubicBezTo>
                    <a:pt x="49" y="40"/>
                    <a:pt x="49" y="41"/>
                    <a:pt x="50" y="43"/>
                  </a:cubicBezTo>
                  <a:cubicBezTo>
                    <a:pt x="53" y="46"/>
                    <a:pt x="54" y="52"/>
                    <a:pt x="51" y="57"/>
                  </a:cubicBezTo>
                  <a:close/>
                  <a:moveTo>
                    <a:pt x="46" y="30"/>
                  </a:moveTo>
                  <a:cubicBezTo>
                    <a:pt x="49" y="23"/>
                    <a:pt x="54" y="13"/>
                    <a:pt x="59" y="7"/>
                  </a:cubicBezTo>
                  <a:cubicBezTo>
                    <a:pt x="59" y="7"/>
                    <a:pt x="60" y="7"/>
                    <a:pt x="60" y="7"/>
                  </a:cubicBezTo>
                  <a:cubicBezTo>
                    <a:pt x="67" y="11"/>
                    <a:pt x="67" y="11"/>
                    <a:pt x="67" y="11"/>
                  </a:cubicBezTo>
                  <a:cubicBezTo>
                    <a:pt x="68" y="11"/>
                    <a:pt x="68" y="11"/>
                    <a:pt x="68" y="12"/>
                  </a:cubicBezTo>
                  <a:cubicBezTo>
                    <a:pt x="65" y="19"/>
                    <a:pt x="59" y="29"/>
                    <a:pt x="54" y="34"/>
                  </a:cubicBezTo>
                  <a:cubicBezTo>
                    <a:pt x="54" y="35"/>
                    <a:pt x="54" y="35"/>
                    <a:pt x="53" y="35"/>
                  </a:cubicBezTo>
                  <a:cubicBezTo>
                    <a:pt x="47" y="31"/>
                    <a:pt x="47" y="31"/>
                    <a:pt x="47" y="31"/>
                  </a:cubicBezTo>
                  <a:cubicBezTo>
                    <a:pt x="46" y="31"/>
                    <a:pt x="46" y="30"/>
                    <a:pt x="46" y="30"/>
                  </a:cubicBezTo>
                  <a:close/>
                  <a:moveTo>
                    <a:pt x="61" y="5"/>
                  </a:moveTo>
                  <a:cubicBezTo>
                    <a:pt x="64" y="2"/>
                    <a:pt x="66" y="0"/>
                    <a:pt x="68" y="1"/>
                  </a:cubicBezTo>
                  <a:cubicBezTo>
                    <a:pt x="70" y="2"/>
                    <a:pt x="70" y="5"/>
                    <a:pt x="68" y="9"/>
                  </a:cubicBezTo>
                  <a:cubicBezTo>
                    <a:pt x="68" y="10"/>
                    <a:pt x="68" y="10"/>
                    <a:pt x="67" y="10"/>
                  </a:cubicBezTo>
                  <a:cubicBezTo>
                    <a:pt x="61" y="6"/>
                    <a:pt x="61" y="6"/>
                    <a:pt x="61" y="6"/>
                  </a:cubicBezTo>
                  <a:cubicBezTo>
                    <a:pt x="61" y="6"/>
                    <a:pt x="61" y="5"/>
                    <a:pt x="61" y="5"/>
                  </a:cubicBezTo>
                  <a:close/>
                </a:path>
              </a:pathLst>
            </a:custGeom>
            <a:gradFill>
              <a:gsLst>
                <a:gs pos="0">
                  <a:srgbClr val="CD1E24"/>
                </a:gs>
                <a:gs pos="100000">
                  <a:srgbClr val="C00000"/>
                </a:gs>
              </a:gsLst>
              <a:lin ang="2700000" scaled="0"/>
            </a:gradFill>
            <a:ln>
              <a:noFill/>
            </a:ln>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6" name="文本框 25"/>
            <p:cNvSpPr txBox="1"/>
            <p:nvPr/>
          </p:nvSpPr>
          <p:spPr>
            <a:xfrm>
              <a:off x="2113395" y="3461682"/>
              <a:ext cx="3142854" cy="445533"/>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1" name="组合 30"/>
          <p:cNvGrpSpPr/>
          <p:nvPr/>
        </p:nvGrpSpPr>
        <p:grpSpPr>
          <a:xfrm>
            <a:off x="6537955" y="3594874"/>
            <a:ext cx="4700854" cy="780704"/>
            <a:chOff x="6696069" y="3401157"/>
            <a:chExt cx="3814489" cy="633499"/>
          </a:xfrm>
        </p:grpSpPr>
        <p:sp>
          <p:nvSpPr>
            <p:cNvPr id="12" name="Oval 9"/>
            <p:cNvSpPr>
              <a:spLocks noChangeArrowheads="1"/>
            </p:cNvSpPr>
            <p:nvPr/>
          </p:nvSpPr>
          <p:spPr bwMode="auto">
            <a:xfrm>
              <a:off x="6696069" y="3401157"/>
              <a:ext cx="631353" cy="633499"/>
            </a:xfrm>
            <a:prstGeom prst="rect">
              <a:avLst/>
            </a:prstGeom>
            <a:gradFill>
              <a:gsLst>
                <a:gs pos="0">
                  <a:srgbClr val="CD1E24"/>
                </a:gs>
                <a:gs pos="100000">
                  <a:srgbClr val="C00000"/>
                </a:gs>
              </a:gsLst>
              <a:lin ang="2700000" scaled="0"/>
            </a:gradFill>
            <a:ln w="6350">
              <a:noFill/>
            </a:ln>
            <a:effectLst>
              <a:outerShdw blurRad="190500" dist="38100" dir="2700000" algn="tl" rotWithShape="0">
                <a:prstClr val="black">
                  <a:alpha val="20000"/>
                </a:prstClr>
              </a:outerShdw>
            </a:effec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7" name="Group 15"/>
            <p:cNvGrpSpPr/>
            <p:nvPr/>
          </p:nvGrpSpPr>
          <p:grpSpPr bwMode="auto">
            <a:xfrm>
              <a:off x="6848540" y="3561142"/>
              <a:ext cx="322119" cy="313529"/>
              <a:chOff x="0" y="0"/>
              <a:chExt cx="150" cy="146"/>
            </a:xfrm>
            <a:solidFill>
              <a:srgbClr val="F4F5F7"/>
            </a:solidFill>
          </p:grpSpPr>
          <p:sp>
            <p:nvSpPr>
              <p:cNvPr id="18" name="Freeform 16"/>
              <p:cNvSpPr>
                <a:spLocks noEditPoints="1"/>
              </p:cNvSpPr>
              <p:nvPr/>
            </p:nvSpPr>
            <p:spPr bwMode="auto">
              <a:xfrm>
                <a:off x="0" y="0"/>
                <a:ext cx="96" cy="88"/>
              </a:xfrm>
              <a:custGeom>
                <a:avLst/>
                <a:gdLst>
                  <a:gd name="T0" fmla="*/ 54 w 54"/>
                  <a:gd name="T1" fmla="*/ 34 h 50"/>
                  <a:gd name="T2" fmla="*/ 2 w 54"/>
                  <a:gd name="T3" fmla="*/ 34 h 50"/>
                  <a:gd name="T4" fmla="*/ 1 w 54"/>
                  <a:gd name="T5" fmla="*/ 36 h 50"/>
                  <a:gd name="T6" fmla="*/ 19 w 54"/>
                  <a:gd name="T7" fmla="*/ 50 h 50"/>
                  <a:gd name="T8" fmla="*/ 38 w 54"/>
                  <a:gd name="T9" fmla="*/ 50 h 50"/>
                  <a:gd name="T10" fmla="*/ 42 w 54"/>
                  <a:gd name="T11" fmla="*/ 47 h 50"/>
                  <a:gd name="T12" fmla="*/ 40 w 54"/>
                  <a:gd name="T13" fmla="*/ 42 h 50"/>
                  <a:gd name="T14" fmla="*/ 40 w 54"/>
                  <a:gd name="T15" fmla="*/ 40 h 50"/>
                  <a:gd name="T16" fmla="*/ 41 w 54"/>
                  <a:gd name="T17" fmla="*/ 40 h 50"/>
                  <a:gd name="T18" fmla="*/ 45 w 54"/>
                  <a:gd name="T19" fmla="*/ 43 h 50"/>
                  <a:gd name="T20" fmla="*/ 47 w 54"/>
                  <a:gd name="T21" fmla="*/ 42 h 50"/>
                  <a:gd name="T22" fmla="*/ 42 w 54"/>
                  <a:gd name="T23" fmla="*/ 38 h 50"/>
                  <a:gd name="T24" fmla="*/ 43 w 54"/>
                  <a:gd name="T25" fmla="*/ 37 h 50"/>
                  <a:gd name="T26" fmla="*/ 45 w 54"/>
                  <a:gd name="T27" fmla="*/ 36 h 50"/>
                  <a:gd name="T28" fmla="*/ 50 w 54"/>
                  <a:gd name="T29" fmla="*/ 39 h 50"/>
                  <a:gd name="T30" fmla="*/ 54 w 54"/>
                  <a:gd name="T31" fmla="*/ 34 h 50"/>
                  <a:gd name="T32" fmla="*/ 35 w 54"/>
                  <a:gd name="T33" fmla="*/ 31 h 50"/>
                  <a:gd name="T34" fmla="*/ 27 w 54"/>
                  <a:gd name="T35" fmla="*/ 3 h 50"/>
                  <a:gd name="T36" fmla="*/ 29 w 54"/>
                  <a:gd name="T37" fmla="*/ 1 h 50"/>
                  <a:gd name="T38" fmla="*/ 47 w 54"/>
                  <a:gd name="T39" fmla="*/ 15 h 50"/>
                  <a:gd name="T40" fmla="*/ 51 w 54"/>
                  <a:gd name="T41" fmla="*/ 30 h 50"/>
                  <a:gd name="T42" fmla="*/ 49 w 54"/>
                  <a:gd name="T43" fmla="*/ 32 h 50"/>
                  <a:gd name="T44" fmla="*/ 36 w 54"/>
                  <a:gd name="T45" fmla="*/ 32 h 50"/>
                  <a:gd name="T46" fmla="*/ 35 w 54"/>
                  <a:gd name="T4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0">
                    <a:moveTo>
                      <a:pt x="54" y="34"/>
                    </a:moveTo>
                    <a:cubicBezTo>
                      <a:pt x="2" y="34"/>
                      <a:pt x="2" y="34"/>
                      <a:pt x="2" y="34"/>
                    </a:cubicBezTo>
                    <a:cubicBezTo>
                      <a:pt x="1" y="34"/>
                      <a:pt x="0" y="35"/>
                      <a:pt x="1" y="36"/>
                    </a:cubicBezTo>
                    <a:cubicBezTo>
                      <a:pt x="2" y="45"/>
                      <a:pt x="11" y="50"/>
                      <a:pt x="19" y="50"/>
                    </a:cubicBezTo>
                    <a:cubicBezTo>
                      <a:pt x="38" y="50"/>
                      <a:pt x="38" y="50"/>
                      <a:pt x="38" y="50"/>
                    </a:cubicBezTo>
                    <a:cubicBezTo>
                      <a:pt x="42" y="47"/>
                      <a:pt x="42" y="47"/>
                      <a:pt x="42" y="47"/>
                    </a:cubicBezTo>
                    <a:cubicBezTo>
                      <a:pt x="41" y="45"/>
                      <a:pt x="40" y="44"/>
                      <a:pt x="40" y="42"/>
                    </a:cubicBezTo>
                    <a:cubicBezTo>
                      <a:pt x="40" y="41"/>
                      <a:pt x="40" y="41"/>
                      <a:pt x="40" y="40"/>
                    </a:cubicBezTo>
                    <a:cubicBezTo>
                      <a:pt x="40" y="40"/>
                      <a:pt x="41" y="39"/>
                      <a:pt x="41" y="40"/>
                    </a:cubicBezTo>
                    <a:cubicBezTo>
                      <a:pt x="45" y="43"/>
                      <a:pt x="45" y="43"/>
                      <a:pt x="45" y="43"/>
                    </a:cubicBezTo>
                    <a:cubicBezTo>
                      <a:pt x="47" y="42"/>
                      <a:pt x="47" y="42"/>
                      <a:pt x="47" y="42"/>
                    </a:cubicBezTo>
                    <a:cubicBezTo>
                      <a:pt x="42" y="38"/>
                      <a:pt x="42" y="38"/>
                      <a:pt x="42" y="38"/>
                    </a:cubicBezTo>
                    <a:cubicBezTo>
                      <a:pt x="42" y="38"/>
                      <a:pt x="42" y="37"/>
                      <a:pt x="43" y="37"/>
                    </a:cubicBezTo>
                    <a:cubicBezTo>
                      <a:pt x="43" y="36"/>
                      <a:pt x="44" y="36"/>
                      <a:pt x="45" y="36"/>
                    </a:cubicBezTo>
                    <a:cubicBezTo>
                      <a:pt x="47" y="36"/>
                      <a:pt x="49" y="37"/>
                      <a:pt x="50" y="39"/>
                    </a:cubicBezTo>
                    <a:lnTo>
                      <a:pt x="54" y="34"/>
                    </a:lnTo>
                    <a:close/>
                    <a:moveTo>
                      <a:pt x="35" y="31"/>
                    </a:moveTo>
                    <a:cubicBezTo>
                      <a:pt x="27" y="3"/>
                      <a:pt x="27" y="3"/>
                      <a:pt x="27" y="3"/>
                    </a:cubicBezTo>
                    <a:cubicBezTo>
                      <a:pt x="27" y="2"/>
                      <a:pt x="28" y="1"/>
                      <a:pt x="29" y="1"/>
                    </a:cubicBezTo>
                    <a:cubicBezTo>
                      <a:pt x="37" y="0"/>
                      <a:pt x="45" y="7"/>
                      <a:pt x="47" y="15"/>
                    </a:cubicBezTo>
                    <a:cubicBezTo>
                      <a:pt x="51" y="30"/>
                      <a:pt x="51" y="30"/>
                      <a:pt x="51" y="30"/>
                    </a:cubicBezTo>
                    <a:cubicBezTo>
                      <a:pt x="51" y="31"/>
                      <a:pt x="51" y="32"/>
                      <a:pt x="49" y="32"/>
                    </a:cubicBezTo>
                    <a:cubicBezTo>
                      <a:pt x="36" y="32"/>
                      <a:pt x="36" y="32"/>
                      <a:pt x="36" y="32"/>
                    </a:cubicBezTo>
                    <a:cubicBezTo>
                      <a:pt x="36" y="32"/>
                      <a:pt x="35" y="32"/>
                      <a:pt x="35" y="3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Freeform 17"/>
              <p:cNvSpPr>
                <a:spLocks noEditPoints="1"/>
              </p:cNvSpPr>
              <p:nvPr/>
            </p:nvSpPr>
            <p:spPr bwMode="auto">
              <a:xfrm>
                <a:off x="67" y="60"/>
                <a:ext cx="83" cy="86"/>
              </a:xfrm>
              <a:custGeom>
                <a:avLst/>
                <a:gdLst>
                  <a:gd name="T0" fmla="*/ 46 w 47"/>
                  <a:gd name="T1" fmla="*/ 0 h 49"/>
                  <a:gd name="T2" fmla="*/ 16 w 47"/>
                  <a:gd name="T3" fmla="*/ 0 h 49"/>
                  <a:gd name="T4" fmla="*/ 12 w 47"/>
                  <a:gd name="T5" fmla="*/ 5 h 49"/>
                  <a:gd name="T6" fmla="*/ 13 w 47"/>
                  <a:gd name="T7" fmla="*/ 8 h 49"/>
                  <a:gd name="T8" fmla="*/ 13 w 47"/>
                  <a:gd name="T9" fmla="*/ 9 h 49"/>
                  <a:gd name="T10" fmla="*/ 12 w 47"/>
                  <a:gd name="T11" fmla="*/ 10 h 49"/>
                  <a:gd name="T12" fmla="*/ 9 w 47"/>
                  <a:gd name="T13" fmla="*/ 8 h 49"/>
                  <a:gd name="T14" fmla="*/ 7 w 47"/>
                  <a:gd name="T15" fmla="*/ 9 h 49"/>
                  <a:gd name="T16" fmla="*/ 11 w 47"/>
                  <a:gd name="T17" fmla="*/ 11 h 49"/>
                  <a:gd name="T18" fmla="*/ 10 w 47"/>
                  <a:gd name="T19" fmla="*/ 13 h 49"/>
                  <a:gd name="T20" fmla="*/ 7 w 47"/>
                  <a:gd name="T21" fmla="*/ 14 h 49"/>
                  <a:gd name="T22" fmla="*/ 4 w 47"/>
                  <a:gd name="T23" fmla="*/ 13 h 49"/>
                  <a:gd name="T24" fmla="*/ 0 w 47"/>
                  <a:gd name="T25" fmla="*/ 16 h 49"/>
                  <a:gd name="T26" fmla="*/ 46 w 47"/>
                  <a:gd name="T27" fmla="*/ 16 h 49"/>
                  <a:gd name="T28" fmla="*/ 47 w 47"/>
                  <a:gd name="T29" fmla="*/ 14 h 49"/>
                  <a:gd name="T30" fmla="*/ 47 w 47"/>
                  <a:gd name="T31" fmla="*/ 2 h 49"/>
                  <a:gd name="T32" fmla="*/ 46 w 47"/>
                  <a:gd name="T33" fmla="*/ 0 h 49"/>
                  <a:gd name="T34" fmla="*/ 10 w 47"/>
                  <a:gd name="T35" fmla="*/ 48 h 49"/>
                  <a:gd name="T36" fmla="*/ 3 w 47"/>
                  <a:gd name="T37" fmla="*/ 20 h 49"/>
                  <a:gd name="T38" fmla="*/ 4 w 47"/>
                  <a:gd name="T39" fmla="*/ 18 h 49"/>
                  <a:gd name="T40" fmla="*/ 17 w 47"/>
                  <a:gd name="T41" fmla="*/ 18 h 49"/>
                  <a:gd name="T42" fmla="*/ 19 w 47"/>
                  <a:gd name="T43" fmla="*/ 19 h 49"/>
                  <a:gd name="T44" fmla="*/ 26 w 47"/>
                  <a:gd name="T45" fmla="*/ 43 h 49"/>
                  <a:gd name="T46" fmla="*/ 24 w 47"/>
                  <a:gd name="T47" fmla="*/ 46 h 49"/>
                  <a:gd name="T48" fmla="*/ 12 w 47"/>
                  <a:gd name="T49" fmla="*/ 49 h 49"/>
                  <a:gd name="T50" fmla="*/ 10 w 47"/>
                  <a:gd name="T51" fmla="*/ 48 h 49"/>
                  <a:gd name="T52" fmla="*/ 15 w 47"/>
                  <a:gd name="T53" fmla="*/ 45 h 49"/>
                  <a:gd name="T54" fmla="*/ 20 w 47"/>
                  <a:gd name="T55" fmla="*/ 43 h 49"/>
                  <a:gd name="T56" fmla="*/ 21 w 47"/>
                  <a:gd name="T57" fmla="*/ 41 h 49"/>
                  <a:gd name="T58" fmla="*/ 17 w 47"/>
                  <a:gd name="T59" fmla="*/ 25 h 49"/>
                  <a:gd name="T60" fmla="*/ 15 w 47"/>
                  <a:gd name="T61" fmla="*/ 24 h 49"/>
                  <a:gd name="T62" fmla="*/ 10 w 47"/>
                  <a:gd name="T63" fmla="*/ 25 h 49"/>
                  <a:gd name="T64" fmla="*/ 8 w 47"/>
                  <a:gd name="T65" fmla="*/ 27 h 49"/>
                  <a:gd name="T66" fmla="*/ 13 w 47"/>
                  <a:gd name="T67" fmla="*/ 43 h 49"/>
                  <a:gd name="T68" fmla="*/ 15 w 47"/>
                  <a:gd name="T69" fmla="*/ 45 h 49"/>
                  <a:gd name="T70" fmla="*/ 44 w 47"/>
                  <a:gd name="T71" fmla="*/ 5 h 49"/>
                  <a:gd name="T72" fmla="*/ 44 w 47"/>
                  <a:gd name="T73" fmla="*/ 11 h 49"/>
                  <a:gd name="T74" fmla="*/ 42 w 47"/>
                  <a:gd name="T75" fmla="*/ 13 h 49"/>
                  <a:gd name="T76" fmla="*/ 26 w 47"/>
                  <a:gd name="T77" fmla="*/ 13 h 49"/>
                  <a:gd name="T78" fmla="*/ 24 w 47"/>
                  <a:gd name="T79" fmla="*/ 11 h 49"/>
                  <a:gd name="T80" fmla="*/ 24 w 47"/>
                  <a:gd name="T81" fmla="*/ 5 h 49"/>
                  <a:gd name="T82" fmla="*/ 26 w 47"/>
                  <a:gd name="T83" fmla="*/ 4 h 49"/>
                  <a:gd name="T84" fmla="*/ 42 w 47"/>
                  <a:gd name="T85" fmla="*/ 4 h 49"/>
                  <a:gd name="T86" fmla="*/ 44 w 47"/>
                  <a:gd name="T8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49">
                    <a:moveTo>
                      <a:pt x="46" y="0"/>
                    </a:moveTo>
                    <a:cubicBezTo>
                      <a:pt x="16" y="0"/>
                      <a:pt x="16" y="0"/>
                      <a:pt x="16" y="0"/>
                    </a:cubicBezTo>
                    <a:cubicBezTo>
                      <a:pt x="12" y="5"/>
                      <a:pt x="12" y="5"/>
                      <a:pt x="12" y="5"/>
                    </a:cubicBezTo>
                    <a:cubicBezTo>
                      <a:pt x="13" y="5"/>
                      <a:pt x="13" y="7"/>
                      <a:pt x="13" y="8"/>
                    </a:cubicBezTo>
                    <a:cubicBezTo>
                      <a:pt x="13" y="8"/>
                      <a:pt x="13" y="9"/>
                      <a:pt x="13" y="9"/>
                    </a:cubicBezTo>
                    <a:cubicBezTo>
                      <a:pt x="13" y="10"/>
                      <a:pt x="12" y="10"/>
                      <a:pt x="12" y="10"/>
                    </a:cubicBezTo>
                    <a:cubicBezTo>
                      <a:pt x="9" y="8"/>
                      <a:pt x="9" y="8"/>
                      <a:pt x="9" y="8"/>
                    </a:cubicBezTo>
                    <a:cubicBezTo>
                      <a:pt x="7" y="9"/>
                      <a:pt x="7" y="9"/>
                      <a:pt x="7" y="9"/>
                    </a:cubicBezTo>
                    <a:cubicBezTo>
                      <a:pt x="11" y="11"/>
                      <a:pt x="11" y="11"/>
                      <a:pt x="11" y="11"/>
                    </a:cubicBezTo>
                    <a:cubicBezTo>
                      <a:pt x="11" y="12"/>
                      <a:pt x="11" y="12"/>
                      <a:pt x="10" y="13"/>
                    </a:cubicBezTo>
                    <a:cubicBezTo>
                      <a:pt x="10" y="13"/>
                      <a:pt x="9" y="14"/>
                      <a:pt x="7" y="14"/>
                    </a:cubicBezTo>
                    <a:cubicBezTo>
                      <a:pt x="6" y="14"/>
                      <a:pt x="5" y="13"/>
                      <a:pt x="4" y="13"/>
                    </a:cubicBezTo>
                    <a:cubicBezTo>
                      <a:pt x="0" y="16"/>
                      <a:pt x="0" y="16"/>
                      <a:pt x="0" y="16"/>
                    </a:cubicBezTo>
                    <a:cubicBezTo>
                      <a:pt x="46" y="16"/>
                      <a:pt x="46" y="16"/>
                      <a:pt x="46" y="16"/>
                    </a:cubicBezTo>
                    <a:cubicBezTo>
                      <a:pt x="47" y="16"/>
                      <a:pt x="47" y="15"/>
                      <a:pt x="47" y="14"/>
                    </a:cubicBezTo>
                    <a:cubicBezTo>
                      <a:pt x="47" y="2"/>
                      <a:pt x="47" y="2"/>
                      <a:pt x="47" y="2"/>
                    </a:cubicBezTo>
                    <a:cubicBezTo>
                      <a:pt x="47" y="1"/>
                      <a:pt x="47" y="0"/>
                      <a:pt x="46" y="0"/>
                    </a:cubicBezTo>
                    <a:close/>
                    <a:moveTo>
                      <a:pt x="10" y="48"/>
                    </a:moveTo>
                    <a:cubicBezTo>
                      <a:pt x="3" y="20"/>
                      <a:pt x="3" y="20"/>
                      <a:pt x="3" y="20"/>
                    </a:cubicBezTo>
                    <a:cubicBezTo>
                      <a:pt x="2" y="19"/>
                      <a:pt x="3" y="18"/>
                      <a:pt x="4" y="18"/>
                    </a:cubicBezTo>
                    <a:cubicBezTo>
                      <a:pt x="17" y="18"/>
                      <a:pt x="17" y="18"/>
                      <a:pt x="17" y="18"/>
                    </a:cubicBezTo>
                    <a:cubicBezTo>
                      <a:pt x="18" y="18"/>
                      <a:pt x="19" y="18"/>
                      <a:pt x="19" y="19"/>
                    </a:cubicBezTo>
                    <a:cubicBezTo>
                      <a:pt x="26" y="43"/>
                      <a:pt x="26" y="43"/>
                      <a:pt x="26" y="43"/>
                    </a:cubicBezTo>
                    <a:cubicBezTo>
                      <a:pt x="26" y="44"/>
                      <a:pt x="25" y="45"/>
                      <a:pt x="24" y="46"/>
                    </a:cubicBezTo>
                    <a:cubicBezTo>
                      <a:pt x="12" y="49"/>
                      <a:pt x="12" y="49"/>
                      <a:pt x="12" y="49"/>
                    </a:cubicBezTo>
                    <a:cubicBezTo>
                      <a:pt x="11" y="49"/>
                      <a:pt x="10" y="48"/>
                      <a:pt x="10" y="48"/>
                    </a:cubicBezTo>
                    <a:close/>
                    <a:moveTo>
                      <a:pt x="15" y="45"/>
                    </a:moveTo>
                    <a:cubicBezTo>
                      <a:pt x="20" y="43"/>
                      <a:pt x="20" y="43"/>
                      <a:pt x="20" y="43"/>
                    </a:cubicBezTo>
                    <a:cubicBezTo>
                      <a:pt x="21" y="43"/>
                      <a:pt x="22" y="42"/>
                      <a:pt x="21" y="41"/>
                    </a:cubicBezTo>
                    <a:cubicBezTo>
                      <a:pt x="17" y="25"/>
                      <a:pt x="17" y="25"/>
                      <a:pt x="17" y="25"/>
                    </a:cubicBezTo>
                    <a:cubicBezTo>
                      <a:pt x="17" y="24"/>
                      <a:pt x="16" y="23"/>
                      <a:pt x="15" y="24"/>
                    </a:cubicBezTo>
                    <a:cubicBezTo>
                      <a:pt x="10" y="25"/>
                      <a:pt x="10" y="25"/>
                      <a:pt x="10" y="25"/>
                    </a:cubicBezTo>
                    <a:cubicBezTo>
                      <a:pt x="9" y="25"/>
                      <a:pt x="8" y="26"/>
                      <a:pt x="8" y="27"/>
                    </a:cubicBezTo>
                    <a:cubicBezTo>
                      <a:pt x="13" y="43"/>
                      <a:pt x="13" y="43"/>
                      <a:pt x="13" y="43"/>
                    </a:cubicBezTo>
                    <a:cubicBezTo>
                      <a:pt x="13" y="44"/>
                      <a:pt x="14" y="45"/>
                      <a:pt x="15" y="45"/>
                    </a:cubicBezTo>
                    <a:close/>
                    <a:moveTo>
                      <a:pt x="44" y="5"/>
                    </a:moveTo>
                    <a:cubicBezTo>
                      <a:pt x="44" y="11"/>
                      <a:pt x="44" y="11"/>
                      <a:pt x="44" y="11"/>
                    </a:cubicBezTo>
                    <a:cubicBezTo>
                      <a:pt x="44" y="12"/>
                      <a:pt x="43" y="13"/>
                      <a:pt x="42" y="13"/>
                    </a:cubicBezTo>
                    <a:cubicBezTo>
                      <a:pt x="26" y="13"/>
                      <a:pt x="26" y="13"/>
                      <a:pt x="26" y="13"/>
                    </a:cubicBezTo>
                    <a:cubicBezTo>
                      <a:pt x="25" y="13"/>
                      <a:pt x="24" y="12"/>
                      <a:pt x="24" y="11"/>
                    </a:cubicBezTo>
                    <a:cubicBezTo>
                      <a:pt x="24" y="5"/>
                      <a:pt x="24" y="5"/>
                      <a:pt x="24" y="5"/>
                    </a:cubicBezTo>
                    <a:cubicBezTo>
                      <a:pt x="24" y="4"/>
                      <a:pt x="25" y="4"/>
                      <a:pt x="26" y="4"/>
                    </a:cubicBezTo>
                    <a:cubicBezTo>
                      <a:pt x="42" y="4"/>
                      <a:pt x="42" y="4"/>
                      <a:pt x="42" y="4"/>
                    </a:cubicBezTo>
                    <a:cubicBezTo>
                      <a:pt x="43" y="4"/>
                      <a:pt x="44" y="4"/>
                      <a:pt x="44" y="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27" name="文本框 26"/>
            <p:cNvSpPr txBox="1"/>
            <p:nvPr/>
          </p:nvSpPr>
          <p:spPr>
            <a:xfrm>
              <a:off x="7367704" y="3461682"/>
              <a:ext cx="3142854" cy="445533"/>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 name="组合 4"/>
          <p:cNvGrpSpPr/>
          <p:nvPr/>
        </p:nvGrpSpPr>
        <p:grpSpPr>
          <a:xfrm>
            <a:off x="1276684" y="4880652"/>
            <a:ext cx="4709434" cy="780704"/>
            <a:chOff x="1434798" y="4539310"/>
            <a:chExt cx="3821451" cy="633499"/>
          </a:xfrm>
        </p:grpSpPr>
        <p:sp>
          <p:nvSpPr>
            <p:cNvPr id="10" name="Oval 6"/>
            <p:cNvSpPr>
              <a:spLocks noChangeArrowheads="1"/>
            </p:cNvSpPr>
            <p:nvPr/>
          </p:nvSpPr>
          <p:spPr bwMode="auto">
            <a:xfrm>
              <a:off x="1434798" y="4539310"/>
              <a:ext cx="631353" cy="633499"/>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2" name="Freeform 20"/>
            <p:cNvSpPr>
              <a:spLocks noEditPoints="1"/>
            </p:cNvSpPr>
            <p:nvPr/>
          </p:nvSpPr>
          <p:spPr bwMode="auto">
            <a:xfrm>
              <a:off x="1655987" y="4729359"/>
              <a:ext cx="227631" cy="253400"/>
            </a:xfrm>
            <a:custGeom>
              <a:avLst/>
              <a:gdLst>
                <a:gd name="T0" fmla="*/ 6 w 60"/>
                <a:gd name="T1" fmla="*/ 52 h 67"/>
                <a:gd name="T2" fmla="*/ 0 w 60"/>
                <a:gd name="T3" fmla="*/ 6 h 67"/>
                <a:gd name="T4" fmla="*/ 42 w 60"/>
                <a:gd name="T5" fmla="*/ 0 h 67"/>
                <a:gd name="T6" fmla="*/ 43 w 60"/>
                <a:gd name="T7" fmla="*/ 8 h 67"/>
                <a:gd name="T8" fmla="*/ 42 w 60"/>
                <a:gd name="T9" fmla="*/ 9 h 67"/>
                <a:gd name="T10" fmla="*/ 41 w 60"/>
                <a:gd name="T11" fmla="*/ 3 h 67"/>
                <a:gd name="T12" fmla="*/ 6 w 60"/>
                <a:gd name="T13" fmla="*/ 1 h 67"/>
                <a:gd name="T14" fmla="*/ 42 w 60"/>
                <a:gd name="T15" fmla="*/ 10 h 67"/>
                <a:gd name="T16" fmla="*/ 43 w 60"/>
                <a:gd name="T17" fmla="*/ 12 h 67"/>
                <a:gd name="T18" fmla="*/ 22 w 60"/>
                <a:gd name="T19" fmla="*/ 13 h 67"/>
                <a:gd name="T20" fmla="*/ 15 w 60"/>
                <a:gd name="T21" fmla="*/ 51 h 67"/>
                <a:gd name="T22" fmla="*/ 58 w 60"/>
                <a:gd name="T23" fmla="*/ 67 h 67"/>
                <a:gd name="T24" fmla="*/ 16 w 60"/>
                <a:gd name="T25" fmla="*/ 61 h 67"/>
                <a:gd name="T26" fmla="*/ 22 w 60"/>
                <a:gd name="T27" fmla="*/ 14 h 67"/>
                <a:gd name="T28" fmla="*/ 60 w 60"/>
                <a:gd name="T29" fmla="*/ 16 h 67"/>
                <a:gd name="T30" fmla="*/ 59 w 60"/>
                <a:gd name="T31" fmla="*/ 24 h 67"/>
                <a:gd name="T32" fmla="*/ 57 w 60"/>
                <a:gd name="T33" fmla="*/ 23 h 67"/>
                <a:gd name="T34" fmla="*/ 56 w 60"/>
                <a:gd name="T35" fmla="*/ 16 h 67"/>
                <a:gd name="T36" fmla="*/ 22 w 60"/>
                <a:gd name="T37" fmla="*/ 25 h 67"/>
                <a:gd name="T38" fmla="*/ 60 w 60"/>
                <a:gd name="T39" fmla="*/ 27 h 67"/>
                <a:gd name="T40" fmla="*/ 58 w 60"/>
                <a:gd name="T41" fmla="*/ 67 h 67"/>
                <a:gd name="T42" fmla="*/ 23 w 60"/>
                <a:gd name="T43" fmla="*/ 18 h 67"/>
                <a:gd name="T44" fmla="*/ 22 w 60"/>
                <a:gd name="T45" fmla="*/ 17 h 67"/>
                <a:gd name="T46" fmla="*/ 55 w 60"/>
                <a:gd name="T47" fmla="*/ 16 h 67"/>
                <a:gd name="T48" fmla="*/ 56 w 60"/>
                <a:gd name="T49" fmla="*/ 17 h 67"/>
                <a:gd name="T50" fmla="*/ 55 w 60"/>
                <a:gd name="T51" fmla="*/ 20 h 67"/>
                <a:gd name="T52" fmla="*/ 22 w 60"/>
                <a:gd name="T53" fmla="*/ 19 h 67"/>
                <a:gd name="T54" fmla="*/ 23 w 60"/>
                <a:gd name="T55" fmla="*/ 18 h 67"/>
                <a:gd name="T56" fmla="*/ 56 w 60"/>
                <a:gd name="T57" fmla="*/ 19 h 67"/>
                <a:gd name="T58" fmla="*/ 55 w 60"/>
                <a:gd name="T59" fmla="*/ 20 h 67"/>
                <a:gd name="T60" fmla="*/ 23 w 60"/>
                <a:gd name="T61" fmla="*/ 22 h 67"/>
                <a:gd name="T62" fmla="*/ 22 w 60"/>
                <a:gd name="T63" fmla="*/ 21 h 67"/>
                <a:gd name="T64" fmla="*/ 55 w 60"/>
                <a:gd name="T65" fmla="*/ 21 h 67"/>
                <a:gd name="T66" fmla="*/ 56 w 60"/>
                <a:gd name="T67" fmla="*/ 22 h 67"/>
                <a:gd name="T68" fmla="*/ 55 w 60"/>
                <a:gd name="T69" fmla="*/ 25 h 67"/>
                <a:gd name="T70" fmla="*/ 22 w 60"/>
                <a:gd name="T71" fmla="*/ 24 h 67"/>
                <a:gd name="T72" fmla="*/ 23 w 60"/>
                <a:gd name="T73" fmla="*/ 23 h 67"/>
                <a:gd name="T74" fmla="*/ 56 w 60"/>
                <a:gd name="T75" fmla="*/ 24 h 67"/>
                <a:gd name="T76" fmla="*/ 55 w 60"/>
                <a:gd name="T77" fmla="*/ 25 h 67"/>
                <a:gd name="T78" fmla="*/ 7 w 60"/>
                <a:gd name="T79" fmla="*/ 3 h 67"/>
                <a:gd name="T80" fmla="*/ 6 w 60"/>
                <a:gd name="T81" fmla="*/ 2 h 67"/>
                <a:gd name="T82" fmla="*/ 39 w 60"/>
                <a:gd name="T83" fmla="*/ 2 h 67"/>
                <a:gd name="T84" fmla="*/ 40 w 60"/>
                <a:gd name="T85" fmla="*/ 2 h 67"/>
                <a:gd name="T86" fmla="*/ 39 w 60"/>
                <a:gd name="T87" fmla="*/ 5 h 67"/>
                <a:gd name="T88" fmla="*/ 6 w 60"/>
                <a:gd name="T89" fmla="*/ 5 h 67"/>
                <a:gd name="T90" fmla="*/ 7 w 60"/>
                <a:gd name="T91" fmla="*/ 4 h 67"/>
                <a:gd name="T92" fmla="*/ 40 w 60"/>
                <a:gd name="T93" fmla="*/ 5 h 67"/>
                <a:gd name="T94" fmla="*/ 39 w 60"/>
                <a:gd name="T95" fmla="*/ 5 h 67"/>
                <a:gd name="T96" fmla="*/ 7 w 60"/>
                <a:gd name="T97" fmla="*/ 8 h 67"/>
                <a:gd name="T98" fmla="*/ 6 w 60"/>
                <a:gd name="T99" fmla="*/ 7 h 67"/>
                <a:gd name="T100" fmla="*/ 39 w 60"/>
                <a:gd name="T101" fmla="*/ 6 h 67"/>
                <a:gd name="T102" fmla="*/ 40 w 60"/>
                <a:gd name="T103" fmla="*/ 7 h 67"/>
                <a:gd name="T104" fmla="*/ 39 w 60"/>
                <a:gd name="T105" fmla="*/ 10 h 67"/>
                <a:gd name="T106" fmla="*/ 6 w 60"/>
                <a:gd name="T107" fmla="*/ 9 h 67"/>
                <a:gd name="T108" fmla="*/ 7 w 60"/>
                <a:gd name="T109" fmla="*/ 8 h 67"/>
                <a:gd name="T110" fmla="*/ 40 w 60"/>
                <a:gd name="T111" fmla="*/ 9 h 67"/>
                <a:gd name="T112" fmla="*/ 39 w 60"/>
                <a:gd name="T113"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 h="67">
                  <a:moveTo>
                    <a:pt x="14" y="52"/>
                  </a:moveTo>
                  <a:cubicBezTo>
                    <a:pt x="6" y="52"/>
                    <a:pt x="6" y="52"/>
                    <a:pt x="6" y="52"/>
                  </a:cubicBezTo>
                  <a:cubicBezTo>
                    <a:pt x="3" y="52"/>
                    <a:pt x="0" y="49"/>
                    <a:pt x="0" y="46"/>
                  </a:cubicBezTo>
                  <a:cubicBezTo>
                    <a:pt x="0" y="32"/>
                    <a:pt x="0" y="19"/>
                    <a:pt x="0" y="6"/>
                  </a:cubicBezTo>
                  <a:cubicBezTo>
                    <a:pt x="0" y="2"/>
                    <a:pt x="3" y="0"/>
                    <a:pt x="6" y="0"/>
                  </a:cubicBezTo>
                  <a:cubicBezTo>
                    <a:pt x="18" y="0"/>
                    <a:pt x="30" y="0"/>
                    <a:pt x="42" y="0"/>
                  </a:cubicBezTo>
                  <a:cubicBezTo>
                    <a:pt x="43" y="0"/>
                    <a:pt x="43" y="0"/>
                    <a:pt x="43" y="1"/>
                  </a:cubicBezTo>
                  <a:cubicBezTo>
                    <a:pt x="43" y="8"/>
                    <a:pt x="43" y="8"/>
                    <a:pt x="43" y="8"/>
                  </a:cubicBezTo>
                  <a:cubicBezTo>
                    <a:pt x="43" y="8"/>
                    <a:pt x="43" y="9"/>
                    <a:pt x="42" y="9"/>
                  </a:cubicBezTo>
                  <a:cubicBezTo>
                    <a:pt x="42" y="9"/>
                    <a:pt x="42" y="9"/>
                    <a:pt x="42" y="9"/>
                  </a:cubicBezTo>
                  <a:cubicBezTo>
                    <a:pt x="42" y="9"/>
                    <a:pt x="41" y="8"/>
                    <a:pt x="41" y="8"/>
                  </a:cubicBezTo>
                  <a:cubicBezTo>
                    <a:pt x="41" y="3"/>
                    <a:pt x="41" y="3"/>
                    <a:pt x="41" y="3"/>
                  </a:cubicBezTo>
                  <a:cubicBezTo>
                    <a:pt x="41" y="2"/>
                    <a:pt x="41" y="1"/>
                    <a:pt x="40" y="1"/>
                  </a:cubicBezTo>
                  <a:cubicBezTo>
                    <a:pt x="6" y="1"/>
                    <a:pt x="6" y="1"/>
                    <a:pt x="6" y="1"/>
                  </a:cubicBezTo>
                  <a:cubicBezTo>
                    <a:pt x="0" y="1"/>
                    <a:pt x="0" y="10"/>
                    <a:pt x="6" y="10"/>
                  </a:cubicBezTo>
                  <a:cubicBezTo>
                    <a:pt x="42" y="10"/>
                    <a:pt x="42" y="10"/>
                    <a:pt x="42" y="10"/>
                  </a:cubicBezTo>
                  <a:cubicBezTo>
                    <a:pt x="43" y="10"/>
                    <a:pt x="43" y="11"/>
                    <a:pt x="43" y="11"/>
                  </a:cubicBezTo>
                  <a:cubicBezTo>
                    <a:pt x="43" y="12"/>
                    <a:pt x="43" y="12"/>
                    <a:pt x="43" y="12"/>
                  </a:cubicBezTo>
                  <a:cubicBezTo>
                    <a:pt x="43" y="13"/>
                    <a:pt x="43" y="13"/>
                    <a:pt x="42" y="13"/>
                  </a:cubicBezTo>
                  <a:cubicBezTo>
                    <a:pt x="22" y="13"/>
                    <a:pt x="22" y="13"/>
                    <a:pt x="22" y="13"/>
                  </a:cubicBezTo>
                  <a:cubicBezTo>
                    <a:pt x="18" y="13"/>
                    <a:pt x="15" y="16"/>
                    <a:pt x="15" y="20"/>
                  </a:cubicBezTo>
                  <a:cubicBezTo>
                    <a:pt x="15" y="51"/>
                    <a:pt x="15" y="51"/>
                    <a:pt x="15" y="51"/>
                  </a:cubicBezTo>
                  <a:cubicBezTo>
                    <a:pt x="15" y="51"/>
                    <a:pt x="15" y="52"/>
                    <a:pt x="14" y="52"/>
                  </a:cubicBezTo>
                  <a:close/>
                  <a:moveTo>
                    <a:pt x="58" y="67"/>
                  </a:moveTo>
                  <a:cubicBezTo>
                    <a:pt x="22" y="67"/>
                    <a:pt x="22" y="67"/>
                    <a:pt x="22" y="67"/>
                  </a:cubicBezTo>
                  <a:cubicBezTo>
                    <a:pt x="19" y="67"/>
                    <a:pt x="16" y="64"/>
                    <a:pt x="16" y="61"/>
                  </a:cubicBezTo>
                  <a:cubicBezTo>
                    <a:pt x="16" y="47"/>
                    <a:pt x="16" y="34"/>
                    <a:pt x="16" y="20"/>
                  </a:cubicBezTo>
                  <a:cubicBezTo>
                    <a:pt x="16" y="17"/>
                    <a:pt x="19" y="14"/>
                    <a:pt x="22" y="14"/>
                  </a:cubicBezTo>
                  <a:cubicBezTo>
                    <a:pt x="35" y="14"/>
                    <a:pt x="46" y="14"/>
                    <a:pt x="58" y="14"/>
                  </a:cubicBezTo>
                  <a:cubicBezTo>
                    <a:pt x="59" y="14"/>
                    <a:pt x="60" y="15"/>
                    <a:pt x="60" y="16"/>
                  </a:cubicBezTo>
                  <a:cubicBezTo>
                    <a:pt x="60" y="23"/>
                    <a:pt x="60" y="23"/>
                    <a:pt x="60" y="23"/>
                  </a:cubicBezTo>
                  <a:cubicBezTo>
                    <a:pt x="60" y="23"/>
                    <a:pt x="59" y="24"/>
                    <a:pt x="59" y="24"/>
                  </a:cubicBezTo>
                  <a:cubicBezTo>
                    <a:pt x="59" y="24"/>
                    <a:pt x="59" y="24"/>
                    <a:pt x="59" y="24"/>
                  </a:cubicBezTo>
                  <a:cubicBezTo>
                    <a:pt x="58" y="24"/>
                    <a:pt x="57" y="23"/>
                    <a:pt x="57" y="23"/>
                  </a:cubicBezTo>
                  <a:cubicBezTo>
                    <a:pt x="57" y="17"/>
                    <a:pt x="57" y="17"/>
                    <a:pt x="57" y="17"/>
                  </a:cubicBezTo>
                  <a:cubicBezTo>
                    <a:pt x="57" y="16"/>
                    <a:pt x="57" y="16"/>
                    <a:pt x="56" y="16"/>
                  </a:cubicBezTo>
                  <a:cubicBezTo>
                    <a:pt x="22" y="16"/>
                    <a:pt x="22" y="16"/>
                    <a:pt x="22" y="16"/>
                  </a:cubicBezTo>
                  <a:cubicBezTo>
                    <a:pt x="16" y="16"/>
                    <a:pt x="16" y="25"/>
                    <a:pt x="22" y="25"/>
                  </a:cubicBezTo>
                  <a:cubicBezTo>
                    <a:pt x="58" y="25"/>
                    <a:pt x="58" y="25"/>
                    <a:pt x="58" y="25"/>
                  </a:cubicBezTo>
                  <a:cubicBezTo>
                    <a:pt x="59" y="25"/>
                    <a:pt x="60" y="26"/>
                    <a:pt x="60" y="27"/>
                  </a:cubicBezTo>
                  <a:cubicBezTo>
                    <a:pt x="60" y="39"/>
                    <a:pt x="60" y="52"/>
                    <a:pt x="60" y="65"/>
                  </a:cubicBezTo>
                  <a:cubicBezTo>
                    <a:pt x="60" y="66"/>
                    <a:pt x="59" y="67"/>
                    <a:pt x="58" y="67"/>
                  </a:cubicBezTo>
                  <a:close/>
                  <a:moveTo>
                    <a:pt x="55" y="18"/>
                  </a:moveTo>
                  <a:cubicBezTo>
                    <a:pt x="23" y="18"/>
                    <a:pt x="23" y="18"/>
                    <a:pt x="23" y="18"/>
                  </a:cubicBezTo>
                  <a:cubicBezTo>
                    <a:pt x="22" y="18"/>
                    <a:pt x="22" y="17"/>
                    <a:pt x="22" y="17"/>
                  </a:cubicBezTo>
                  <a:cubicBezTo>
                    <a:pt x="22" y="17"/>
                    <a:pt x="22" y="17"/>
                    <a:pt x="22" y="17"/>
                  </a:cubicBezTo>
                  <a:cubicBezTo>
                    <a:pt x="22" y="17"/>
                    <a:pt x="22" y="16"/>
                    <a:pt x="23" y="16"/>
                  </a:cubicBezTo>
                  <a:cubicBezTo>
                    <a:pt x="55" y="16"/>
                    <a:pt x="55" y="16"/>
                    <a:pt x="55" y="16"/>
                  </a:cubicBezTo>
                  <a:cubicBezTo>
                    <a:pt x="56" y="16"/>
                    <a:pt x="56" y="17"/>
                    <a:pt x="56" y="17"/>
                  </a:cubicBezTo>
                  <a:cubicBezTo>
                    <a:pt x="56" y="17"/>
                    <a:pt x="56" y="17"/>
                    <a:pt x="56" y="17"/>
                  </a:cubicBezTo>
                  <a:cubicBezTo>
                    <a:pt x="56" y="17"/>
                    <a:pt x="56" y="18"/>
                    <a:pt x="55" y="18"/>
                  </a:cubicBezTo>
                  <a:close/>
                  <a:moveTo>
                    <a:pt x="55" y="20"/>
                  </a:moveTo>
                  <a:cubicBezTo>
                    <a:pt x="23" y="20"/>
                    <a:pt x="23" y="20"/>
                    <a:pt x="23" y="20"/>
                  </a:cubicBezTo>
                  <a:cubicBezTo>
                    <a:pt x="22" y="20"/>
                    <a:pt x="22" y="20"/>
                    <a:pt x="22" y="19"/>
                  </a:cubicBezTo>
                  <a:cubicBezTo>
                    <a:pt x="22" y="19"/>
                    <a:pt x="22" y="19"/>
                    <a:pt x="22" y="19"/>
                  </a:cubicBezTo>
                  <a:cubicBezTo>
                    <a:pt x="22" y="19"/>
                    <a:pt x="22" y="18"/>
                    <a:pt x="23" y="18"/>
                  </a:cubicBezTo>
                  <a:cubicBezTo>
                    <a:pt x="55" y="18"/>
                    <a:pt x="55" y="18"/>
                    <a:pt x="55" y="18"/>
                  </a:cubicBezTo>
                  <a:cubicBezTo>
                    <a:pt x="56" y="18"/>
                    <a:pt x="56" y="19"/>
                    <a:pt x="56" y="19"/>
                  </a:cubicBezTo>
                  <a:cubicBezTo>
                    <a:pt x="56" y="19"/>
                    <a:pt x="56" y="19"/>
                    <a:pt x="56" y="19"/>
                  </a:cubicBezTo>
                  <a:cubicBezTo>
                    <a:pt x="56" y="20"/>
                    <a:pt x="56" y="20"/>
                    <a:pt x="55" y="20"/>
                  </a:cubicBezTo>
                  <a:close/>
                  <a:moveTo>
                    <a:pt x="55" y="22"/>
                  </a:moveTo>
                  <a:cubicBezTo>
                    <a:pt x="23" y="22"/>
                    <a:pt x="23" y="22"/>
                    <a:pt x="23" y="22"/>
                  </a:cubicBezTo>
                  <a:cubicBezTo>
                    <a:pt x="22" y="22"/>
                    <a:pt x="22" y="22"/>
                    <a:pt x="22" y="22"/>
                  </a:cubicBezTo>
                  <a:cubicBezTo>
                    <a:pt x="22" y="21"/>
                    <a:pt x="22" y="21"/>
                    <a:pt x="22" y="21"/>
                  </a:cubicBezTo>
                  <a:cubicBezTo>
                    <a:pt x="22" y="21"/>
                    <a:pt x="22" y="21"/>
                    <a:pt x="23" y="21"/>
                  </a:cubicBezTo>
                  <a:cubicBezTo>
                    <a:pt x="55" y="21"/>
                    <a:pt x="55" y="21"/>
                    <a:pt x="55" y="21"/>
                  </a:cubicBezTo>
                  <a:cubicBezTo>
                    <a:pt x="56" y="21"/>
                    <a:pt x="56" y="21"/>
                    <a:pt x="56" y="21"/>
                  </a:cubicBezTo>
                  <a:cubicBezTo>
                    <a:pt x="56" y="22"/>
                    <a:pt x="56" y="22"/>
                    <a:pt x="56" y="22"/>
                  </a:cubicBezTo>
                  <a:cubicBezTo>
                    <a:pt x="56" y="22"/>
                    <a:pt x="56" y="22"/>
                    <a:pt x="55" y="22"/>
                  </a:cubicBezTo>
                  <a:close/>
                  <a:moveTo>
                    <a:pt x="55" y="25"/>
                  </a:moveTo>
                  <a:cubicBezTo>
                    <a:pt x="23" y="25"/>
                    <a:pt x="23" y="25"/>
                    <a:pt x="23" y="25"/>
                  </a:cubicBezTo>
                  <a:cubicBezTo>
                    <a:pt x="22" y="25"/>
                    <a:pt x="22" y="24"/>
                    <a:pt x="22" y="24"/>
                  </a:cubicBezTo>
                  <a:cubicBezTo>
                    <a:pt x="22" y="24"/>
                    <a:pt x="22" y="24"/>
                    <a:pt x="22" y="24"/>
                  </a:cubicBezTo>
                  <a:cubicBezTo>
                    <a:pt x="22" y="23"/>
                    <a:pt x="22" y="23"/>
                    <a:pt x="23" y="23"/>
                  </a:cubicBezTo>
                  <a:cubicBezTo>
                    <a:pt x="55" y="23"/>
                    <a:pt x="55" y="23"/>
                    <a:pt x="55" y="23"/>
                  </a:cubicBezTo>
                  <a:cubicBezTo>
                    <a:pt x="56" y="23"/>
                    <a:pt x="56" y="23"/>
                    <a:pt x="56" y="24"/>
                  </a:cubicBezTo>
                  <a:cubicBezTo>
                    <a:pt x="56" y="24"/>
                    <a:pt x="56" y="24"/>
                    <a:pt x="56" y="24"/>
                  </a:cubicBezTo>
                  <a:cubicBezTo>
                    <a:pt x="56" y="24"/>
                    <a:pt x="56" y="25"/>
                    <a:pt x="55" y="25"/>
                  </a:cubicBezTo>
                  <a:close/>
                  <a:moveTo>
                    <a:pt x="39" y="3"/>
                  </a:moveTo>
                  <a:cubicBezTo>
                    <a:pt x="7" y="3"/>
                    <a:pt x="7" y="3"/>
                    <a:pt x="7" y="3"/>
                  </a:cubicBezTo>
                  <a:cubicBezTo>
                    <a:pt x="6" y="3"/>
                    <a:pt x="6" y="3"/>
                    <a:pt x="6" y="2"/>
                  </a:cubicBezTo>
                  <a:cubicBezTo>
                    <a:pt x="6" y="2"/>
                    <a:pt x="6" y="2"/>
                    <a:pt x="6" y="2"/>
                  </a:cubicBezTo>
                  <a:cubicBezTo>
                    <a:pt x="6" y="2"/>
                    <a:pt x="6" y="2"/>
                    <a:pt x="7" y="2"/>
                  </a:cubicBezTo>
                  <a:cubicBezTo>
                    <a:pt x="39" y="2"/>
                    <a:pt x="39" y="2"/>
                    <a:pt x="39" y="2"/>
                  </a:cubicBezTo>
                  <a:cubicBezTo>
                    <a:pt x="40" y="2"/>
                    <a:pt x="40" y="2"/>
                    <a:pt x="40" y="2"/>
                  </a:cubicBezTo>
                  <a:cubicBezTo>
                    <a:pt x="40" y="2"/>
                    <a:pt x="40" y="2"/>
                    <a:pt x="40" y="2"/>
                  </a:cubicBezTo>
                  <a:cubicBezTo>
                    <a:pt x="40" y="3"/>
                    <a:pt x="40" y="3"/>
                    <a:pt x="39" y="3"/>
                  </a:cubicBezTo>
                  <a:close/>
                  <a:moveTo>
                    <a:pt x="39" y="5"/>
                  </a:moveTo>
                  <a:cubicBezTo>
                    <a:pt x="7" y="5"/>
                    <a:pt x="7" y="5"/>
                    <a:pt x="7" y="5"/>
                  </a:cubicBezTo>
                  <a:cubicBezTo>
                    <a:pt x="6" y="5"/>
                    <a:pt x="6" y="5"/>
                    <a:pt x="6" y="5"/>
                  </a:cubicBezTo>
                  <a:cubicBezTo>
                    <a:pt x="6" y="5"/>
                    <a:pt x="6" y="5"/>
                    <a:pt x="6" y="5"/>
                  </a:cubicBezTo>
                  <a:cubicBezTo>
                    <a:pt x="6" y="4"/>
                    <a:pt x="6" y="4"/>
                    <a:pt x="7" y="4"/>
                  </a:cubicBezTo>
                  <a:cubicBezTo>
                    <a:pt x="39" y="4"/>
                    <a:pt x="39" y="4"/>
                    <a:pt x="39" y="4"/>
                  </a:cubicBezTo>
                  <a:cubicBezTo>
                    <a:pt x="40" y="4"/>
                    <a:pt x="40" y="4"/>
                    <a:pt x="40" y="5"/>
                  </a:cubicBezTo>
                  <a:cubicBezTo>
                    <a:pt x="40" y="5"/>
                    <a:pt x="40" y="5"/>
                    <a:pt x="40" y="5"/>
                  </a:cubicBezTo>
                  <a:cubicBezTo>
                    <a:pt x="40" y="5"/>
                    <a:pt x="40" y="5"/>
                    <a:pt x="39" y="5"/>
                  </a:cubicBezTo>
                  <a:close/>
                  <a:moveTo>
                    <a:pt x="39" y="8"/>
                  </a:moveTo>
                  <a:cubicBezTo>
                    <a:pt x="7" y="8"/>
                    <a:pt x="7" y="8"/>
                    <a:pt x="7" y="8"/>
                  </a:cubicBezTo>
                  <a:cubicBezTo>
                    <a:pt x="6" y="8"/>
                    <a:pt x="6" y="7"/>
                    <a:pt x="6" y="7"/>
                  </a:cubicBezTo>
                  <a:cubicBezTo>
                    <a:pt x="6" y="7"/>
                    <a:pt x="6" y="7"/>
                    <a:pt x="6" y="7"/>
                  </a:cubicBezTo>
                  <a:cubicBezTo>
                    <a:pt x="6" y="6"/>
                    <a:pt x="6" y="6"/>
                    <a:pt x="7" y="6"/>
                  </a:cubicBezTo>
                  <a:cubicBezTo>
                    <a:pt x="39" y="6"/>
                    <a:pt x="39" y="6"/>
                    <a:pt x="39" y="6"/>
                  </a:cubicBezTo>
                  <a:cubicBezTo>
                    <a:pt x="40" y="6"/>
                    <a:pt x="40" y="6"/>
                    <a:pt x="40" y="7"/>
                  </a:cubicBezTo>
                  <a:cubicBezTo>
                    <a:pt x="40" y="7"/>
                    <a:pt x="40" y="7"/>
                    <a:pt x="40" y="7"/>
                  </a:cubicBezTo>
                  <a:cubicBezTo>
                    <a:pt x="40" y="7"/>
                    <a:pt x="40" y="8"/>
                    <a:pt x="39" y="8"/>
                  </a:cubicBezTo>
                  <a:close/>
                  <a:moveTo>
                    <a:pt x="39" y="10"/>
                  </a:moveTo>
                  <a:cubicBezTo>
                    <a:pt x="7" y="10"/>
                    <a:pt x="7" y="10"/>
                    <a:pt x="7" y="10"/>
                  </a:cubicBezTo>
                  <a:cubicBezTo>
                    <a:pt x="6" y="10"/>
                    <a:pt x="6" y="10"/>
                    <a:pt x="6" y="9"/>
                  </a:cubicBezTo>
                  <a:cubicBezTo>
                    <a:pt x="6" y="9"/>
                    <a:pt x="6" y="9"/>
                    <a:pt x="6" y="9"/>
                  </a:cubicBezTo>
                  <a:cubicBezTo>
                    <a:pt x="6" y="9"/>
                    <a:pt x="6" y="8"/>
                    <a:pt x="7" y="8"/>
                  </a:cubicBezTo>
                  <a:cubicBezTo>
                    <a:pt x="39" y="8"/>
                    <a:pt x="39" y="8"/>
                    <a:pt x="39" y="8"/>
                  </a:cubicBezTo>
                  <a:cubicBezTo>
                    <a:pt x="40" y="8"/>
                    <a:pt x="40" y="9"/>
                    <a:pt x="40" y="9"/>
                  </a:cubicBezTo>
                  <a:cubicBezTo>
                    <a:pt x="40" y="9"/>
                    <a:pt x="40" y="9"/>
                    <a:pt x="40" y="9"/>
                  </a:cubicBezTo>
                  <a:cubicBezTo>
                    <a:pt x="40" y="10"/>
                    <a:pt x="40" y="10"/>
                    <a:pt x="39" y="10"/>
                  </a:cubicBezTo>
                  <a:close/>
                </a:path>
              </a:pathLst>
            </a:custGeom>
            <a:solidFill>
              <a:schemeClr val="bg1"/>
            </a:solidFill>
            <a:ln>
              <a:noFill/>
            </a:ln>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8" name="文本框 27"/>
            <p:cNvSpPr txBox="1"/>
            <p:nvPr/>
          </p:nvSpPr>
          <p:spPr>
            <a:xfrm>
              <a:off x="2113395" y="4599835"/>
              <a:ext cx="3142854" cy="445533"/>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2" name="组合 31"/>
          <p:cNvGrpSpPr/>
          <p:nvPr/>
        </p:nvGrpSpPr>
        <p:grpSpPr>
          <a:xfrm>
            <a:off x="6537955" y="4880652"/>
            <a:ext cx="4700854" cy="780704"/>
            <a:chOff x="6696069" y="4539310"/>
            <a:chExt cx="3814489" cy="633499"/>
          </a:xfrm>
        </p:grpSpPr>
        <p:sp>
          <p:nvSpPr>
            <p:cNvPr id="13" name="Oval 10"/>
            <p:cNvSpPr>
              <a:spLocks noChangeArrowheads="1"/>
            </p:cNvSpPr>
            <p:nvPr/>
          </p:nvSpPr>
          <p:spPr bwMode="auto">
            <a:xfrm>
              <a:off x="6696069" y="4539310"/>
              <a:ext cx="631353" cy="633499"/>
            </a:xfrm>
            <a:prstGeom prst="rect">
              <a:avLst/>
            </a:prstGeom>
            <a:solidFill>
              <a:schemeClr val="bg1"/>
            </a:solidFill>
            <a:ln>
              <a:noFill/>
            </a:ln>
            <a:effectLst>
              <a:outerShdw blurRad="190500" dist="38100" dir="2700000" algn="tl" rotWithShape="0">
                <a:prstClr val="black">
                  <a:alpha val="20000"/>
                </a:prstClr>
              </a:outerShdw>
            </a:effectLst>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3" name="Freeform 22"/>
            <p:cNvSpPr>
              <a:spLocks noEditPoints="1"/>
            </p:cNvSpPr>
            <p:nvPr/>
          </p:nvSpPr>
          <p:spPr bwMode="auto">
            <a:xfrm>
              <a:off x="6854981" y="4696074"/>
              <a:ext cx="311382" cy="319971"/>
            </a:xfrm>
            <a:custGeom>
              <a:avLst/>
              <a:gdLst>
                <a:gd name="T0" fmla="*/ 58 w 83"/>
                <a:gd name="T1" fmla="*/ 28 h 85"/>
                <a:gd name="T2" fmla="*/ 35 w 83"/>
                <a:gd name="T3" fmla="*/ 14 h 85"/>
                <a:gd name="T4" fmla="*/ 20 w 83"/>
                <a:gd name="T5" fmla="*/ 34 h 85"/>
                <a:gd name="T6" fmla="*/ 33 w 83"/>
                <a:gd name="T7" fmla="*/ 15 h 85"/>
                <a:gd name="T8" fmla="*/ 34 w 83"/>
                <a:gd name="T9" fmla="*/ 16 h 85"/>
                <a:gd name="T10" fmla="*/ 23 w 83"/>
                <a:gd name="T11" fmla="*/ 41 h 85"/>
                <a:gd name="T12" fmla="*/ 35 w 83"/>
                <a:gd name="T13" fmla="*/ 56 h 85"/>
                <a:gd name="T14" fmla="*/ 23 w 83"/>
                <a:gd name="T15" fmla="*/ 55 h 85"/>
                <a:gd name="T16" fmla="*/ 20 w 83"/>
                <a:gd name="T17" fmla="*/ 52 h 85"/>
                <a:gd name="T18" fmla="*/ 44 w 83"/>
                <a:gd name="T19" fmla="*/ 64 h 85"/>
                <a:gd name="T20" fmla="*/ 22 w 83"/>
                <a:gd name="T21" fmla="*/ 63 h 85"/>
                <a:gd name="T22" fmla="*/ 22 w 83"/>
                <a:gd name="T23" fmla="*/ 57 h 85"/>
                <a:gd name="T24" fmla="*/ 67 w 83"/>
                <a:gd name="T25" fmla="*/ 41 h 85"/>
                <a:gd name="T26" fmla="*/ 65 w 83"/>
                <a:gd name="T27" fmla="*/ 46 h 85"/>
                <a:gd name="T28" fmla="*/ 54 w 83"/>
                <a:gd name="T29" fmla="*/ 50 h 85"/>
                <a:gd name="T30" fmla="*/ 40 w 83"/>
                <a:gd name="T31" fmla="*/ 11 h 85"/>
                <a:gd name="T32" fmla="*/ 57 w 83"/>
                <a:gd name="T33" fmla="*/ 24 h 85"/>
                <a:gd name="T34" fmla="*/ 52 w 83"/>
                <a:gd name="T35" fmla="*/ 40 h 85"/>
                <a:gd name="T36" fmla="*/ 52 w 83"/>
                <a:gd name="T37" fmla="*/ 40 h 85"/>
                <a:gd name="T38" fmla="*/ 34 w 83"/>
                <a:gd name="T39" fmla="*/ 43 h 85"/>
                <a:gd name="T40" fmla="*/ 58 w 83"/>
                <a:gd name="T41" fmla="*/ 61 h 85"/>
                <a:gd name="T42" fmla="*/ 9 w 83"/>
                <a:gd name="T43" fmla="*/ 34 h 85"/>
                <a:gd name="T44" fmla="*/ 33 w 83"/>
                <a:gd name="T45" fmla="*/ 10 h 85"/>
                <a:gd name="T46" fmla="*/ 66 w 83"/>
                <a:gd name="T47" fmla="*/ 18 h 85"/>
                <a:gd name="T48" fmla="*/ 76 w 83"/>
                <a:gd name="T49" fmla="*/ 47 h 85"/>
                <a:gd name="T50" fmla="*/ 75 w 83"/>
                <a:gd name="T51" fmla="*/ 47 h 85"/>
                <a:gd name="T52" fmla="*/ 73 w 83"/>
                <a:gd name="T53" fmla="*/ 39 h 85"/>
                <a:gd name="T54" fmla="*/ 68 w 83"/>
                <a:gd name="T55" fmla="*/ 25 h 85"/>
                <a:gd name="T56" fmla="*/ 68 w 83"/>
                <a:gd name="T57" fmla="*/ 37 h 85"/>
                <a:gd name="T58" fmla="*/ 52 w 83"/>
                <a:gd name="T59" fmla="*/ 71 h 85"/>
                <a:gd name="T60" fmla="*/ 58 w 83"/>
                <a:gd name="T61" fmla="*/ 66 h 85"/>
                <a:gd name="T62" fmla="*/ 70 w 83"/>
                <a:gd name="T63" fmla="*/ 53 h 85"/>
                <a:gd name="T64" fmla="*/ 58 w 83"/>
                <a:gd name="T65" fmla="*/ 61 h 85"/>
                <a:gd name="T66" fmla="*/ 17 w 83"/>
                <a:gd name="T67" fmla="*/ 49 h 85"/>
                <a:gd name="T68" fmla="*/ 12 w 83"/>
                <a:gd name="T69" fmla="*/ 38 h 85"/>
                <a:gd name="T70" fmla="*/ 15 w 83"/>
                <a:gd name="T71" fmla="*/ 5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85">
                  <a:moveTo>
                    <a:pt x="58" y="27"/>
                  </a:moveTo>
                  <a:cubicBezTo>
                    <a:pt x="58" y="27"/>
                    <a:pt x="58" y="28"/>
                    <a:pt x="58" y="28"/>
                  </a:cubicBezTo>
                  <a:cubicBezTo>
                    <a:pt x="58" y="29"/>
                    <a:pt x="58" y="29"/>
                    <a:pt x="57" y="29"/>
                  </a:cubicBezTo>
                  <a:cubicBezTo>
                    <a:pt x="51" y="22"/>
                    <a:pt x="44" y="17"/>
                    <a:pt x="35" y="14"/>
                  </a:cubicBezTo>
                  <a:cubicBezTo>
                    <a:pt x="21" y="10"/>
                    <a:pt x="12" y="19"/>
                    <a:pt x="19" y="34"/>
                  </a:cubicBezTo>
                  <a:cubicBezTo>
                    <a:pt x="19" y="35"/>
                    <a:pt x="20" y="35"/>
                    <a:pt x="20" y="34"/>
                  </a:cubicBezTo>
                  <a:cubicBezTo>
                    <a:pt x="22" y="28"/>
                    <a:pt x="25" y="22"/>
                    <a:pt x="30" y="16"/>
                  </a:cubicBezTo>
                  <a:cubicBezTo>
                    <a:pt x="30" y="15"/>
                    <a:pt x="32" y="15"/>
                    <a:pt x="33" y="15"/>
                  </a:cubicBezTo>
                  <a:cubicBezTo>
                    <a:pt x="33" y="15"/>
                    <a:pt x="33" y="15"/>
                    <a:pt x="33" y="15"/>
                  </a:cubicBezTo>
                  <a:cubicBezTo>
                    <a:pt x="34" y="15"/>
                    <a:pt x="34" y="16"/>
                    <a:pt x="34" y="16"/>
                  </a:cubicBezTo>
                  <a:cubicBezTo>
                    <a:pt x="28" y="22"/>
                    <a:pt x="25" y="31"/>
                    <a:pt x="22" y="38"/>
                  </a:cubicBezTo>
                  <a:cubicBezTo>
                    <a:pt x="22" y="39"/>
                    <a:pt x="22" y="40"/>
                    <a:pt x="23" y="41"/>
                  </a:cubicBezTo>
                  <a:cubicBezTo>
                    <a:pt x="26" y="46"/>
                    <a:pt x="30" y="51"/>
                    <a:pt x="35" y="55"/>
                  </a:cubicBezTo>
                  <a:cubicBezTo>
                    <a:pt x="35" y="55"/>
                    <a:pt x="35" y="56"/>
                    <a:pt x="35" y="56"/>
                  </a:cubicBezTo>
                  <a:cubicBezTo>
                    <a:pt x="31" y="56"/>
                    <a:pt x="28" y="56"/>
                    <a:pt x="25" y="56"/>
                  </a:cubicBezTo>
                  <a:cubicBezTo>
                    <a:pt x="24" y="56"/>
                    <a:pt x="24" y="55"/>
                    <a:pt x="23" y="55"/>
                  </a:cubicBezTo>
                  <a:cubicBezTo>
                    <a:pt x="22" y="54"/>
                    <a:pt x="22" y="53"/>
                    <a:pt x="21" y="52"/>
                  </a:cubicBezTo>
                  <a:cubicBezTo>
                    <a:pt x="20" y="52"/>
                    <a:pt x="20" y="52"/>
                    <a:pt x="20" y="52"/>
                  </a:cubicBezTo>
                  <a:cubicBezTo>
                    <a:pt x="19" y="72"/>
                    <a:pt x="32" y="78"/>
                    <a:pt x="45" y="65"/>
                  </a:cubicBezTo>
                  <a:cubicBezTo>
                    <a:pt x="45" y="65"/>
                    <a:pt x="45" y="64"/>
                    <a:pt x="44" y="64"/>
                  </a:cubicBezTo>
                  <a:cubicBezTo>
                    <a:pt x="37" y="66"/>
                    <a:pt x="30" y="66"/>
                    <a:pt x="25" y="65"/>
                  </a:cubicBezTo>
                  <a:cubicBezTo>
                    <a:pt x="24" y="65"/>
                    <a:pt x="23" y="64"/>
                    <a:pt x="22" y="63"/>
                  </a:cubicBezTo>
                  <a:cubicBezTo>
                    <a:pt x="22" y="61"/>
                    <a:pt x="21" y="59"/>
                    <a:pt x="21" y="57"/>
                  </a:cubicBezTo>
                  <a:cubicBezTo>
                    <a:pt x="21" y="57"/>
                    <a:pt x="21" y="56"/>
                    <a:pt x="22" y="57"/>
                  </a:cubicBezTo>
                  <a:cubicBezTo>
                    <a:pt x="36" y="60"/>
                    <a:pt x="59" y="54"/>
                    <a:pt x="69" y="44"/>
                  </a:cubicBezTo>
                  <a:cubicBezTo>
                    <a:pt x="68" y="43"/>
                    <a:pt x="68" y="42"/>
                    <a:pt x="67" y="41"/>
                  </a:cubicBezTo>
                  <a:cubicBezTo>
                    <a:pt x="67" y="41"/>
                    <a:pt x="66" y="41"/>
                    <a:pt x="66" y="41"/>
                  </a:cubicBezTo>
                  <a:cubicBezTo>
                    <a:pt x="66" y="43"/>
                    <a:pt x="65" y="44"/>
                    <a:pt x="65" y="46"/>
                  </a:cubicBezTo>
                  <a:cubicBezTo>
                    <a:pt x="62" y="48"/>
                    <a:pt x="59" y="49"/>
                    <a:pt x="55" y="51"/>
                  </a:cubicBezTo>
                  <a:cubicBezTo>
                    <a:pt x="55" y="51"/>
                    <a:pt x="54" y="50"/>
                    <a:pt x="54" y="50"/>
                  </a:cubicBezTo>
                  <a:cubicBezTo>
                    <a:pt x="55" y="49"/>
                    <a:pt x="55" y="48"/>
                    <a:pt x="56" y="46"/>
                  </a:cubicBezTo>
                  <a:cubicBezTo>
                    <a:pt x="67" y="17"/>
                    <a:pt x="54" y="2"/>
                    <a:pt x="40" y="11"/>
                  </a:cubicBezTo>
                  <a:cubicBezTo>
                    <a:pt x="39" y="11"/>
                    <a:pt x="39" y="12"/>
                    <a:pt x="40" y="12"/>
                  </a:cubicBezTo>
                  <a:cubicBezTo>
                    <a:pt x="46" y="15"/>
                    <a:pt x="52" y="19"/>
                    <a:pt x="57" y="24"/>
                  </a:cubicBezTo>
                  <a:cubicBezTo>
                    <a:pt x="58" y="25"/>
                    <a:pt x="58" y="26"/>
                    <a:pt x="58" y="27"/>
                  </a:cubicBezTo>
                  <a:close/>
                  <a:moveTo>
                    <a:pt x="52" y="40"/>
                  </a:moveTo>
                  <a:cubicBezTo>
                    <a:pt x="53" y="55"/>
                    <a:pt x="31" y="55"/>
                    <a:pt x="31" y="41"/>
                  </a:cubicBezTo>
                  <a:cubicBezTo>
                    <a:pt x="31" y="28"/>
                    <a:pt x="51" y="27"/>
                    <a:pt x="52" y="40"/>
                  </a:cubicBezTo>
                  <a:close/>
                  <a:moveTo>
                    <a:pt x="44" y="43"/>
                  </a:moveTo>
                  <a:cubicBezTo>
                    <a:pt x="44" y="49"/>
                    <a:pt x="34" y="50"/>
                    <a:pt x="34" y="43"/>
                  </a:cubicBezTo>
                  <a:cubicBezTo>
                    <a:pt x="34" y="37"/>
                    <a:pt x="43" y="37"/>
                    <a:pt x="44" y="43"/>
                  </a:cubicBezTo>
                  <a:close/>
                  <a:moveTo>
                    <a:pt x="58" y="61"/>
                  </a:moveTo>
                  <a:cubicBezTo>
                    <a:pt x="44" y="85"/>
                    <a:pt x="22" y="83"/>
                    <a:pt x="17" y="63"/>
                  </a:cubicBezTo>
                  <a:cubicBezTo>
                    <a:pt x="4" y="58"/>
                    <a:pt x="0" y="45"/>
                    <a:pt x="9" y="34"/>
                  </a:cubicBezTo>
                  <a:cubicBezTo>
                    <a:pt x="10" y="33"/>
                    <a:pt x="10" y="32"/>
                    <a:pt x="10" y="31"/>
                  </a:cubicBezTo>
                  <a:cubicBezTo>
                    <a:pt x="7" y="16"/>
                    <a:pt x="18" y="7"/>
                    <a:pt x="33" y="10"/>
                  </a:cubicBezTo>
                  <a:cubicBezTo>
                    <a:pt x="34" y="10"/>
                    <a:pt x="35" y="10"/>
                    <a:pt x="36" y="9"/>
                  </a:cubicBezTo>
                  <a:cubicBezTo>
                    <a:pt x="48" y="0"/>
                    <a:pt x="62" y="4"/>
                    <a:pt x="66" y="18"/>
                  </a:cubicBezTo>
                  <a:cubicBezTo>
                    <a:pt x="67" y="19"/>
                    <a:pt x="67" y="19"/>
                    <a:pt x="68" y="20"/>
                  </a:cubicBezTo>
                  <a:cubicBezTo>
                    <a:pt x="80" y="25"/>
                    <a:pt x="83" y="37"/>
                    <a:pt x="76" y="47"/>
                  </a:cubicBezTo>
                  <a:cubicBezTo>
                    <a:pt x="76" y="47"/>
                    <a:pt x="75" y="47"/>
                    <a:pt x="75" y="47"/>
                  </a:cubicBezTo>
                  <a:cubicBezTo>
                    <a:pt x="75" y="47"/>
                    <a:pt x="75" y="47"/>
                    <a:pt x="75" y="47"/>
                  </a:cubicBezTo>
                  <a:cubicBezTo>
                    <a:pt x="74" y="45"/>
                    <a:pt x="73" y="43"/>
                    <a:pt x="73" y="42"/>
                  </a:cubicBezTo>
                  <a:cubicBezTo>
                    <a:pt x="72" y="41"/>
                    <a:pt x="72" y="40"/>
                    <a:pt x="73" y="39"/>
                  </a:cubicBezTo>
                  <a:cubicBezTo>
                    <a:pt x="75" y="33"/>
                    <a:pt x="74" y="28"/>
                    <a:pt x="69" y="24"/>
                  </a:cubicBezTo>
                  <a:cubicBezTo>
                    <a:pt x="68" y="24"/>
                    <a:pt x="68" y="24"/>
                    <a:pt x="68" y="25"/>
                  </a:cubicBezTo>
                  <a:cubicBezTo>
                    <a:pt x="68" y="27"/>
                    <a:pt x="68" y="30"/>
                    <a:pt x="67" y="34"/>
                  </a:cubicBezTo>
                  <a:cubicBezTo>
                    <a:pt x="67" y="35"/>
                    <a:pt x="67" y="36"/>
                    <a:pt x="68" y="37"/>
                  </a:cubicBezTo>
                  <a:cubicBezTo>
                    <a:pt x="82" y="58"/>
                    <a:pt x="71" y="76"/>
                    <a:pt x="52" y="72"/>
                  </a:cubicBezTo>
                  <a:cubicBezTo>
                    <a:pt x="52" y="72"/>
                    <a:pt x="51" y="72"/>
                    <a:pt x="52" y="71"/>
                  </a:cubicBezTo>
                  <a:cubicBezTo>
                    <a:pt x="53" y="70"/>
                    <a:pt x="54" y="68"/>
                    <a:pt x="55" y="67"/>
                  </a:cubicBezTo>
                  <a:cubicBezTo>
                    <a:pt x="56" y="66"/>
                    <a:pt x="57" y="66"/>
                    <a:pt x="58" y="66"/>
                  </a:cubicBezTo>
                  <a:cubicBezTo>
                    <a:pt x="66" y="66"/>
                    <a:pt x="71" y="61"/>
                    <a:pt x="71" y="54"/>
                  </a:cubicBezTo>
                  <a:cubicBezTo>
                    <a:pt x="71" y="53"/>
                    <a:pt x="70" y="53"/>
                    <a:pt x="70" y="53"/>
                  </a:cubicBezTo>
                  <a:cubicBezTo>
                    <a:pt x="67" y="55"/>
                    <a:pt x="64" y="57"/>
                    <a:pt x="60" y="59"/>
                  </a:cubicBezTo>
                  <a:cubicBezTo>
                    <a:pt x="59" y="60"/>
                    <a:pt x="58" y="60"/>
                    <a:pt x="58" y="61"/>
                  </a:cubicBezTo>
                  <a:close/>
                  <a:moveTo>
                    <a:pt x="16" y="53"/>
                  </a:moveTo>
                  <a:cubicBezTo>
                    <a:pt x="16" y="52"/>
                    <a:pt x="16" y="50"/>
                    <a:pt x="17" y="49"/>
                  </a:cubicBezTo>
                  <a:cubicBezTo>
                    <a:pt x="17" y="48"/>
                    <a:pt x="17" y="47"/>
                    <a:pt x="16" y="46"/>
                  </a:cubicBezTo>
                  <a:cubicBezTo>
                    <a:pt x="14" y="43"/>
                    <a:pt x="13" y="40"/>
                    <a:pt x="12" y="38"/>
                  </a:cubicBezTo>
                  <a:cubicBezTo>
                    <a:pt x="12" y="37"/>
                    <a:pt x="11" y="37"/>
                    <a:pt x="11" y="38"/>
                  </a:cubicBezTo>
                  <a:cubicBezTo>
                    <a:pt x="7" y="44"/>
                    <a:pt x="9" y="50"/>
                    <a:pt x="15" y="54"/>
                  </a:cubicBezTo>
                  <a:cubicBezTo>
                    <a:pt x="16" y="54"/>
                    <a:pt x="16" y="54"/>
                    <a:pt x="16" y="53"/>
                  </a:cubicBezTo>
                  <a:close/>
                </a:path>
              </a:pathLst>
            </a:custGeom>
            <a:gradFill>
              <a:gsLst>
                <a:gs pos="0">
                  <a:srgbClr val="CD1E24"/>
                </a:gs>
                <a:gs pos="100000">
                  <a:srgbClr val="C00000"/>
                </a:gs>
              </a:gsLst>
              <a:lin ang="2700000" scaled="0"/>
            </a:gradFill>
            <a:ln>
              <a:noFill/>
            </a:ln>
          </p:spPr>
          <p:txBody>
            <a:bodyPr/>
            <a:lstStyle/>
            <a:p>
              <a:endParaRPr lang="zh-CN" altLang="en-US" sz="240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9" name="文本框 28"/>
            <p:cNvSpPr txBox="1"/>
            <p:nvPr/>
          </p:nvSpPr>
          <p:spPr>
            <a:xfrm>
              <a:off x="7367704" y="4599835"/>
              <a:ext cx="3142854" cy="445533"/>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47" name="组合 46">
            <a:extLst>
              <a:ext uri="{FF2B5EF4-FFF2-40B4-BE49-F238E27FC236}">
                <a16:creationId xmlns:a16="http://schemas.microsoft.com/office/drawing/2014/main" id="{32DEE36B-53E4-4F2E-A3BD-92FAF157296A}"/>
              </a:ext>
            </a:extLst>
          </p:cNvPr>
          <p:cNvGrpSpPr/>
          <p:nvPr/>
        </p:nvGrpSpPr>
        <p:grpSpPr>
          <a:xfrm>
            <a:off x="0" y="586281"/>
            <a:ext cx="4062460" cy="584775"/>
            <a:chOff x="0" y="586281"/>
            <a:chExt cx="4062460" cy="584775"/>
          </a:xfrm>
        </p:grpSpPr>
        <p:sp>
          <p:nvSpPr>
            <p:cNvPr id="48" name="TextBox 76">
              <a:extLst>
                <a:ext uri="{FF2B5EF4-FFF2-40B4-BE49-F238E27FC236}">
                  <a16:creationId xmlns:a16="http://schemas.microsoft.com/office/drawing/2014/main" id="{C270AC4F-524A-48FA-B56F-3FB183131CFA}"/>
                </a:ext>
              </a:extLst>
            </p:cNvPr>
            <p:cNvSpPr txBox="1"/>
            <p:nvPr/>
          </p:nvSpPr>
          <p:spPr>
            <a:xfrm>
              <a:off x="1005213" y="586281"/>
              <a:ext cx="3057247"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下半年工作计划</a:t>
              </a:r>
            </a:p>
          </p:txBody>
        </p:sp>
        <p:sp>
          <p:nvSpPr>
            <p:cNvPr id="49" name="任意多边形: 形状 48">
              <a:extLst>
                <a:ext uri="{FF2B5EF4-FFF2-40B4-BE49-F238E27FC236}">
                  <a16:creationId xmlns:a16="http://schemas.microsoft.com/office/drawing/2014/main" id="{25E77D15-5B13-4A75-AE50-F6E2F32330BE}"/>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 name="图片 3">
            <a:extLst>
              <a:ext uri="{FF2B5EF4-FFF2-40B4-BE49-F238E27FC236}">
                <a16:creationId xmlns:a16="http://schemas.microsoft.com/office/drawing/2014/main" id="{3018FD77-C484-4156-BAC4-F27AAA530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1+#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50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1+#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
          <p:cNvGrpSpPr/>
          <p:nvPr/>
        </p:nvGrpSpPr>
        <p:grpSpPr bwMode="auto">
          <a:xfrm>
            <a:off x="7145176" y="1855862"/>
            <a:ext cx="3687775" cy="4491280"/>
            <a:chOff x="781924" y="1653977"/>
            <a:chExt cx="2806595" cy="3417112"/>
          </a:xfrm>
        </p:grpSpPr>
        <p:pic>
          <p:nvPicPr>
            <p:cNvPr id="9" name="Picture 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924" y="1653977"/>
              <a:ext cx="2806595" cy="341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8"/>
            <p:cNvSpPr/>
            <p:nvPr/>
          </p:nvSpPr>
          <p:spPr>
            <a:xfrm>
              <a:off x="1210776" y="2066825"/>
              <a:ext cx="1985424" cy="2556482"/>
            </a:xfrm>
            <a:prstGeom prst="rect">
              <a:avLst/>
            </a:prstGeom>
            <a:blipFill dpi="0" rotWithShape="1">
              <a:blip r:embed="rId4"/>
              <a:srcRect/>
              <a:stretch>
                <a:fillRect l="-46574" r="-465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 name="组合 1"/>
          <p:cNvGrpSpPr/>
          <p:nvPr/>
        </p:nvGrpSpPr>
        <p:grpSpPr>
          <a:xfrm>
            <a:off x="1168673" y="2992364"/>
            <a:ext cx="4541119" cy="896782"/>
            <a:chOff x="1132643" y="2493889"/>
            <a:chExt cx="4541119" cy="896782"/>
          </a:xfrm>
        </p:grpSpPr>
        <p:sp>
          <p:nvSpPr>
            <p:cNvPr id="11" name="TextBox 76"/>
            <p:cNvSpPr txBox="1"/>
            <p:nvPr/>
          </p:nvSpPr>
          <p:spPr>
            <a:xfrm>
              <a:off x="1132643" y="2493889"/>
              <a:ext cx="1733670" cy="400110"/>
            </a:xfrm>
            <a:prstGeom prst="rect">
              <a:avLst/>
            </a:prstGeom>
            <a:noFill/>
            <a:effectLst/>
          </p:spPr>
          <p:txBody>
            <a:bodyPr wrap="square" rtlCol="0">
              <a:spAutoFit/>
            </a:bodyPr>
            <a:lstStyle/>
            <a:p>
              <a:pPr marL="342900" indent="-342900">
                <a:buSzPct val="83000"/>
                <a:buFont typeface="Wingdings" panose="05000000000000000000" pitchFamily="2" charset="2"/>
                <a:buChar char="p"/>
              </a:pP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市场调查</a:t>
              </a:r>
            </a:p>
          </p:txBody>
        </p:sp>
        <p:sp>
          <p:nvSpPr>
            <p:cNvPr id="12" name="文本框 11"/>
            <p:cNvSpPr txBox="1"/>
            <p:nvPr/>
          </p:nvSpPr>
          <p:spPr>
            <a:xfrm>
              <a:off x="1132643" y="2841610"/>
              <a:ext cx="4541119" cy="549061"/>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您的内容打在这里，或者通过复制您的文本在此框中选择粘贴并选择只保留文字您的您的内容打在这里</a:t>
              </a:r>
            </a:p>
          </p:txBody>
        </p:sp>
      </p:grpSp>
      <p:grpSp>
        <p:nvGrpSpPr>
          <p:cNvPr id="3" name="组合 2"/>
          <p:cNvGrpSpPr/>
          <p:nvPr/>
        </p:nvGrpSpPr>
        <p:grpSpPr>
          <a:xfrm>
            <a:off x="1168673" y="4093231"/>
            <a:ext cx="4541119" cy="896782"/>
            <a:chOff x="1132643" y="3614860"/>
            <a:chExt cx="4541119" cy="896782"/>
          </a:xfrm>
        </p:grpSpPr>
        <p:sp>
          <p:nvSpPr>
            <p:cNvPr id="13" name="TextBox 76"/>
            <p:cNvSpPr txBox="1"/>
            <p:nvPr/>
          </p:nvSpPr>
          <p:spPr>
            <a:xfrm>
              <a:off x="1132643" y="3614860"/>
              <a:ext cx="1733670" cy="400110"/>
            </a:xfrm>
            <a:prstGeom prst="rect">
              <a:avLst/>
            </a:prstGeom>
            <a:noFill/>
            <a:effectLst/>
          </p:spPr>
          <p:txBody>
            <a:bodyPr wrap="square" rtlCol="0">
              <a:spAutoFit/>
            </a:bodyPr>
            <a:lstStyle/>
            <a:p>
              <a:pPr marL="342900" indent="-342900">
                <a:buSzPct val="83000"/>
                <a:buFont typeface="Wingdings" panose="05000000000000000000" pitchFamily="2" charset="2"/>
                <a:buChar char="p"/>
              </a:pP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市场方案</a:t>
              </a:r>
            </a:p>
          </p:txBody>
        </p:sp>
        <p:sp>
          <p:nvSpPr>
            <p:cNvPr id="14" name="文本框 13"/>
            <p:cNvSpPr txBox="1"/>
            <p:nvPr/>
          </p:nvSpPr>
          <p:spPr>
            <a:xfrm>
              <a:off x="1132643" y="3962581"/>
              <a:ext cx="4541119" cy="549061"/>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您的内容打在这里，或者通过复制您的文本在此框中选择粘贴并选择只保留文字您的您的内容打在这里</a:t>
              </a:r>
            </a:p>
          </p:txBody>
        </p:sp>
      </p:grpSp>
      <p:grpSp>
        <p:nvGrpSpPr>
          <p:cNvPr id="5" name="组合 4"/>
          <p:cNvGrpSpPr/>
          <p:nvPr/>
        </p:nvGrpSpPr>
        <p:grpSpPr>
          <a:xfrm>
            <a:off x="1168673" y="5194097"/>
            <a:ext cx="4541119" cy="896782"/>
            <a:chOff x="1132643" y="4727533"/>
            <a:chExt cx="4541119" cy="896782"/>
          </a:xfrm>
        </p:grpSpPr>
        <p:sp>
          <p:nvSpPr>
            <p:cNvPr id="15" name="TextBox 76"/>
            <p:cNvSpPr txBox="1"/>
            <p:nvPr/>
          </p:nvSpPr>
          <p:spPr>
            <a:xfrm>
              <a:off x="1132643" y="4727533"/>
              <a:ext cx="1733670" cy="400110"/>
            </a:xfrm>
            <a:prstGeom prst="rect">
              <a:avLst/>
            </a:prstGeom>
            <a:noFill/>
            <a:effectLst/>
          </p:spPr>
          <p:txBody>
            <a:bodyPr wrap="square" rtlCol="0">
              <a:spAutoFit/>
            </a:bodyPr>
            <a:lstStyle/>
            <a:p>
              <a:pPr marL="342900" indent="-342900">
                <a:buSzPct val="83000"/>
                <a:buFont typeface="Wingdings" panose="05000000000000000000" pitchFamily="2" charset="2"/>
                <a:buChar char="p"/>
              </a:pP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人员配置</a:t>
              </a:r>
            </a:p>
          </p:txBody>
        </p:sp>
        <p:sp>
          <p:nvSpPr>
            <p:cNvPr id="16" name="文本框 15"/>
            <p:cNvSpPr txBox="1"/>
            <p:nvPr/>
          </p:nvSpPr>
          <p:spPr>
            <a:xfrm>
              <a:off x="1132643" y="5075254"/>
              <a:ext cx="4541119" cy="549061"/>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您的内容打在这里，或者通过复制您的文本在此框中选择粘贴并选择只保留文字您的您的内容打在这里</a:t>
              </a:r>
            </a:p>
          </p:txBody>
        </p:sp>
      </p:grpSp>
      <p:sp>
        <p:nvSpPr>
          <p:cNvPr id="17" name="TextBox 76"/>
          <p:cNvSpPr txBox="1"/>
          <p:nvPr/>
        </p:nvSpPr>
        <p:spPr>
          <a:xfrm>
            <a:off x="1281937" y="2038964"/>
            <a:ext cx="2535320" cy="588944"/>
          </a:xfrm>
          <a:prstGeom prst="rect">
            <a:avLst/>
          </a:prstGeom>
          <a:gradFill>
            <a:gsLst>
              <a:gs pos="0">
                <a:srgbClr val="CD1E24"/>
              </a:gs>
              <a:gs pos="100000">
                <a:srgbClr val="C00000"/>
              </a:gs>
            </a:gsLst>
            <a:lin ang="2700000" scaled="0"/>
          </a:gradFill>
          <a:effectLst>
            <a:outerShdw blurRad="190500" dist="38100" dir="2700000" algn="tl" rotWithShape="0">
              <a:prstClr val="black">
                <a:alpha val="20000"/>
              </a:prstClr>
            </a:outerShdw>
          </a:effectLst>
        </p:spPr>
        <p:txBody>
          <a:bodyPr wrap="square" rtlCol="0" anchor="ctr">
            <a:spAutoFit/>
          </a:bodyPr>
          <a:lstStyle/>
          <a:p>
            <a:pPr algn="ctr">
              <a:lnSpc>
                <a:spcPct val="150000"/>
              </a:lnSpc>
            </a:pPr>
            <a:r>
              <a:rPr lang="zh-CN" altLang="en-US" sz="24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市场总经理</a:t>
            </a:r>
          </a:p>
        </p:txBody>
      </p:sp>
      <p:grpSp>
        <p:nvGrpSpPr>
          <p:cNvPr id="6" name="组合 5">
            <a:extLst>
              <a:ext uri="{FF2B5EF4-FFF2-40B4-BE49-F238E27FC236}">
                <a16:creationId xmlns:a16="http://schemas.microsoft.com/office/drawing/2014/main" id="{B4260DDB-AF34-40E1-ACF8-DF28E58A603C}"/>
              </a:ext>
            </a:extLst>
          </p:cNvPr>
          <p:cNvGrpSpPr/>
          <p:nvPr/>
        </p:nvGrpSpPr>
        <p:grpSpPr>
          <a:xfrm>
            <a:off x="0" y="586281"/>
            <a:ext cx="3652091" cy="584775"/>
            <a:chOff x="0" y="586281"/>
            <a:chExt cx="3652091" cy="584775"/>
          </a:xfrm>
        </p:grpSpPr>
        <p:sp>
          <p:nvSpPr>
            <p:cNvPr id="22" name="TextBox 76"/>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岗位工作概述</a:t>
              </a:r>
            </a:p>
          </p:txBody>
        </p:sp>
        <p:sp>
          <p:nvSpPr>
            <p:cNvPr id="29" name="任意多边形: 形状 28">
              <a:extLst>
                <a:ext uri="{FF2B5EF4-FFF2-40B4-BE49-F238E27FC236}">
                  <a16:creationId xmlns:a16="http://schemas.microsoft.com/office/drawing/2014/main" id="{1C895AB3-E1AE-45CD-A239-27CD0B9D2790}"/>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619A1B63-7D54-4AA2-807E-F8BCF1F27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55934" y="1935689"/>
            <a:ext cx="4721785" cy="4116236"/>
            <a:chOff x="2098355" y="789986"/>
            <a:chExt cx="4201275" cy="3662479"/>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75622" y="944468"/>
              <a:ext cx="3862555" cy="2261521"/>
            </a:xfrm>
            <a:prstGeom prst="rect">
              <a:avLst/>
            </a:prstGeom>
          </p:spPr>
        </p:pic>
        <p:grpSp>
          <p:nvGrpSpPr>
            <p:cNvPr id="7" name="组合 6"/>
            <p:cNvGrpSpPr/>
            <p:nvPr/>
          </p:nvGrpSpPr>
          <p:grpSpPr>
            <a:xfrm>
              <a:off x="2098355" y="789986"/>
              <a:ext cx="4201275" cy="3662479"/>
              <a:chOff x="3552668" y="726551"/>
              <a:chExt cx="5148000" cy="4487791"/>
            </a:xfrm>
          </p:grpSpPr>
          <p:sp>
            <p:nvSpPr>
              <p:cNvPr id="8" name="椭圆 7"/>
              <p:cNvSpPr/>
              <p:nvPr/>
            </p:nvSpPr>
            <p:spPr>
              <a:xfrm>
                <a:off x="3726648" y="4871204"/>
                <a:ext cx="4800040" cy="343138"/>
              </a:xfrm>
              <a:prstGeom prst="ellipse">
                <a:avLst/>
              </a:prstGeom>
              <a:gradFill flip="none" rotWithShape="1">
                <a:gsLst>
                  <a:gs pos="0">
                    <a:schemeClr val="tx1">
                      <a:alpha val="60000"/>
                      <a:lumMod val="85000"/>
                      <a:lumOff val="15000"/>
                    </a:schemeClr>
                  </a:gs>
                  <a:gs pos="100000">
                    <a:srgbClr val="0D0D0D">
                      <a:alpha val="0"/>
                      <a:lumMod val="85000"/>
                      <a:lumOff val="15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任意多边形 8"/>
              <p:cNvSpPr/>
              <p:nvPr/>
            </p:nvSpPr>
            <p:spPr>
              <a:xfrm>
                <a:off x="3552668" y="726551"/>
                <a:ext cx="5148000" cy="3132000"/>
              </a:xfrm>
              <a:custGeom>
                <a:avLst/>
                <a:gdLst>
                  <a:gd name="connsiteX0" fmla="*/ 216000 w 5148000"/>
                  <a:gd name="connsiteY0" fmla="*/ 216000 h 3132000"/>
                  <a:gd name="connsiteX1" fmla="*/ 216000 w 5148000"/>
                  <a:gd name="connsiteY1" fmla="*/ 2916000 h 3132000"/>
                  <a:gd name="connsiteX2" fmla="*/ 4932000 w 5148000"/>
                  <a:gd name="connsiteY2" fmla="*/ 2916000 h 3132000"/>
                  <a:gd name="connsiteX3" fmla="*/ 4932000 w 5148000"/>
                  <a:gd name="connsiteY3" fmla="*/ 216000 h 3132000"/>
                  <a:gd name="connsiteX4" fmla="*/ 181341 w 5148000"/>
                  <a:gd name="connsiteY4" fmla="*/ 0 h 3132000"/>
                  <a:gd name="connsiteX5" fmla="*/ 4966659 w 5148000"/>
                  <a:gd name="connsiteY5" fmla="*/ 0 h 3132000"/>
                  <a:gd name="connsiteX6" fmla="*/ 5148000 w 5148000"/>
                  <a:gd name="connsiteY6" fmla="*/ 181341 h 3132000"/>
                  <a:gd name="connsiteX7" fmla="*/ 5148000 w 5148000"/>
                  <a:gd name="connsiteY7" fmla="*/ 3132000 h 3132000"/>
                  <a:gd name="connsiteX8" fmla="*/ 0 w 5148000"/>
                  <a:gd name="connsiteY8" fmla="*/ 3132000 h 3132000"/>
                  <a:gd name="connsiteX9" fmla="*/ 0 w 5148000"/>
                  <a:gd name="connsiteY9" fmla="*/ 181341 h 3132000"/>
                  <a:gd name="connsiteX10" fmla="*/ 181341 w 5148000"/>
                  <a:gd name="connsiteY10" fmla="*/ 0 h 31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8000" h="3132000">
                    <a:moveTo>
                      <a:pt x="216000" y="216000"/>
                    </a:moveTo>
                    <a:lnTo>
                      <a:pt x="216000" y="2916000"/>
                    </a:lnTo>
                    <a:lnTo>
                      <a:pt x="4932000" y="2916000"/>
                    </a:lnTo>
                    <a:lnTo>
                      <a:pt x="4932000" y="216000"/>
                    </a:lnTo>
                    <a:close/>
                    <a:moveTo>
                      <a:pt x="181341" y="0"/>
                    </a:moveTo>
                    <a:lnTo>
                      <a:pt x="4966659" y="0"/>
                    </a:lnTo>
                    <a:cubicBezTo>
                      <a:pt x="5066811" y="0"/>
                      <a:pt x="5148000" y="81189"/>
                      <a:pt x="5148000" y="181341"/>
                    </a:cubicBezTo>
                    <a:lnTo>
                      <a:pt x="5148000" y="3132000"/>
                    </a:lnTo>
                    <a:lnTo>
                      <a:pt x="0" y="3132000"/>
                    </a:lnTo>
                    <a:lnTo>
                      <a:pt x="0" y="181341"/>
                    </a:lnTo>
                    <a:cubicBezTo>
                      <a:pt x="0" y="81189"/>
                      <a:pt x="81189" y="0"/>
                      <a:pt x="18134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任意多边形 9"/>
              <p:cNvSpPr/>
              <p:nvPr/>
            </p:nvSpPr>
            <p:spPr>
              <a:xfrm>
                <a:off x="3552668" y="3858551"/>
                <a:ext cx="5148000" cy="509665"/>
              </a:xfrm>
              <a:custGeom>
                <a:avLst/>
                <a:gdLst>
                  <a:gd name="connsiteX0" fmla="*/ 0 w 5148000"/>
                  <a:gd name="connsiteY0" fmla="*/ 0 h 509665"/>
                  <a:gd name="connsiteX1" fmla="*/ 5148000 w 5148000"/>
                  <a:gd name="connsiteY1" fmla="*/ 0 h 509665"/>
                  <a:gd name="connsiteX2" fmla="*/ 5148000 w 5148000"/>
                  <a:gd name="connsiteY2" fmla="*/ 328324 h 509665"/>
                  <a:gd name="connsiteX3" fmla="*/ 4966659 w 5148000"/>
                  <a:gd name="connsiteY3" fmla="*/ 509665 h 509665"/>
                  <a:gd name="connsiteX4" fmla="*/ 181341 w 5148000"/>
                  <a:gd name="connsiteY4" fmla="*/ 509665 h 509665"/>
                  <a:gd name="connsiteX5" fmla="*/ 0 w 5148000"/>
                  <a:gd name="connsiteY5" fmla="*/ 328324 h 50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000" h="509665">
                    <a:moveTo>
                      <a:pt x="0" y="0"/>
                    </a:moveTo>
                    <a:lnTo>
                      <a:pt x="5148000" y="0"/>
                    </a:lnTo>
                    <a:lnTo>
                      <a:pt x="5148000" y="328324"/>
                    </a:lnTo>
                    <a:cubicBezTo>
                      <a:pt x="5148000" y="428476"/>
                      <a:pt x="5066811" y="509665"/>
                      <a:pt x="4966659" y="509665"/>
                    </a:cubicBezTo>
                    <a:lnTo>
                      <a:pt x="181341" y="509665"/>
                    </a:lnTo>
                    <a:cubicBezTo>
                      <a:pt x="81189" y="509665"/>
                      <a:pt x="0" y="428476"/>
                      <a:pt x="0" y="328324"/>
                    </a:cubicBezTo>
                    <a:close/>
                  </a:path>
                </a:pathLst>
              </a:custGeom>
              <a:gradFill>
                <a:gsLst>
                  <a:gs pos="0">
                    <a:srgbClr val="929398"/>
                  </a:gs>
                  <a:gs pos="100000">
                    <a:srgbClr val="D0D2D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任意多边形 10"/>
              <p:cNvSpPr/>
              <p:nvPr/>
            </p:nvSpPr>
            <p:spPr>
              <a:xfrm>
                <a:off x="5126730" y="4368216"/>
                <a:ext cx="1999876" cy="674557"/>
              </a:xfrm>
              <a:custGeom>
                <a:avLst/>
                <a:gdLst>
                  <a:gd name="connsiteX0" fmla="*/ 485189 w 2612038"/>
                  <a:gd name="connsiteY0" fmla="*/ 0 h 1054155"/>
                  <a:gd name="connsiteX1" fmla="*/ 2126847 w 2612038"/>
                  <a:gd name="connsiteY1" fmla="*/ 0 h 1054155"/>
                  <a:gd name="connsiteX2" fmla="*/ 2346146 w 2612038"/>
                  <a:gd name="connsiteY2" fmla="*/ 776937 h 1054155"/>
                  <a:gd name="connsiteX3" fmla="*/ 2612036 w 2612038"/>
                  <a:gd name="connsiteY3" fmla="*/ 974364 h 1054155"/>
                  <a:gd name="connsiteX4" fmla="*/ 2564864 w 2612038"/>
                  <a:gd name="connsiteY4" fmla="*/ 974364 h 1054155"/>
                  <a:gd name="connsiteX5" fmla="*/ 2585504 w 2612038"/>
                  <a:gd name="connsiteY5" fmla="*/ 977608 h 1054155"/>
                  <a:gd name="connsiteX6" fmla="*/ 2612038 w 2612038"/>
                  <a:gd name="connsiteY6" fmla="*/ 990447 h 1054155"/>
                  <a:gd name="connsiteX7" fmla="*/ 1306019 w 2612038"/>
                  <a:gd name="connsiteY7" fmla="*/ 1054155 h 1054155"/>
                  <a:gd name="connsiteX8" fmla="*/ 0 w 2612038"/>
                  <a:gd name="connsiteY8" fmla="*/ 990447 h 1054155"/>
                  <a:gd name="connsiteX9" fmla="*/ 26534 w 2612038"/>
                  <a:gd name="connsiteY9" fmla="*/ 977608 h 1054155"/>
                  <a:gd name="connsiteX10" fmla="*/ 47175 w 2612038"/>
                  <a:gd name="connsiteY10" fmla="*/ 974364 h 1054155"/>
                  <a:gd name="connsiteX11" fmla="*/ 0 w 2612038"/>
                  <a:gd name="connsiteY11" fmla="*/ 974364 h 1054155"/>
                  <a:gd name="connsiteX12" fmla="*/ 265890 w 2612038"/>
                  <a:gd name="connsiteY12" fmla="*/ 776937 h 105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2038" h="1054155">
                    <a:moveTo>
                      <a:pt x="485189" y="0"/>
                    </a:moveTo>
                    <a:lnTo>
                      <a:pt x="2126847" y="0"/>
                    </a:lnTo>
                    <a:lnTo>
                      <a:pt x="2346146" y="776937"/>
                    </a:lnTo>
                    <a:lnTo>
                      <a:pt x="2612036" y="974364"/>
                    </a:lnTo>
                    <a:lnTo>
                      <a:pt x="2564864" y="974364"/>
                    </a:lnTo>
                    <a:lnTo>
                      <a:pt x="2585504" y="977608"/>
                    </a:lnTo>
                    <a:cubicBezTo>
                      <a:pt x="2602902" y="981755"/>
                      <a:pt x="2612038" y="986049"/>
                      <a:pt x="2612038" y="990447"/>
                    </a:cubicBezTo>
                    <a:cubicBezTo>
                      <a:pt x="2612038" y="1025632"/>
                      <a:pt x="2027313" y="1054155"/>
                      <a:pt x="1306019" y="1054155"/>
                    </a:cubicBezTo>
                    <a:cubicBezTo>
                      <a:pt x="584725" y="1054155"/>
                      <a:pt x="0" y="1025632"/>
                      <a:pt x="0" y="990447"/>
                    </a:cubicBezTo>
                    <a:cubicBezTo>
                      <a:pt x="0" y="986049"/>
                      <a:pt x="9136" y="981755"/>
                      <a:pt x="26534" y="977608"/>
                    </a:cubicBezTo>
                    <a:lnTo>
                      <a:pt x="47175" y="974364"/>
                    </a:lnTo>
                    <a:lnTo>
                      <a:pt x="0" y="974364"/>
                    </a:lnTo>
                    <a:lnTo>
                      <a:pt x="265890" y="776937"/>
                    </a:lnTo>
                    <a:close/>
                  </a:path>
                </a:pathLst>
              </a:custGeom>
              <a:gradFill>
                <a:gsLst>
                  <a:gs pos="31000">
                    <a:srgbClr val="F2F2F2"/>
                  </a:gs>
                  <a:gs pos="13000">
                    <a:srgbClr val="929398"/>
                  </a:gs>
                  <a:gs pos="67000">
                    <a:srgbClr val="CCCCCE"/>
                  </a:gs>
                  <a:gs pos="100000">
                    <a:srgbClr val="929398"/>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矩形 11"/>
              <p:cNvSpPr/>
              <p:nvPr/>
            </p:nvSpPr>
            <p:spPr>
              <a:xfrm>
                <a:off x="5126730" y="5006773"/>
                <a:ext cx="1999876" cy="36000"/>
              </a:xfrm>
              <a:prstGeom prst="rect">
                <a:avLst/>
              </a:prstGeom>
              <a:gradFill>
                <a:gsLst>
                  <a:gs pos="0">
                    <a:srgbClr val="262626"/>
                  </a:gs>
                  <a:gs pos="50000">
                    <a:srgbClr val="404040"/>
                  </a:gs>
                  <a:gs pos="100000">
                    <a:srgbClr val="26262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任意多边形 12"/>
              <p:cNvSpPr/>
              <p:nvPr/>
            </p:nvSpPr>
            <p:spPr>
              <a:xfrm>
                <a:off x="6424414" y="726551"/>
                <a:ext cx="2276254" cy="3132000"/>
              </a:xfrm>
              <a:custGeom>
                <a:avLst/>
                <a:gdLst>
                  <a:gd name="connsiteX0" fmla="*/ 0 w 2276254"/>
                  <a:gd name="connsiteY0" fmla="*/ 0 h 3132000"/>
                  <a:gd name="connsiteX1" fmla="*/ 777237 w 2276254"/>
                  <a:gd name="connsiteY1" fmla="*/ 0 h 3132000"/>
                  <a:gd name="connsiteX2" fmla="*/ 1768840 w 2276254"/>
                  <a:gd name="connsiteY2" fmla="*/ 0 h 3132000"/>
                  <a:gd name="connsiteX3" fmla="*/ 2054039 w 2276254"/>
                  <a:gd name="connsiteY3" fmla="*/ 0 h 3132000"/>
                  <a:gd name="connsiteX4" fmla="*/ 2276254 w 2276254"/>
                  <a:gd name="connsiteY4" fmla="*/ 222215 h 3132000"/>
                  <a:gd name="connsiteX5" fmla="*/ 2276254 w 2276254"/>
                  <a:gd name="connsiteY5" fmla="*/ 2909785 h 3132000"/>
                  <a:gd name="connsiteX6" fmla="*/ 2054039 w 2276254"/>
                  <a:gd name="connsiteY6" fmla="*/ 3132000 h 3132000"/>
                  <a:gd name="connsiteX7" fmla="*/ 1326630 w 2276254"/>
                  <a:gd name="connsiteY7" fmla="*/ 3132000 h 3132000"/>
                  <a:gd name="connsiteX8" fmla="*/ 777237 w 2276254"/>
                  <a:gd name="connsiteY8" fmla="*/ 3132000 h 3132000"/>
                  <a:gd name="connsiteX9" fmla="*/ 442210 w 2276254"/>
                  <a:gd name="connsiteY9" fmla="*/ 3132000 h 31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254" h="3132000">
                    <a:moveTo>
                      <a:pt x="0" y="0"/>
                    </a:moveTo>
                    <a:lnTo>
                      <a:pt x="777237" y="0"/>
                    </a:lnTo>
                    <a:lnTo>
                      <a:pt x="1768840" y="0"/>
                    </a:lnTo>
                    <a:lnTo>
                      <a:pt x="2054039" y="0"/>
                    </a:lnTo>
                    <a:cubicBezTo>
                      <a:pt x="2176765" y="0"/>
                      <a:pt x="2276254" y="99489"/>
                      <a:pt x="2276254" y="222215"/>
                    </a:cubicBezTo>
                    <a:lnTo>
                      <a:pt x="2276254" y="2909785"/>
                    </a:lnTo>
                    <a:cubicBezTo>
                      <a:pt x="2276254" y="3032511"/>
                      <a:pt x="2176765" y="3132000"/>
                      <a:pt x="2054039" y="3132000"/>
                    </a:cubicBezTo>
                    <a:lnTo>
                      <a:pt x="1326630" y="3132000"/>
                    </a:lnTo>
                    <a:lnTo>
                      <a:pt x="777237" y="3132000"/>
                    </a:lnTo>
                    <a:lnTo>
                      <a:pt x="442210" y="3132000"/>
                    </a:lnTo>
                    <a:close/>
                  </a:path>
                </a:pathLst>
              </a:custGeom>
              <a:gradFill>
                <a:gsLst>
                  <a:gs pos="0">
                    <a:srgbClr val="FFFFFF">
                      <a:alpha val="60000"/>
                    </a:srgbClr>
                  </a:gs>
                  <a:gs pos="67000">
                    <a:srgbClr val="FFFFFF">
                      <a:alpha val="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pic>
            <p:nvPicPr>
              <p:cNvPr id="14" name="图片 13"/>
              <p:cNvPicPr>
                <a:picLocks noChangeAspect="1"/>
              </p:cNvPicPr>
              <p:nvPr/>
            </p:nvPicPr>
            <p:blipFill>
              <a:blip r:embed="rId4"/>
              <a:stretch>
                <a:fillRect/>
              </a:stretch>
            </p:blipFill>
            <p:spPr>
              <a:xfrm>
                <a:off x="6003655" y="3959266"/>
                <a:ext cx="246025" cy="299843"/>
              </a:xfrm>
              <a:prstGeom prst="rect">
                <a:avLst/>
              </a:prstGeom>
            </p:spPr>
          </p:pic>
        </p:grpSp>
      </p:grpSp>
      <p:sp>
        <p:nvSpPr>
          <p:cNvPr id="15" name="文本框 14"/>
          <p:cNvSpPr txBox="1"/>
          <p:nvPr/>
        </p:nvSpPr>
        <p:spPr>
          <a:xfrm>
            <a:off x="6908390" y="3117982"/>
            <a:ext cx="4350636" cy="2252924"/>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marL="285750" indent="-285750">
              <a:lnSpc>
                <a:spcPct val="130000"/>
              </a:lnSpc>
              <a:buFont typeface="Wingdings" panose="05000000000000000000" pitchFamily="2" charset="2"/>
              <a:buChar char="l"/>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marL="285750" indent="-285750">
              <a:lnSpc>
                <a:spcPct val="130000"/>
              </a:lnSpc>
              <a:buFont typeface="Wingdings" panose="05000000000000000000" pitchFamily="2" charset="2"/>
              <a:buChar char="l"/>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TextBox 76"/>
          <p:cNvSpPr txBox="1"/>
          <p:nvPr/>
        </p:nvSpPr>
        <p:spPr>
          <a:xfrm>
            <a:off x="7169647" y="2441698"/>
            <a:ext cx="2099044" cy="461665"/>
          </a:xfrm>
          <a:prstGeom prst="rect">
            <a:avLst/>
          </a:prstGeom>
          <a:noFill/>
        </p:spPr>
        <p:txBody>
          <a:bodyPr wrap="square" rtlCol="0">
            <a:spAutoFit/>
          </a:bodyPr>
          <a:lstStyle/>
          <a:p>
            <a:r>
              <a:rPr lang="zh-CN" altLang="en-US" sz="24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重点项目规划</a:t>
            </a:r>
          </a:p>
        </p:txBody>
      </p:sp>
      <p:grpSp>
        <p:nvGrpSpPr>
          <p:cNvPr id="21" name="组合 20">
            <a:extLst>
              <a:ext uri="{FF2B5EF4-FFF2-40B4-BE49-F238E27FC236}">
                <a16:creationId xmlns:a16="http://schemas.microsoft.com/office/drawing/2014/main" id="{90D0839F-B638-48F1-95AC-5BFD442C75AB}"/>
              </a:ext>
            </a:extLst>
          </p:cNvPr>
          <p:cNvGrpSpPr/>
          <p:nvPr/>
        </p:nvGrpSpPr>
        <p:grpSpPr>
          <a:xfrm>
            <a:off x="0" y="586281"/>
            <a:ext cx="4562597" cy="584775"/>
            <a:chOff x="0" y="586281"/>
            <a:chExt cx="4562597" cy="584775"/>
          </a:xfrm>
        </p:grpSpPr>
        <p:sp>
          <p:nvSpPr>
            <p:cNvPr id="22" name="TextBox 76">
              <a:extLst>
                <a:ext uri="{FF2B5EF4-FFF2-40B4-BE49-F238E27FC236}">
                  <a16:creationId xmlns:a16="http://schemas.microsoft.com/office/drawing/2014/main" id="{DF9F92E5-1311-49DD-AA2A-86E8DE60EC8C}"/>
                </a:ext>
              </a:extLst>
            </p:cNvPr>
            <p:cNvSpPr txBox="1"/>
            <p:nvPr/>
          </p:nvSpPr>
          <p:spPr>
            <a:xfrm>
              <a:off x="1005213" y="586281"/>
              <a:ext cx="3557384"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重点项目计划目标</a:t>
              </a:r>
            </a:p>
          </p:txBody>
        </p:sp>
        <p:sp>
          <p:nvSpPr>
            <p:cNvPr id="30" name="任意多边形: 形状 29">
              <a:extLst>
                <a:ext uri="{FF2B5EF4-FFF2-40B4-BE49-F238E27FC236}">
                  <a16:creationId xmlns:a16="http://schemas.microsoft.com/office/drawing/2014/main" id="{B4088BE2-EDEA-4402-8B64-47FD213CEA2C}"/>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F2A9ED13-FB32-40E5-80D2-0ABE47605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3771990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59510" y="1874295"/>
            <a:ext cx="1707022" cy="3996746"/>
            <a:chOff x="5246594" y="1704883"/>
            <a:chExt cx="1707022" cy="3996746"/>
          </a:xfrm>
        </p:grpSpPr>
        <p:sp>
          <p:nvSpPr>
            <p:cNvPr id="26" name="Freeform 7"/>
            <p:cNvSpPr/>
            <p:nvPr/>
          </p:nvSpPr>
          <p:spPr bwMode="auto">
            <a:xfrm rot="16200000">
              <a:off x="5641574" y="2813571"/>
              <a:ext cx="1138016" cy="1486068"/>
            </a:xfrm>
            <a:custGeom>
              <a:avLst/>
              <a:gdLst>
                <a:gd name="T0" fmla="*/ 0 w 309"/>
                <a:gd name="T1" fmla="*/ 402 h 403"/>
                <a:gd name="T2" fmla="*/ 35 w 309"/>
                <a:gd name="T3" fmla="*/ 344 h 403"/>
                <a:gd name="T4" fmla="*/ 167 w 309"/>
                <a:gd name="T5" fmla="*/ 36 h 403"/>
                <a:gd name="T6" fmla="*/ 196 w 309"/>
                <a:gd name="T7" fmla="*/ 4 h 403"/>
                <a:gd name="T8" fmla="*/ 226 w 309"/>
                <a:gd name="T9" fmla="*/ 38 h 403"/>
                <a:gd name="T10" fmla="*/ 305 w 309"/>
                <a:gd name="T11" fmla="*/ 227 h 403"/>
                <a:gd name="T12" fmla="*/ 305 w 309"/>
                <a:gd name="T13" fmla="*/ 261 h 403"/>
                <a:gd name="T14" fmla="*/ 261 w 309"/>
                <a:gd name="T15" fmla="*/ 359 h 403"/>
                <a:gd name="T16" fmla="*/ 194 w 309"/>
                <a:gd name="T17" fmla="*/ 402 h 403"/>
                <a:gd name="T18" fmla="*/ 0 w 309"/>
                <a:gd name="T19" fmla="*/ 40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403">
                  <a:moveTo>
                    <a:pt x="0" y="402"/>
                  </a:moveTo>
                  <a:cubicBezTo>
                    <a:pt x="12" y="382"/>
                    <a:pt x="26" y="364"/>
                    <a:pt x="35" y="344"/>
                  </a:cubicBezTo>
                  <a:cubicBezTo>
                    <a:pt x="80" y="242"/>
                    <a:pt x="123" y="139"/>
                    <a:pt x="167" y="36"/>
                  </a:cubicBezTo>
                  <a:cubicBezTo>
                    <a:pt x="173" y="22"/>
                    <a:pt x="178" y="0"/>
                    <a:pt x="196" y="4"/>
                  </a:cubicBezTo>
                  <a:cubicBezTo>
                    <a:pt x="208" y="6"/>
                    <a:pt x="220" y="24"/>
                    <a:pt x="226" y="38"/>
                  </a:cubicBezTo>
                  <a:cubicBezTo>
                    <a:pt x="254" y="100"/>
                    <a:pt x="280" y="163"/>
                    <a:pt x="305" y="227"/>
                  </a:cubicBezTo>
                  <a:cubicBezTo>
                    <a:pt x="309" y="237"/>
                    <a:pt x="309" y="251"/>
                    <a:pt x="305" y="261"/>
                  </a:cubicBezTo>
                  <a:cubicBezTo>
                    <a:pt x="292" y="294"/>
                    <a:pt x="276" y="326"/>
                    <a:pt x="261" y="359"/>
                  </a:cubicBezTo>
                  <a:cubicBezTo>
                    <a:pt x="248" y="388"/>
                    <a:pt x="227" y="403"/>
                    <a:pt x="194" y="402"/>
                  </a:cubicBezTo>
                  <a:cubicBezTo>
                    <a:pt x="128" y="401"/>
                    <a:pt x="62" y="402"/>
                    <a:pt x="0" y="402"/>
                  </a:cubicBezTo>
                  <a:close/>
                </a:path>
              </a:pathLst>
            </a:custGeom>
            <a:solidFill>
              <a:schemeClr val="bg1"/>
            </a:solidFill>
            <a:ln w="28575">
              <a:noFill/>
            </a:ln>
            <a:effectLst>
              <a:outerShdw blurRad="190500" dist="38100" dir="2700000" algn="tl" rotWithShape="0">
                <a:prstClr val="black">
                  <a:alpha val="20000"/>
                </a:prstClr>
              </a:outerShdw>
            </a:effectLst>
          </p:spPr>
          <p:txBody>
            <a:bodyPr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7" name="组合 26"/>
            <p:cNvGrpSpPr>
              <a:grpSpLocks noChangeAspect="1"/>
            </p:cNvGrpSpPr>
            <p:nvPr/>
          </p:nvGrpSpPr>
          <p:grpSpPr>
            <a:xfrm>
              <a:off x="6235792" y="3280549"/>
              <a:ext cx="236350" cy="211798"/>
              <a:chOff x="7384500" y="4999605"/>
              <a:chExt cx="576302" cy="516437"/>
            </a:xfrm>
            <a:solidFill>
              <a:schemeClr val="bg1">
                <a:lumMod val="95000"/>
              </a:schemeClr>
            </a:solidFill>
          </p:grpSpPr>
          <p:sp>
            <p:nvSpPr>
              <p:cNvPr id="28" name="Freeform 387"/>
              <p:cNvSpPr/>
              <p:nvPr/>
            </p:nvSpPr>
            <p:spPr bwMode="auto">
              <a:xfrm>
                <a:off x="7691044" y="5267200"/>
                <a:ext cx="269758" cy="248842"/>
              </a:xfrm>
              <a:custGeom>
                <a:avLst/>
                <a:gdLst>
                  <a:gd name="T0" fmla="*/ 139 w 158"/>
                  <a:gd name="T1" fmla="*/ 74 h 146"/>
                  <a:gd name="T2" fmla="*/ 46 w 158"/>
                  <a:gd name="T3" fmla="*/ 0 h 146"/>
                  <a:gd name="T4" fmla="*/ 28 w 158"/>
                  <a:gd name="T5" fmla="*/ 33 h 146"/>
                  <a:gd name="T6" fmla="*/ 0 w 158"/>
                  <a:gd name="T7" fmla="*/ 58 h 146"/>
                  <a:gd name="T8" fmla="*/ 91 w 158"/>
                  <a:gd name="T9" fmla="*/ 131 h 146"/>
                  <a:gd name="T10" fmla="*/ 138 w 158"/>
                  <a:gd name="T11" fmla="*/ 121 h 146"/>
                  <a:gd name="T12" fmla="*/ 139 w 158"/>
                  <a:gd name="T13" fmla="*/ 74 h 146"/>
                </a:gdLst>
                <a:ahLst/>
                <a:cxnLst>
                  <a:cxn ang="0">
                    <a:pos x="T0" y="T1"/>
                  </a:cxn>
                  <a:cxn ang="0">
                    <a:pos x="T2" y="T3"/>
                  </a:cxn>
                  <a:cxn ang="0">
                    <a:pos x="T4" y="T5"/>
                  </a:cxn>
                  <a:cxn ang="0">
                    <a:pos x="T6" y="T7"/>
                  </a:cxn>
                  <a:cxn ang="0">
                    <a:pos x="T8" y="T9"/>
                  </a:cxn>
                  <a:cxn ang="0">
                    <a:pos x="T10" y="T11"/>
                  </a:cxn>
                  <a:cxn ang="0">
                    <a:pos x="T12" y="T13"/>
                  </a:cxn>
                </a:cxnLst>
                <a:rect l="0" t="0" r="r" b="b"/>
                <a:pathLst>
                  <a:path w="158" h="146">
                    <a:moveTo>
                      <a:pt x="139" y="74"/>
                    </a:moveTo>
                    <a:cubicBezTo>
                      <a:pt x="46" y="0"/>
                      <a:pt x="46" y="0"/>
                      <a:pt x="46" y="0"/>
                    </a:cubicBezTo>
                    <a:cubicBezTo>
                      <a:pt x="42" y="11"/>
                      <a:pt x="36" y="22"/>
                      <a:pt x="28" y="33"/>
                    </a:cubicBezTo>
                    <a:cubicBezTo>
                      <a:pt x="19" y="43"/>
                      <a:pt x="10" y="51"/>
                      <a:pt x="0" y="58"/>
                    </a:cubicBezTo>
                    <a:cubicBezTo>
                      <a:pt x="91" y="131"/>
                      <a:pt x="91" y="131"/>
                      <a:pt x="91" y="131"/>
                    </a:cubicBezTo>
                    <a:cubicBezTo>
                      <a:pt x="91" y="131"/>
                      <a:pt x="117" y="146"/>
                      <a:pt x="138" y="121"/>
                    </a:cubicBezTo>
                    <a:cubicBezTo>
                      <a:pt x="158" y="95"/>
                      <a:pt x="139" y="74"/>
                      <a:pt x="139" y="74"/>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9" name="Freeform 388"/>
              <p:cNvSpPr/>
              <p:nvPr/>
            </p:nvSpPr>
            <p:spPr bwMode="auto">
              <a:xfrm>
                <a:off x="7384500" y="4999605"/>
                <a:ext cx="386606" cy="385163"/>
              </a:xfrm>
              <a:custGeom>
                <a:avLst/>
                <a:gdLst>
                  <a:gd name="T0" fmla="*/ 195 w 227"/>
                  <a:gd name="T1" fmla="*/ 180 h 226"/>
                  <a:gd name="T2" fmla="*/ 213 w 227"/>
                  <a:gd name="T3" fmla="*/ 146 h 226"/>
                  <a:gd name="T4" fmla="*/ 179 w 227"/>
                  <a:gd name="T5" fmla="*/ 30 h 226"/>
                  <a:gd name="T6" fmla="*/ 65 w 227"/>
                  <a:gd name="T7" fmla="*/ 18 h 226"/>
                  <a:gd name="T8" fmla="*/ 119 w 227"/>
                  <a:gd name="T9" fmla="*/ 61 h 226"/>
                  <a:gd name="T10" fmla="*/ 112 w 227"/>
                  <a:gd name="T11" fmla="*/ 113 h 226"/>
                  <a:gd name="T12" fmla="*/ 62 w 227"/>
                  <a:gd name="T13" fmla="*/ 135 h 226"/>
                  <a:gd name="T14" fmla="*/ 8 w 227"/>
                  <a:gd name="T15" fmla="*/ 91 h 226"/>
                  <a:gd name="T16" fmla="*/ 46 w 227"/>
                  <a:gd name="T17" fmla="*/ 196 h 226"/>
                  <a:gd name="T18" fmla="*/ 166 w 227"/>
                  <a:gd name="T19" fmla="*/ 204 h 226"/>
                  <a:gd name="T20" fmla="*/ 195 w 227"/>
                  <a:gd name="T21" fmla="*/ 18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226">
                    <a:moveTo>
                      <a:pt x="195" y="180"/>
                    </a:moveTo>
                    <a:cubicBezTo>
                      <a:pt x="203" y="169"/>
                      <a:pt x="209" y="158"/>
                      <a:pt x="213" y="146"/>
                    </a:cubicBezTo>
                    <a:cubicBezTo>
                      <a:pt x="227" y="105"/>
                      <a:pt x="214" y="58"/>
                      <a:pt x="179" y="30"/>
                    </a:cubicBezTo>
                    <a:cubicBezTo>
                      <a:pt x="145" y="3"/>
                      <a:pt x="101" y="0"/>
                      <a:pt x="65" y="18"/>
                    </a:cubicBezTo>
                    <a:cubicBezTo>
                      <a:pt x="119" y="61"/>
                      <a:pt x="119" y="61"/>
                      <a:pt x="119" y="61"/>
                    </a:cubicBezTo>
                    <a:cubicBezTo>
                      <a:pt x="112" y="113"/>
                      <a:pt x="112" y="113"/>
                      <a:pt x="112" y="113"/>
                    </a:cubicBezTo>
                    <a:cubicBezTo>
                      <a:pt x="62" y="135"/>
                      <a:pt x="62" y="135"/>
                      <a:pt x="62" y="135"/>
                    </a:cubicBezTo>
                    <a:cubicBezTo>
                      <a:pt x="8" y="91"/>
                      <a:pt x="8" y="91"/>
                      <a:pt x="8" y="91"/>
                    </a:cubicBezTo>
                    <a:cubicBezTo>
                      <a:pt x="0" y="129"/>
                      <a:pt x="13" y="170"/>
                      <a:pt x="46" y="196"/>
                    </a:cubicBezTo>
                    <a:cubicBezTo>
                      <a:pt x="81" y="225"/>
                      <a:pt x="129" y="226"/>
                      <a:pt x="166" y="204"/>
                    </a:cubicBezTo>
                    <a:cubicBezTo>
                      <a:pt x="177" y="198"/>
                      <a:pt x="187" y="190"/>
                      <a:pt x="195" y="180"/>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30" name="Freeform 5"/>
            <p:cNvSpPr/>
            <p:nvPr/>
          </p:nvSpPr>
          <p:spPr bwMode="auto">
            <a:xfrm rot="16200000">
              <a:off x="5304275" y="1660889"/>
              <a:ext cx="1605347" cy="1693335"/>
            </a:xfrm>
            <a:custGeom>
              <a:avLst/>
              <a:gdLst>
                <a:gd name="T0" fmla="*/ 436 w 436"/>
                <a:gd name="T1" fmla="*/ 458 h 459"/>
                <a:gd name="T2" fmla="*/ 305 w 436"/>
                <a:gd name="T3" fmla="*/ 458 h 459"/>
                <a:gd name="T4" fmla="*/ 225 w 436"/>
                <a:gd name="T5" fmla="*/ 458 h 459"/>
                <a:gd name="T6" fmla="*/ 195 w 436"/>
                <a:gd name="T7" fmla="*/ 439 h 459"/>
                <a:gd name="T8" fmla="*/ 37 w 436"/>
                <a:gd name="T9" fmla="*/ 66 h 459"/>
                <a:gd name="T10" fmla="*/ 0 w 436"/>
                <a:gd name="T11" fmla="*/ 2 h 459"/>
                <a:gd name="T12" fmla="*/ 63 w 436"/>
                <a:gd name="T13" fmla="*/ 2 h 459"/>
                <a:gd name="T14" fmla="*/ 191 w 436"/>
                <a:gd name="T15" fmla="*/ 2 h 459"/>
                <a:gd name="T16" fmla="*/ 261 w 436"/>
                <a:gd name="T17" fmla="*/ 48 h 459"/>
                <a:gd name="T18" fmla="*/ 306 w 436"/>
                <a:gd name="T19" fmla="*/ 151 h 459"/>
                <a:gd name="T20" fmla="*/ 428 w 436"/>
                <a:gd name="T21" fmla="*/ 435 h 459"/>
                <a:gd name="T22" fmla="*/ 436 w 436"/>
                <a:gd name="T23" fmla="*/ 45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6" h="459">
                  <a:moveTo>
                    <a:pt x="436" y="458"/>
                  </a:moveTo>
                  <a:cubicBezTo>
                    <a:pt x="390" y="458"/>
                    <a:pt x="347" y="458"/>
                    <a:pt x="305" y="458"/>
                  </a:cubicBezTo>
                  <a:cubicBezTo>
                    <a:pt x="278" y="458"/>
                    <a:pt x="251" y="457"/>
                    <a:pt x="225" y="458"/>
                  </a:cubicBezTo>
                  <a:cubicBezTo>
                    <a:pt x="209" y="459"/>
                    <a:pt x="201" y="454"/>
                    <a:pt x="195" y="439"/>
                  </a:cubicBezTo>
                  <a:cubicBezTo>
                    <a:pt x="143" y="314"/>
                    <a:pt x="91" y="190"/>
                    <a:pt x="37" y="66"/>
                  </a:cubicBezTo>
                  <a:cubicBezTo>
                    <a:pt x="28" y="43"/>
                    <a:pt x="13" y="23"/>
                    <a:pt x="0" y="2"/>
                  </a:cubicBezTo>
                  <a:cubicBezTo>
                    <a:pt x="18" y="2"/>
                    <a:pt x="41" y="2"/>
                    <a:pt x="63" y="2"/>
                  </a:cubicBezTo>
                  <a:cubicBezTo>
                    <a:pt x="105" y="2"/>
                    <a:pt x="148" y="4"/>
                    <a:pt x="191" y="2"/>
                  </a:cubicBezTo>
                  <a:cubicBezTo>
                    <a:pt x="227" y="0"/>
                    <a:pt x="248" y="17"/>
                    <a:pt x="261" y="48"/>
                  </a:cubicBezTo>
                  <a:cubicBezTo>
                    <a:pt x="276" y="82"/>
                    <a:pt x="291" y="117"/>
                    <a:pt x="306" y="151"/>
                  </a:cubicBezTo>
                  <a:cubicBezTo>
                    <a:pt x="346" y="246"/>
                    <a:pt x="387" y="340"/>
                    <a:pt x="428" y="435"/>
                  </a:cubicBezTo>
                  <a:cubicBezTo>
                    <a:pt x="430" y="441"/>
                    <a:pt x="432" y="447"/>
                    <a:pt x="436" y="458"/>
                  </a:cubicBezTo>
                  <a:close/>
                </a:path>
              </a:pathLst>
            </a:cu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31" name="组合 30"/>
            <p:cNvGrpSpPr/>
            <p:nvPr/>
          </p:nvGrpSpPr>
          <p:grpSpPr>
            <a:xfrm>
              <a:off x="6069810" y="2339503"/>
              <a:ext cx="193903" cy="236350"/>
              <a:chOff x="6069810" y="2547847"/>
              <a:chExt cx="193903" cy="236350"/>
            </a:xfrm>
            <a:solidFill>
              <a:schemeClr val="bg1">
                <a:lumMod val="95000"/>
              </a:schemeClr>
            </a:solidFill>
          </p:grpSpPr>
          <p:sp>
            <p:nvSpPr>
              <p:cNvPr id="32" name="Freeform 34"/>
              <p:cNvSpPr>
                <a:spLocks noEditPoints="1"/>
              </p:cNvSpPr>
              <p:nvPr/>
            </p:nvSpPr>
            <p:spPr bwMode="auto">
              <a:xfrm>
                <a:off x="6069810" y="2547847"/>
                <a:ext cx="193903" cy="236350"/>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3" name="Freeform 35"/>
              <p:cNvSpPr>
                <a:spLocks noEditPoints="1"/>
              </p:cNvSpPr>
              <p:nvPr/>
            </p:nvSpPr>
            <p:spPr bwMode="auto">
              <a:xfrm>
                <a:off x="6097370" y="2601367"/>
                <a:ext cx="138783" cy="145919"/>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34" name="Freeform 6"/>
            <p:cNvSpPr/>
            <p:nvPr/>
          </p:nvSpPr>
          <p:spPr bwMode="auto">
            <a:xfrm rot="16200000">
              <a:off x="5663083" y="4415006"/>
              <a:ext cx="1094999" cy="1478247"/>
            </a:xfrm>
            <a:custGeom>
              <a:avLst/>
              <a:gdLst>
                <a:gd name="T0" fmla="*/ 0 w 297"/>
                <a:gd name="T1" fmla="*/ 397 h 401"/>
                <a:gd name="T2" fmla="*/ 34 w 297"/>
                <a:gd name="T3" fmla="*/ 315 h 401"/>
                <a:gd name="T4" fmla="*/ 155 w 297"/>
                <a:gd name="T5" fmla="*/ 35 h 401"/>
                <a:gd name="T6" fmla="*/ 183 w 297"/>
                <a:gd name="T7" fmla="*/ 3 h 401"/>
                <a:gd name="T8" fmla="*/ 213 w 297"/>
                <a:gd name="T9" fmla="*/ 35 h 401"/>
                <a:gd name="T10" fmla="*/ 291 w 297"/>
                <a:gd name="T11" fmla="*/ 223 h 401"/>
                <a:gd name="T12" fmla="*/ 292 w 297"/>
                <a:gd name="T13" fmla="*/ 259 h 401"/>
                <a:gd name="T14" fmla="*/ 237 w 297"/>
                <a:gd name="T15" fmla="*/ 386 h 401"/>
                <a:gd name="T16" fmla="*/ 220 w 297"/>
                <a:gd name="T17" fmla="*/ 400 h 401"/>
                <a:gd name="T18" fmla="*/ 6 w 297"/>
                <a:gd name="T19" fmla="*/ 400 h 401"/>
                <a:gd name="T20" fmla="*/ 0 w 297"/>
                <a:gd name="T21" fmla="*/ 39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401">
                  <a:moveTo>
                    <a:pt x="0" y="397"/>
                  </a:moveTo>
                  <a:cubicBezTo>
                    <a:pt x="11" y="369"/>
                    <a:pt x="23" y="342"/>
                    <a:pt x="34" y="315"/>
                  </a:cubicBezTo>
                  <a:cubicBezTo>
                    <a:pt x="74" y="222"/>
                    <a:pt x="114" y="128"/>
                    <a:pt x="155" y="35"/>
                  </a:cubicBezTo>
                  <a:cubicBezTo>
                    <a:pt x="160" y="22"/>
                    <a:pt x="172" y="5"/>
                    <a:pt x="183" y="3"/>
                  </a:cubicBezTo>
                  <a:cubicBezTo>
                    <a:pt x="201" y="0"/>
                    <a:pt x="207" y="21"/>
                    <a:pt x="213" y="35"/>
                  </a:cubicBezTo>
                  <a:cubicBezTo>
                    <a:pt x="239" y="98"/>
                    <a:pt x="265" y="161"/>
                    <a:pt x="291" y="223"/>
                  </a:cubicBezTo>
                  <a:cubicBezTo>
                    <a:pt x="297" y="236"/>
                    <a:pt x="297" y="246"/>
                    <a:pt x="292" y="259"/>
                  </a:cubicBezTo>
                  <a:cubicBezTo>
                    <a:pt x="273" y="301"/>
                    <a:pt x="256" y="344"/>
                    <a:pt x="237" y="386"/>
                  </a:cubicBezTo>
                  <a:cubicBezTo>
                    <a:pt x="235" y="392"/>
                    <a:pt x="226" y="400"/>
                    <a:pt x="220" y="400"/>
                  </a:cubicBezTo>
                  <a:cubicBezTo>
                    <a:pt x="149" y="401"/>
                    <a:pt x="77" y="400"/>
                    <a:pt x="6" y="400"/>
                  </a:cubicBezTo>
                  <a:cubicBezTo>
                    <a:pt x="5" y="400"/>
                    <a:pt x="4" y="399"/>
                    <a:pt x="0" y="397"/>
                  </a:cubicBezTo>
                  <a:close/>
                </a:path>
              </a:pathLst>
            </a:custGeom>
            <a:solidFill>
              <a:schemeClr val="bg1"/>
            </a:solidFill>
            <a:ln w="28575">
              <a:noFill/>
            </a:ln>
            <a:effectLst>
              <a:outerShdw blurRad="190500" dist="38100" dir="2700000" algn="tl" rotWithShape="0">
                <a:prstClr val="black">
                  <a:alpha val="20000"/>
                </a:prstClr>
              </a:outerShdw>
            </a:effectLst>
          </p:spPr>
          <p:txBody>
            <a:bodyPr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35" name="组合 34"/>
            <p:cNvGrpSpPr>
              <a:grpSpLocks noChangeAspect="1"/>
            </p:cNvGrpSpPr>
            <p:nvPr/>
          </p:nvGrpSpPr>
          <p:grpSpPr>
            <a:xfrm>
              <a:off x="6250921" y="4956462"/>
              <a:ext cx="236350" cy="234763"/>
              <a:chOff x="6463926" y="2278309"/>
              <a:chExt cx="708057" cy="703302"/>
            </a:xfrm>
            <a:solidFill>
              <a:schemeClr val="bg1">
                <a:lumMod val="95000"/>
              </a:schemeClr>
            </a:solidFill>
          </p:grpSpPr>
          <p:sp>
            <p:nvSpPr>
              <p:cNvPr id="36"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7"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8"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9"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adFill>
                <a:gsLst>
                  <a:gs pos="0">
                    <a:srgbClr val="CD1E24"/>
                  </a:gs>
                  <a:gs pos="100000">
                    <a:srgbClr val="C00000"/>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40" name="Freeform 8"/>
            <p:cNvSpPr/>
            <p:nvPr/>
          </p:nvSpPr>
          <p:spPr bwMode="auto">
            <a:xfrm rot="16200000">
              <a:off x="5439196" y="3608423"/>
              <a:ext cx="1134105" cy="1519310"/>
            </a:xfrm>
            <a:custGeom>
              <a:avLst/>
              <a:gdLst>
                <a:gd name="T0" fmla="*/ 0 w 308"/>
                <a:gd name="T1" fmla="*/ 6 h 412"/>
                <a:gd name="T2" fmla="*/ 166 w 308"/>
                <a:gd name="T3" fmla="*/ 5 h 412"/>
                <a:gd name="T4" fmla="*/ 273 w 308"/>
                <a:gd name="T5" fmla="*/ 76 h 412"/>
                <a:gd name="T6" fmla="*/ 304 w 308"/>
                <a:gd name="T7" fmla="*/ 150 h 412"/>
                <a:gd name="T8" fmla="*/ 305 w 308"/>
                <a:gd name="T9" fmla="*/ 180 h 412"/>
                <a:gd name="T10" fmla="*/ 225 w 308"/>
                <a:gd name="T11" fmla="*/ 375 h 412"/>
                <a:gd name="T12" fmla="*/ 220 w 308"/>
                <a:gd name="T13" fmla="*/ 386 h 412"/>
                <a:gd name="T14" fmla="*/ 170 w 308"/>
                <a:gd name="T15" fmla="*/ 382 h 412"/>
                <a:gd name="T16" fmla="*/ 142 w 308"/>
                <a:gd name="T17" fmla="*/ 314 h 412"/>
                <a:gd name="T18" fmla="*/ 34 w 308"/>
                <a:gd name="T19" fmla="*/ 60 h 412"/>
                <a:gd name="T20" fmla="*/ 0 w 308"/>
                <a:gd name="T21" fmla="*/ 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412">
                  <a:moveTo>
                    <a:pt x="0" y="6"/>
                  </a:moveTo>
                  <a:cubicBezTo>
                    <a:pt x="53" y="6"/>
                    <a:pt x="110" y="10"/>
                    <a:pt x="166" y="5"/>
                  </a:cubicBezTo>
                  <a:cubicBezTo>
                    <a:pt x="224" y="0"/>
                    <a:pt x="256" y="23"/>
                    <a:pt x="273" y="76"/>
                  </a:cubicBezTo>
                  <a:cubicBezTo>
                    <a:pt x="281" y="101"/>
                    <a:pt x="295" y="125"/>
                    <a:pt x="304" y="150"/>
                  </a:cubicBezTo>
                  <a:cubicBezTo>
                    <a:pt x="308" y="159"/>
                    <a:pt x="308" y="171"/>
                    <a:pt x="305" y="180"/>
                  </a:cubicBezTo>
                  <a:cubicBezTo>
                    <a:pt x="279" y="245"/>
                    <a:pt x="252" y="310"/>
                    <a:pt x="225" y="375"/>
                  </a:cubicBezTo>
                  <a:cubicBezTo>
                    <a:pt x="224" y="379"/>
                    <a:pt x="222" y="383"/>
                    <a:pt x="220" y="386"/>
                  </a:cubicBezTo>
                  <a:cubicBezTo>
                    <a:pt x="203" y="412"/>
                    <a:pt x="184" y="411"/>
                    <a:pt x="170" y="382"/>
                  </a:cubicBezTo>
                  <a:cubicBezTo>
                    <a:pt x="159" y="360"/>
                    <a:pt x="152" y="336"/>
                    <a:pt x="142" y="314"/>
                  </a:cubicBezTo>
                  <a:cubicBezTo>
                    <a:pt x="106" y="229"/>
                    <a:pt x="71" y="144"/>
                    <a:pt x="34" y="60"/>
                  </a:cubicBezTo>
                  <a:cubicBezTo>
                    <a:pt x="26" y="41"/>
                    <a:pt x="12" y="25"/>
                    <a:pt x="0" y="6"/>
                  </a:cubicBezTo>
                  <a:close/>
                </a:path>
              </a:pathLst>
            </a:custGeom>
            <a:gradFill>
              <a:gsLst>
                <a:gs pos="0">
                  <a:srgbClr val="CD1E24"/>
                </a:gs>
                <a:gs pos="100000">
                  <a:srgbClr val="C00000"/>
                </a:gs>
              </a:gsLst>
              <a:lin ang="2700000" scaled="0"/>
            </a:gradFill>
            <a:ln w="28575">
              <a:noFill/>
            </a:ln>
            <a:effectLst>
              <a:outerShdw blurRad="190500" dist="38100" dir="2700000" algn="tl" rotWithShape="0">
                <a:prstClr val="black">
                  <a:alpha val="20000"/>
                </a:prstClr>
              </a:outerShdw>
            </a:effectLst>
          </p:spPr>
          <p:txBody>
            <a:bodyPr anchor="ctr"/>
            <a:lstStyle/>
            <a:p>
              <a:pPr algn="ctr"/>
              <a:endParaRPr lang="zh-CN" altLang="en-US" sz="20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41" name="组合 40"/>
            <p:cNvGrpSpPr>
              <a:grpSpLocks noChangeAspect="1"/>
            </p:cNvGrpSpPr>
            <p:nvPr/>
          </p:nvGrpSpPr>
          <p:grpSpPr>
            <a:xfrm>
              <a:off x="5801517" y="4112566"/>
              <a:ext cx="177662" cy="236350"/>
              <a:chOff x="8776738" y="4901987"/>
              <a:chExt cx="528116" cy="702571"/>
            </a:xfrm>
            <a:solidFill>
              <a:schemeClr val="bg1">
                <a:lumMod val="95000"/>
              </a:schemeClr>
            </a:solidFill>
          </p:grpSpPr>
          <p:sp>
            <p:nvSpPr>
              <p:cNvPr id="42" name="Freeform 23"/>
              <p:cNvSpPr>
                <a:spLocks noEditPoints="1"/>
              </p:cNvSpPr>
              <p:nvPr/>
            </p:nvSpPr>
            <p:spPr bwMode="auto">
              <a:xfrm>
                <a:off x="8776738" y="4901987"/>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3" name="Freeform 24"/>
              <p:cNvSpPr/>
              <p:nvPr/>
            </p:nvSpPr>
            <p:spPr bwMode="auto">
              <a:xfrm>
                <a:off x="8785515" y="5009147"/>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grpSp>
        <p:nvGrpSpPr>
          <p:cNvPr id="9" name="组合 8"/>
          <p:cNvGrpSpPr/>
          <p:nvPr/>
        </p:nvGrpSpPr>
        <p:grpSpPr>
          <a:xfrm>
            <a:off x="7417546" y="4703634"/>
            <a:ext cx="3888774" cy="915780"/>
            <a:chOff x="7037727" y="4824506"/>
            <a:chExt cx="3888774" cy="915780"/>
          </a:xfrm>
        </p:grpSpPr>
        <p:sp>
          <p:nvSpPr>
            <p:cNvPr id="44" name="文本框 43"/>
            <p:cNvSpPr txBox="1"/>
            <p:nvPr/>
          </p:nvSpPr>
          <p:spPr>
            <a:xfrm>
              <a:off x="7037727" y="5191225"/>
              <a:ext cx="3888774"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5" name="TextBox 76"/>
            <p:cNvSpPr txBox="1"/>
            <p:nvPr/>
          </p:nvSpPr>
          <p:spPr>
            <a:xfrm>
              <a:off x="7037727" y="4824506"/>
              <a:ext cx="1337024"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计划步骤</a:t>
              </a:r>
            </a:p>
          </p:txBody>
        </p:sp>
      </p:grpSp>
      <p:grpSp>
        <p:nvGrpSpPr>
          <p:cNvPr id="8" name="组合 7"/>
          <p:cNvGrpSpPr/>
          <p:nvPr/>
        </p:nvGrpSpPr>
        <p:grpSpPr>
          <a:xfrm>
            <a:off x="7417546" y="3064642"/>
            <a:ext cx="3888774" cy="915780"/>
            <a:chOff x="7037727" y="3185514"/>
            <a:chExt cx="3888774" cy="915780"/>
          </a:xfrm>
        </p:grpSpPr>
        <p:sp>
          <p:nvSpPr>
            <p:cNvPr id="46" name="文本框 45"/>
            <p:cNvSpPr txBox="1"/>
            <p:nvPr/>
          </p:nvSpPr>
          <p:spPr>
            <a:xfrm>
              <a:off x="7037727" y="3552233"/>
              <a:ext cx="3888774"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7" name="TextBox 76"/>
            <p:cNvSpPr txBox="1"/>
            <p:nvPr/>
          </p:nvSpPr>
          <p:spPr>
            <a:xfrm>
              <a:off x="7037727" y="3185514"/>
              <a:ext cx="1337024"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计划步骤</a:t>
              </a:r>
            </a:p>
          </p:txBody>
        </p:sp>
      </p:grpSp>
      <p:grpSp>
        <p:nvGrpSpPr>
          <p:cNvPr id="7" name="组合 6"/>
          <p:cNvGrpSpPr/>
          <p:nvPr/>
        </p:nvGrpSpPr>
        <p:grpSpPr>
          <a:xfrm>
            <a:off x="739837" y="3809145"/>
            <a:ext cx="3888774" cy="915780"/>
            <a:chOff x="1190835" y="3930017"/>
            <a:chExt cx="3888774" cy="915780"/>
          </a:xfrm>
        </p:grpSpPr>
        <p:sp>
          <p:nvSpPr>
            <p:cNvPr id="48" name="文本框 47"/>
            <p:cNvSpPr txBox="1"/>
            <p:nvPr/>
          </p:nvSpPr>
          <p:spPr>
            <a:xfrm>
              <a:off x="1190835" y="4296736"/>
              <a:ext cx="3888774" cy="549061"/>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9" name="TextBox 76"/>
            <p:cNvSpPr txBox="1"/>
            <p:nvPr/>
          </p:nvSpPr>
          <p:spPr>
            <a:xfrm>
              <a:off x="3742585" y="3930017"/>
              <a:ext cx="1337024" cy="400110"/>
            </a:xfrm>
            <a:prstGeom prst="rect">
              <a:avLst/>
            </a:prstGeom>
            <a:noFill/>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计划步骤</a:t>
              </a:r>
            </a:p>
          </p:txBody>
        </p:sp>
      </p:grpSp>
      <p:grpSp>
        <p:nvGrpSpPr>
          <p:cNvPr id="6" name="组合 5"/>
          <p:cNvGrpSpPr/>
          <p:nvPr/>
        </p:nvGrpSpPr>
        <p:grpSpPr>
          <a:xfrm>
            <a:off x="739837" y="2170153"/>
            <a:ext cx="3888774" cy="915780"/>
            <a:chOff x="1190835" y="2291025"/>
            <a:chExt cx="3888774" cy="915780"/>
          </a:xfrm>
        </p:grpSpPr>
        <p:sp>
          <p:nvSpPr>
            <p:cNvPr id="50" name="文本框 49"/>
            <p:cNvSpPr txBox="1"/>
            <p:nvPr/>
          </p:nvSpPr>
          <p:spPr>
            <a:xfrm>
              <a:off x="1190835" y="2657744"/>
              <a:ext cx="3888774" cy="549061"/>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51" name="TextBox 76"/>
            <p:cNvSpPr txBox="1"/>
            <p:nvPr/>
          </p:nvSpPr>
          <p:spPr>
            <a:xfrm>
              <a:off x="3742585" y="2291025"/>
              <a:ext cx="1337024" cy="400110"/>
            </a:xfrm>
            <a:prstGeom prst="rect">
              <a:avLst/>
            </a:prstGeom>
            <a:noFill/>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计划步骤</a:t>
              </a:r>
            </a:p>
          </p:txBody>
        </p:sp>
      </p:grpSp>
      <p:grpSp>
        <p:nvGrpSpPr>
          <p:cNvPr id="52" name="组合 51">
            <a:extLst>
              <a:ext uri="{FF2B5EF4-FFF2-40B4-BE49-F238E27FC236}">
                <a16:creationId xmlns:a16="http://schemas.microsoft.com/office/drawing/2014/main" id="{8358CA09-A89E-4441-8D0E-C0F6D4A61162}"/>
              </a:ext>
            </a:extLst>
          </p:cNvPr>
          <p:cNvGrpSpPr/>
          <p:nvPr/>
        </p:nvGrpSpPr>
        <p:grpSpPr>
          <a:xfrm>
            <a:off x="0" y="586281"/>
            <a:ext cx="4562597" cy="584775"/>
            <a:chOff x="0" y="586281"/>
            <a:chExt cx="4562597" cy="584775"/>
          </a:xfrm>
        </p:grpSpPr>
        <p:sp>
          <p:nvSpPr>
            <p:cNvPr id="53" name="TextBox 76">
              <a:extLst>
                <a:ext uri="{FF2B5EF4-FFF2-40B4-BE49-F238E27FC236}">
                  <a16:creationId xmlns:a16="http://schemas.microsoft.com/office/drawing/2014/main" id="{4301DFCE-65EF-41D4-8994-66DDCD7EB889}"/>
                </a:ext>
              </a:extLst>
            </p:cNvPr>
            <p:cNvSpPr txBox="1"/>
            <p:nvPr/>
          </p:nvSpPr>
          <p:spPr>
            <a:xfrm>
              <a:off x="1005213" y="586281"/>
              <a:ext cx="3557384"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未来计划实施步骤</a:t>
              </a:r>
            </a:p>
          </p:txBody>
        </p:sp>
        <p:sp>
          <p:nvSpPr>
            <p:cNvPr id="54" name="任意多边形: 形状 53">
              <a:extLst>
                <a:ext uri="{FF2B5EF4-FFF2-40B4-BE49-F238E27FC236}">
                  <a16:creationId xmlns:a16="http://schemas.microsoft.com/office/drawing/2014/main" id="{93B6A261-7D55-46F8-8C6C-9ECB54E27C9B}"/>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a16="http://schemas.microsoft.com/office/drawing/2014/main" id="{FB8AFA11-9217-47D7-8537-D20E06934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7008080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42802"/>
            <a:ext cx="6654268" cy="6900802"/>
            <a:chOff x="0" y="0"/>
            <a:chExt cx="6559460" cy="6857999"/>
          </a:xfrm>
        </p:grpSpPr>
        <p:sp>
          <p:nvSpPr>
            <p:cNvPr id="22" name="矩形 1"/>
            <p:cNvSpPr/>
            <p:nvPr/>
          </p:nvSpPr>
          <p:spPr>
            <a:xfrm>
              <a:off x="153500" y="0"/>
              <a:ext cx="6405960" cy="6857999"/>
            </a:xfrm>
            <a:custGeom>
              <a:avLst/>
              <a:gdLst>
                <a:gd name="connsiteX0" fmla="*/ 0 w 4860032"/>
                <a:gd name="connsiteY0" fmla="*/ 0 h 5236607"/>
                <a:gd name="connsiteX1" fmla="*/ 4860032 w 4860032"/>
                <a:gd name="connsiteY1" fmla="*/ 0 h 5236607"/>
                <a:gd name="connsiteX2" fmla="*/ 4860032 w 4860032"/>
                <a:gd name="connsiteY2" fmla="*/ 5236607 h 5236607"/>
                <a:gd name="connsiteX3" fmla="*/ 0 w 4860032"/>
                <a:gd name="connsiteY3" fmla="*/ 5236607 h 5236607"/>
                <a:gd name="connsiteX4" fmla="*/ 0 w 4860032"/>
                <a:gd name="connsiteY4" fmla="*/ 0 h 5236607"/>
                <a:gd name="connsiteX0" fmla="*/ 0 w 4860032"/>
                <a:gd name="connsiteY0" fmla="*/ 0 h 5239820"/>
                <a:gd name="connsiteX1" fmla="*/ 4860032 w 4860032"/>
                <a:gd name="connsiteY1" fmla="*/ 0 h 5239820"/>
                <a:gd name="connsiteX2" fmla="*/ 4860032 w 4860032"/>
                <a:gd name="connsiteY2" fmla="*/ 5236607 h 5239820"/>
                <a:gd name="connsiteX3" fmla="*/ 3318553 w 4860032"/>
                <a:gd name="connsiteY3" fmla="*/ 5239820 h 5239820"/>
                <a:gd name="connsiteX4" fmla="*/ 0 w 4860032"/>
                <a:gd name="connsiteY4" fmla="*/ 5236607 h 5239820"/>
                <a:gd name="connsiteX5" fmla="*/ 0 w 4860032"/>
                <a:gd name="connsiteY5" fmla="*/ 0 h 5239820"/>
                <a:gd name="connsiteX0" fmla="*/ 0 w 4860032"/>
                <a:gd name="connsiteY0" fmla="*/ 0 h 5239820"/>
                <a:gd name="connsiteX1" fmla="*/ 4860032 w 4860032"/>
                <a:gd name="connsiteY1" fmla="*/ 0 h 5239820"/>
                <a:gd name="connsiteX2" fmla="*/ 3318553 w 4860032"/>
                <a:gd name="connsiteY2" fmla="*/ 5239820 h 5239820"/>
                <a:gd name="connsiteX3" fmla="*/ 0 w 4860032"/>
                <a:gd name="connsiteY3" fmla="*/ 5236607 h 5239820"/>
                <a:gd name="connsiteX4" fmla="*/ 0 w 4860032"/>
                <a:gd name="connsiteY4" fmla="*/ 0 h 5239820"/>
                <a:gd name="connsiteX0" fmla="*/ 0 w 4860032"/>
                <a:gd name="connsiteY0" fmla="*/ 0 h 5239820"/>
                <a:gd name="connsiteX1" fmla="*/ 4860032 w 4860032"/>
                <a:gd name="connsiteY1" fmla="*/ 0 h 5239820"/>
                <a:gd name="connsiteX2" fmla="*/ 4143375 w 4860032"/>
                <a:gd name="connsiteY2" fmla="*/ 2381249 h 5239820"/>
                <a:gd name="connsiteX3" fmla="*/ 3318553 w 4860032"/>
                <a:gd name="connsiteY3" fmla="*/ 5239820 h 5239820"/>
                <a:gd name="connsiteX4" fmla="*/ 0 w 4860032"/>
                <a:gd name="connsiteY4" fmla="*/ 5236607 h 5239820"/>
                <a:gd name="connsiteX5" fmla="*/ 0 w 4860032"/>
                <a:gd name="connsiteY5" fmla="*/ 0 h 5239820"/>
                <a:gd name="connsiteX0" fmla="*/ 0 w 4860032"/>
                <a:gd name="connsiteY0" fmla="*/ 0 h 5239820"/>
                <a:gd name="connsiteX1" fmla="*/ 4860032 w 4860032"/>
                <a:gd name="connsiteY1" fmla="*/ 0 h 5239820"/>
                <a:gd name="connsiteX2" fmla="*/ 3933825 w 4860032"/>
                <a:gd name="connsiteY2" fmla="*/ 2285999 h 5239820"/>
                <a:gd name="connsiteX3" fmla="*/ 3318553 w 4860032"/>
                <a:gd name="connsiteY3" fmla="*/ 5239820 h 5239820"/>
                <a:gd name="connsiteX4" fmla="*/ 0 w 4860032"/>
                <a:gd name="connsiteY4" fmla="*/ 5236607 h 5239820"/>
                <a:gd name="connsiteX5" fmla="*/ 0 w 4860032"/>
                <a:gd name="connsiteY5" fmla="*/ 0 h 5239820"/>
                <a:gd name="connsiteX0" fmla="*/ 0 w 5040252"/>
                <a:gd name="connsiteY0" fmla="*/ 0 h 5239820"/>
                <a:gd name="connsiteX1" fmla="*/ 4860032 w 5040252"/>
                <a:gd name="connsiteY1" fmla="*/ 0 h 5239820"/>
                <a:gd name="connsiteX2" fmla="*/ 3933825 w 5040252"/>
                <a:gd name="connsiteY2" fmla="*/ 2285999 h 5239820"/>
                <a:gd name="connsiteX3" fmla="*/ 3318553 w 5040252"/>
                <a:gd name="connsiteY3" fmla="*/ 5239820 h 5239820"/>
                <a:gd name="connsiteX4" fmla="*/ 0 w 5040252"/>
                <a:gd name="connsiteY4" fmla="*/ 5236607 h 5239820"/>
                <a:gd name="connsiteX5" fmla="*/ 0 w 5040252"/>
                <a:gd name="connsiteY5" fmla="*/ 0 h 5239820"/>
                <a:gd name="connsiteX0" fmla="*/ 0 w 5067907"/>
                <a:gd name="connsiteY0" fmla="*/ 0 h 5239820"/>
                <a:gd name="connsiteX1" fmla="*/ 4860032 w 5067907"/>
                <a:gd name="connsiteY1" fmla="*/ 0 h 5239820"/>
                <a:gd name="connsiteX2" fmla="*/ 3933825 w 5067907"/>
                <a:gd name="connsiteY2" fmla="*/ 2285999 h 5239820"/>
                <a:gd name="connsiteX3" fmla="*/ 3318553 w 5067907"/>
                <a:gd name="connsiteY3" fmla="*/ 5239820 h 5239820"/>
                <a:gd name="connsiteX4" fmla="*/ 0 w 5067907"/>
                <a:gd name="connsiteY4" fmla="*/ 5236607 h 5239820"/>
                <a:gd name="connsiteX5" fmla="*/ 0 w 5067907"/>
                <a:gd name="connsiteY5" fmla="*/ 0 h 5239820"/>
                <a:gd name="connsiteX0" fmla="*/ 0 w 4907687"/>
                <a:gd name="connsiteY0" fmla="*/ 0 h 5239820"/>
                <a:gd name="connsiteX1" fmla="*/ 4860032 w 4907687"/>
                <a:gd name="connsiteY1" fmla="*/ 0 h 5239820"/>
                <a:gd name="connsiteX2" fmla="*/ 3933825 w 4907687"/>
                <a:gd name="connsiteY2" fmla="*/ 2285999 h 5239820"/>
                <a:gd name="connsiteX3" fmla="*/ 3318553 w 4907687"/>
                <a:gd name="connsiteY3" fmla="*/ 5239820 h 5239820"/>
                <a:gd name="connsiteX4" fmla="*/ 0 w 4907687"/>
                <a:gd name="connsiteY4" fmla="*/ 5236607 h 5239820"/>
                <a:gd name="connsiteX5" fmla="*/ 0 w 4907687"/>
                <a:gd name="connsiteY5" fmla="*/ 0 h 5239820"/>
                <a:gd name="connsiteX0" fmla="*/ 0 w 4896481"/>
                <a:gd name="connsiteY0" fmla="*/ 0 h 5239820"/>
                <a:gd name="connsiteX1" fmla="*/ 4860032 w 4896481"/>
                <a:gd name="connsiteY1" fmla="*/ 0 h 5239820"/>
                <a:gd name="connsiteX2" fmla="*/ 3676650 w 4896481"/>
                <a:gd name="connsiteY2" fmla="*/ 2505074 h 5239820"/>
                <a:gd name="connsiteX3" fmla="*/ 3318553 w 4896481"/>
                <a:gd name="connsiteY3" fmla="*/ 5239820 h 5239820"/>
                <a:gd name="connsiteX4" fmla="*/ 0 w 4896481"/>
                <a:gd name="connsiteY4" fmla="*/ 5236607 h 5239820"/>
                <a:gd name="connsiteX5" fmla="*/ 0 w 4896481"/>
                <a:gd name="connsiteY5" fmla="*/ 0 h 5239820"/>
                <a:gd name="connsiteX0" fmla="*/ 0 w 4894442"/>
                <a:gd name="connsiteY0" fmla="*/ 0 h 5239820"/>
                <a:gd name="connsiteX1" fmla="*/ 4860032 w 4894442"/>
                <a:gd name="connsiteY1" fmla="*/ 0 h 5239820"/>
                <a:gd name="connsiteX2" fmla="*/ 3676650 w 4894442"/>
                <a:gd name="connsiteY2" fmla="*/ 2505074 h 5239820"/>
                <a:gd name="connsiteX3" fmla="*/ 3318553 w 4894442"/>
                <a:gd name="connsiteY3" fmla="*/ 5239820 h 5239820"/>
                <a:gd name="connsiteX4" fmla="*/ 0 w 4894442"/>
                <a:gd name="connsiteY4" fmla="*/ 5236607 h 5239820"/>
                <a:gd name="connsiteX5" fmla="*/ 0 w 4894442"/>
                <a:gd name="connsiteY5" fmla="*/ 0 h 5239820"/>
                <a:gd name="connsiteX0" fmla="*/ 0 w 4894442"/>
                <a:gd name="connsiteY0" fmla="*/ 0 h 5239820"/>
                <a:gd name="connsiteX1" fmla="*/ 4860032 w 4894442"/>
                <a:gd name="connsiteY1" fmla="*/ 0 h 5239820"/>
                <a:gd name="connsiteX2" fmla="*/ 3676650 w 4894442"/>
                <a:gd name="connsiteY2" fmla="*/ 2505074 h 5239820"/>
                <a:gd name="connsiteX3" fmla="*/ 3318553 w 4894442"/>
                <a:gd name="connsiteY3" fmla="*/ 5239820 h 5239820"/>
                <a:gd name="connsiteX4" fmla="*/ 0 w 4894442"/>
                <a:gd name="connsiteY4" fmla="*/ 5236607 h 5239820"/>
                <a:gd name="connsiteX5" fmla="*/ 0 w 4894442"/>
                <a:gd name="connsiteY5" fmla="*/ 0 h 523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4442" h="5239820">
                  <a:moveTo>
                    <a:pt x="0" y="0"/>
                  </a:moveTo>
                  <a:lnTo>
                    <a:pt x="4860032" y="0"/>
                  </a:lnTo>
                  <a:cubicBezTo>
                    <a:pt x="5087045" y="857250"/>
                    <a:pt x="4133588" y="1460321"/>
                    <a:pt x="3676650" y="2505074"/>
                  </a:cubicBezTo>
                  <a:cubicBezTo>
                    <a:pt x="3219712" y="3549827"/>
                    <a:pt x="3678915" y="4957602"/>
                    <a:pt x="3318553" y="5239820"/>
                  </a:cubicBezTo>
                  <a:lnTo>
                    <a:pt x="0" y="5236607"/>
                  </a:lnTo>
                  <a:lnTo>
                    <a:pt x="0" y="0"/>
                  </a:lnTo>
                  <a:close/>
                </a:path>
              </a:pathLst>
            </a:custGeom>
            <a:gradFill>
              <a:gsLst>
                <a:gs pos="0">
                  <a:schemeClr val="bg1"/>
                </a:gs>
                <a:gs pos="100000">
                  <a:schemeClr val="bg1">
                    <a:lumMod val="95000"/>
                  </a:schemeClr>
                </a:gs>
              </a:gsLst>
              <a:lin ang="5400000" scaled="0"/>
            </a:gradFill>
            <a:ln>
              <a:noFill/>
            </a:ln>
            <a:effectLst>
              <a:outerShdw blurRad="254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30" name="矩形 1"/>
            <p:cNvSpPr/>
            <p:nvPr/>
          </p:nvSpPr>
          <p:spPr>
            <a:xfrm>
              <a:off x="0" y="0"/>
              <a:ext cx="6405960" cy="6857999"/>
            </a:xfrm>
            <a:custGeom>
              <a:avLst/>
              <a:gdLst>
                <a:gd name="connsiteX0" fmla="*/ 0 w 4860032"/>
                <a:gd name="connsiteY0" fmla="*/ 0 h 5236607"/>
                <a:gd name="connsiteX1" fmla="*/ 4860032 w 4860032"/>
                <a:gd name="connsiteY1" fmla="*/ 0 h 5236607"/>
                <a:gd name="connsiteX2" fmla="*/ 4860032 w 4860032"/>
                <a:gd name="connsiteY2" fmla="*/ 5236607 h 5236607"/>
                <a:gd name="connsiteX3" fmla="*/ 0 w 4860032"/>
                <a:gd name="connsiteY3" fmla="*/ 5236607 h 5236607"/>
                <a:gd name="connsiteX4" fmla="*/ 0 w 4860032"/>
                <a:gd name="connsiteY4" fmla="*/ 0 h 5236607"/>
                <a:gd name="connsiteX0" fmla="*/ 0 w 4860032"/>
                <a:gd name="connsiteY0" fmla="*/ 0 h 5239820"/>
                <a:gd name="connsiteX1" fmla="*/ 4860032 w 4860032"/>
                <a:gd name="connsiteY1" fmla="*/ 0 h 5239820"/>
                <a:gd name="connsiteX2" fmla="*/ 4860032 w 4860032"/>
                <a:gd name="connsiteY2" fmla="*/ 5236607 h 5239820"/>
                <a:gd name="connsiteX3" fmla="*/ 3318553 w 4860032"/>
                <a:gd name="connsiteY3" fmla="*/ 5239820 h 5239820"/>
                <a:gd name="connsiteX4" fmla="*/ 0 w 4860032"/>
                <a:gd name="connsiteY4" fmla="*/ 5236607 h 5239820"/>
                <a:gd name="connsiteX5" fmla="*/ 0 w 4860032"/>
                <a:gd name="connsiteY5" fmla="*/ 0 h 5239820"/>
                <a:gd name="connsiteX0" fmla="*/ 0 w 4860032"/>
                <a:gd name="connsiteY0" fmla="*/ 0 h 5239820"/>
                <a:gd name="connsiteX1" fmla="*/ 4860032 w 4860032"/>
                <a:gd name="connsiteY1" fmla="*/ 0 h 5239820"/>
                <a:gd name="connsiteX2" fmla="*/ 3318553 w 4860032"/>
                <a:gd name="connsiteY2" fmla="*/ 5239820 h 5239820"/>
                <a:gd name="connsiteX3" fmla="*/ 0 w 4860032"/>
                <a:gd name="connsiteY3" fmla="*/ 5236607 h 5239820"/>
                <a:gd name="connsiteX4" fmla="*/ 0 w 4860032"/>
                <a:gd name="connsiteY4" fmla="*/ 0 h 5239820"/>
                <a:gd name="connsiteX0" fmla="*/ 0 w 4860032"/>
                <a:gd name="connsiteY0" fmla="*/ 0 h 5239820"/>
                <a:gd name="connsiteX1" fmla="*/ 4860032 w 4860032"/>
                <a:gd name="connsiteY1" fmla="*/ 0 h 5239820"/>
                <a:gd name="connsiteX2" fmla="*/ 4143375 w 4860032"/>
                <a:gd name="connsiteY2" fmla="*/ 2381249 h 5239820"/>
                <a:gd name="connsiteX3" fmla="*/ 3318553 w 4860032"/>
                <a:gd name="connsiteY3" fmla="*/ 5239820 h 5239820"/>
                <a:gd name="connsiteX4" fmla="*/ 0 w 4860032"/>
                <a:gd name="connsiteY4" fmla="*/ 5236607 h 5239820"/>
                <a:gd name="connsiteX5" fmla="*/ 0 w 4860032"/>
                <a:gd name="connsiteY5" fmla="*/ 0 h 5239820"/>
                <a:gd name="connsiteX0" fmla="*/ 0 w 4860032"/>
                <a:gd name="connsiteY0" fmla="*/ 0 h 5239820"/>
                <a:gd name="connsiteX1" fmla="*/ 4860032 w 4860032"/>
                <a:gd name="connsiteY1" fmla="*/ 0 h 5239820"/>
                <a:gd name="connsiteX2" fmla="*/ 3933825 w 4860032"/>
                <a:gd name="connsiteY2" fmla="*/ 2285999 h 5239820"/>
                <a:gd name="connsiteX3" fmla="*/ 3318553 w 4860032"/>
                <a:gd name="connsiteY3" fmla="*/ 5239820 h 5239820"/>
                <a:gd name="connsiteX4" fmla="*/ 0 w 4860032"/>
                <a:gd name="connsiteY4" fmla="*/ 5236607 h 5239820"/>
                <a:gd name="connsiteX5" fmla="*/ 0 w 4860032"/>
                <a:gd name="connsiteY5" fmla="*/ 0 h 5239820"/>
                <a:gd name="connsiteX0" fmla="*/ 0 w 5040252"/>
                <a:gd name="connsiteY0" fmla="*/ 0 h 5239820"/>
                <a:gd name="connsiteX1" fmla="*/ 4860032 w 5040252"/>
                <a:gd name="connsiteY1" fmla="*/ 0 h 5239820"/>
                <a:gd name="connsiteX2" fmla="*/ 3933825 w 5040252"/>
                <a:gd name="connsiteY2" fmla="*/ 2285999 h 5239820"/>
                <a:gd name="connsiteX3" fmla="*/ 3318553 w 5040252"/>
                <a:gd name="connsiteY3" fmla="*/ 5239820 h 5239820"/>
                <a:gd name="connsiteX4" fmla="*/ 0 w 5040252"/>
                <a:gd name="connsiteY4" fmla="*/ 5236607 h 5239820"/>
                <a:gd name="connsiteX5" fmla="*/ 0 w 5040252"/>
                <a:gd name="connsiteY5" fmla="*/ 0 h 5239820"/>
                <a:gd name="connsiteX0" fmla="*/ 0 w 5067907"/>
                <a:gd name="connsiteY0" fmla="*/ 0 h 5239820"/>
                <a:gd name="connsiteX1" fmla="*/ 4860032 w 5067907"/>
                <a:gd name="connsiteY1" fmla="*/ 0 h 5239820"/>
                <a:gd name="connsiteX2" fmla="*/ 3933825 w 5067907"/>
                <a:gd name="connsiteY2" fmla="*/ 2285999 h 5239820"/>
                <a:gd name="connsiteX3" fmla="*/ 3318553 w 5067907"/>
                <a:gd name="connsiteY3" fmla="*/ 5239820 h 5239820"/>
                <a:gd name="connsiteX4" fmla="*/ 0 w 5067907"/>
                <a:gd name="connsiteY4" fmla="*/ 5236607 h 5239820"/>
                <a:gd name="connsiteX5" fmla="*/ 0 w 5067907"/>
                <a:gd name="connsiteY5" fmla="*/ 0 h 5239820"/>
                <a:gd name="connsiteX0" fmla="*/ 0 w 4907687"/>
                <a:gd name="connsiteY0" fmla="*/ 0 h 5239820"/>
                <a:gd name="connsiteX1" fmla="*/ 4860032 w 4907687"/>
                <a:gd name="connsiteY1" fmla="*/ 0 h 5239820"/>
                <a:gd name="connsiteX2" fmla="*/ 3933825 w 4907687"/>
                <a:gd name="connsiteY2" fmla="*/ 2285999 h 5239820"/>
                <a:gd name="connsiteX3" fmla="*/ 3318553 w 4907687"/>
                <a:gd name="connsiteY3" fmla="*/ 5239820 h 5239820"/>
                <a:gd name="connsiteX4" fmla="*/ 0 w 4907687"/>
                <a:gd name="connsiteY4" fmla="*/ 5236607 h 5239820"/>
                <a:gd name="connsiteX5" fmla="*/ 0 w 4907687"/>
                <a:gd name="connsiteY5" fmla="*/ 0 h 5239820"/>
                <a:gd name="connsiteX0" fmla="*/ 0 w 4896481"/>
                <a:gd name="connsiteY0" fmla="*/ 0 h 5239820"/>
                <a:gd name="connsiteX1" fmla="*/ 4860032 w 4896481"/>
                <a:gd name="connsiteY1" fmla="*/ 0 h 5239820"/>
                <a:gd name="connsiteX2" fmla="*/ 3676650 w 4896481"/>
                <a:gd name="connsiteY2" fmla="*/ 2505074 h 5239820"/>
                <a:gd name="connsiteX3" fmla="*/ 3318553 w 4896481"/>
                <a:gd name="connsiteY3" fmla="*/ 5239820 h 5239820"/>
                <a:gd name="connsiteX4" fmla="*/ 0 w 4896481"/>
                <a:gd name="connsiteY4" fmla="*/ 5236607 h 5239820"/>
                <a:gd name="connsiteX5" fmla="*/ 0 w 4896481"/>
                <a:gd name="connsiteY5" fmla="*/ 0 h 5239820"/>
                <a:gd name="connsiteX0" fmla="*/ 0 w 4894442"/>
                <a:gd name="connsiteY0" fmla="*/ 0 h 5239820"/>
                <a:gd name="connsiteX1" fmla="*/ 4860032 w 4894442"/>
                <a:gd name="connsiteY1" fmla="*/ 0 h 5239820"/>
                <a:gd name="connsiteX2" fmla="*/ 3676650 w 4894442"/>
                <a:gd name="connsiteY2" fmla="*/ 2505074 h 5239820"/>
                <a:gd name="connsiteX3" fmla="*/ 3318553 w 4894442"/>
                <a:gd name="connsiteY3" fmla="*/ 5239820 h 5239820"/>
                <a:gd name="connsiteX4" fmla="*/ 0 w 4894442"/>
                <a:gd name="connsiteY4" fmla="*/ 5236607 h 5239820"/>
                <a:gd name="connsiteX5" fmla="*/ 0 w 4894442"/>
                <a:gd name="connsiteY5" fmla="*/ 0 h 5239820"/>
                <a:gd name="connsiteX0" fmla="*/ 0 w 4894442"/>
                <a:gd name="connsiteY0" fmla="*/ 0 h 5239820"/>
                <a:gd name="connsiteX1" fmla="*/ 4860032 w 4894442"/>
                <a:gd name="connsiteY1" fmla="*/ 0 h 5239820"/>
                <a:gd name="connsiteX2" fmla="*/ 3676650 w 4894442"/>
                <a:gd name="connsiteY2" fmla="*/ 2505074 h 5239820"/>
                <a:gd name="connsiteX3" fmla="*/ 3318553 w 4894442"/>
                <a:gd name="connsiteY3" fmla="*/ 5239820 h 5239820"/>
                <a:gd name="connsiteX4" fmla="*/ 0 w 4894442"/>
                <a:gd name="connsiteY4" fmla="*/ 5236607 h 5239820"/>
                <a:gd name="connsiteX5" fmla="*/ 0 w 4894442"/>
                <a:gd name="connsiteY5" fmla="*/ 0 h 523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4442" h="5239820">
                  <a:moveTo>
                    <a:pt x="0" y="0"/>
                  </a:moveTo>
                  <a:lnTo>
                    <a:pt x="4860032" y="0"/>
                  </a:lnTo>
                  <a:cubicBezTo>
                    <a:pt x="5087045" y="857250"/>
                    <a:pt x="4133588" y="1460321"/>
                    <a:pt x="3676650" y="2505074"/>
                  </a:cubicBezTo>
                  <a:cubicBezTo>
                    <a:pt x="3219712" y="3549827"/>
                    <a:pt x="3678915" y="4957602"/>
                    <a:pt x="3318553" y="5239820"/>
                  </a:cubicBezTo>
                  <a:lnTo>
                    <a:pt x="0" y="5236607"/>
                  </a:lnTo>
                  <a:lnTo>
                    <a:pt x="0" y="0"/>
                  </a:lnTo>
                  <a:close/>
                </a:path>
              </a:pathLst>
            </a:custGeom>
            <a:blipFill dpi="0" rotWithShape="1">
              <a:blip r:embed="rId3"/>
              <a:srcRect/>
              <a:stretch>
                <a:fillRect l="-61110" r="-276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31" name="TextBox 2"/>
          <p:cNvSpPr txBox="1"/>
          <p:nvPr/>
        </p:nvSpPr>
        <p:spPr>
          <a:xfrm>
            <a:off x="6418595" y="3513041"/>
            <a:ext cx="4771919" cy="2659135"/>
          </a:xfrm>
          <a:prstGeom prst="rect">
            <a:avLst/>
          </a:prstGeom>
          <a:noFill/>
        </p:spPr>
        <p:txBody>
          <a:bodyPr wrap="square" lIns="91386" tIns="45693" rIns="91386" bIns="45693" rtlCol="0">
            <a:spAutoFit/>
          </a:bodyPr>
          <a:lstStyle/>
          <a:p>
            <a:pPr algn="just">
              <a:lnSpc>
                <a:spcPct val="120000"/>
              </a:lnSpc>
            </a:pPr>
            <a:r>
              <a:rPr lang="zh-CN" altLang="en-US" sz="2000" b="1" dirty="0">
                <a:solidFill>
                  <a:srgbClr val="262626"/>
                </a:solidFill>
                <a:latin typeface="Arial" panose="020B0604020202020204" pitchFamily="34" charset="0"/>
                <a:ea typeface="思源黑体 CN Normal" panose="020B0400000000000000" pitchFamily="34" charset="-122"/>
                <a:sym typeface="Arial" panose="020B0604020202020204" pitchFamily="34" charset="0"/>
              </a:rPr>
              <a:t>初心不改共成长  凝心聚力普新篇！</a:t>
            </a:r>
            <a:endParaRPr lang="en-US" altLang="zh-CN" sz="2000" b="1" dirty="0">
              <a:solidFill>
                <a:srgbClr val="262626"/>
              </a:solidFill>
              <a:latin typeface="Arial" panose="020B0604020202020204" pitchFamily="34" charset="0"/>
              <a:ea typeface="思源黑体 CN Normal" panose="020B0400000000000000" pitchFamily="34" charset="-122"/>
              <a:sym typeface="Arial" panose="020B0604020202020204" pitchFamily="34" charset="0"/>
            </a:endParaRPr>
          </a:p>
          <a:p>
            <a:pPr algn="just">
              <a:lnSpc>
                <a:spcPct val="120000"/>
              </a:lnSpc>
            </a:pPr>
            <a:endParaRPr lang="en-US" altLang="zh-CN" sz="1400" b="1" dirty="0">
              <a:solidFill>
                <a:srgbClr val="262626"/>
              </a:solidFill>
              <a:latin typeface="Arial" panose="020B0604020202020204" pitchFamily="34" charset="0"/>
              <a:ea typeface="思源黑体 CN Normal" panose="020B0400000000000000" pitchFamily="34" charset="-122"/>
              <a:sym typeface="Arial" panose="020B0604020202020204" pitchFamily="34" charset="0"/>
            </a:endParaRPr>
          </a:p>
          <a:p>
            <a:pPr algn="just">
              <a:lnSpc>
                <a:spcPct val="150000"/>
              </a:lnSpc>
            </a:pPr>
            <a:r>
              <a:rPr lang="zh-CN" altLang="en-US" sz="1200" dirty="0">
                <a:solidFill>
                  <a:schemeClr val="tx1">
                    <a:lumMod val="65000"/>
                    <a:lumOff val="35000"/>
                  </a:schemeClr>
                </a:solidFill>
                <a:latin typeface="Arial" panose="020B0604020202020204" pitchFamily="34" charset="0"/>
                <a:ea typeface="思源黑体 CN Normal" panose="020B0400000000000000" pitchFamily="34" charset="-122"/>
                <a:sym typeface="Arial" panose="020B0604020202020204" pitchFamily="34" charset="0"/>
              </a:rPr>
              <a:t>在这里输入您的文字内容这里输入您的或者将您的文字内容复制在这里。在这里输入您的文字内容。在这里输入您的文字内容或者将您的文字内容复制在这里。在这里输入您的文字内容，或者将您的文字这里输入您的内容复制在这里。</a:t>
            </a:r>
            <a:endParaRPr lang="en-US" altLang="zh-CN" sz="1200" dirty="0">
              <a:solidFill>
                <a:schemeClr val="tx1">
                  <a:lumMod val="65000"/>
                  <a:lumOff val="35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just">
              <a:lnSpc>
                <a:spcPct val="150000"/>
              </a:lnSpc>
            </a:pPr>
            <a:endParaRPr lang="zh-CN" altLang="en-US" sz="1200" dirty="0">
              <a:solidFill>
                <a:schemeClr val="tx1">
                  <a:lumMod val="65000"/>
                  <a:lumOff val="35000"/>
                </a:schemeClr>
              </a:solidFill>
              <a:latin typeface="Arial" panose="020B0604020202020204" pitchFamily="34" charset="0"/>
              <a:ea typeface="思源黑体 CN Normal" panose="020B0400000000000000" pitchFamily="34" charset="-122"/>
              <a:sym typeface="Arial" panose="020B0604020202020204" pitchFamily="34" charset="0"/>
            </a:endParaRPr>
          </a:p>
          <a:p>
            <a:pPr algn="just">
              <a:lnSpc>
                <a:spcPct val="150000"/>
              </a:lnSpc>
            </a:pPr>
            <a:r>
              <a:rPr lang="zh-CN" altLang="en-US" sz="1200" dirty="0">
                <a:solidFill>
                  <a:schemeClr val="tx1">
                    <a:lumMod val="65000"/>
                    <a:lumOff val="35000"/>
                  </a:schemeClr>
                </a:solidFill>
                <a:latin typeface="Arial" panose="020B0604020202020204" pitchFamily="34" charset="0"/>
                <a:ea typeface="思源黑体 CN Normal" panose="020B0400000000000000" pitchFamily="34" charset="-122"/>
                <a:sym typeface="Arial" panose="020B0604020202020204" pitchFamily="34" charset="0"/>
              </a:rPr>
              <a:t>在这里输入您的文字内容者将您的文字内容复制在这里在这里输入您的文字内容在这里输入您的文字内容，或者将</a:t>
            </a:r>
          </a:p>
        </p:txBody>
      </p:sp>
      <p:grpSp>
        <p:nvGrpSpPr>
          <p:cNvPr id="32" name="组合 31"/>
          <p:cNvGrpSpPr/>
          <p:nvPr/>
        </p:nvGrpSpPr>
        <p:grpSpPr>
          <a:xfrm>
            <a:off x="7223244" y="1384613"/>
            <a:ext cx="1442548" cy="1401895"/>
            <a:chOff x="4351688" y="2584757"/>
            <a:chExt cx="1761617" cy="1762254"/>
          </a:xfrm>
          <a:effectLst/>
        </p:grpSpPr>
        <p:sp>
          <p:nvSpPr>
            <p:cNvPr id="33" name="椭圆 32"/>
            <p:cNvSpPr/>
            <p:nvPr/>
          </p:nvSpPr>
          <p:spPr>
            <a:xfrm>
              <a:off x="4351688" y="2584757"/>
              <a:ext cx="1761617" cy="1762254"/>
            </a:xfrm>
            <a:prstGeom prst="ellipse">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34" name="椭圆 33"/>
            <p:cNvSpPr/>
            <p:nvPr/>
          </p:nvSpPr>
          <p:spPr>
            <a:xfrm>
              <a:off x="4516223" y="2731941"/>
              <a:ext cx="1468994" cy="1469523"/>
            </a:xfrm>
            <a:prstGeom prst="ellipse">
              <a:avLst/>
            </a:prstGeom>
            <a:gradFill>
              <a:gsLst>
                <a:gs pos="0">
                  <a:srgbClr val="CD1E24"/>
                </a:gs>
                <a:gs pos="100000">
                  <a:srgbClr val="C00000"/>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35" name="TextBox 11"/>
          <p:cNvSpPr txBox="1"/>
          <p:nvPr/>
        </p:nvSpPr>
        <p:spPr>
          <a:xfrm>
            <a:off x="7421168" y="1869657"/>
            <a:ext cx="1056399" cy="400110"/>
          </a:xfrm>
          <a:prstGeom prst="rect">
            <a:avLst/>
          </a:prstGeom>
          <a:noFill/>
        </p:spPr>
        <p:txBody>
          <a:bodyPr wrap="square" rtlCol="0">
            <a:spAutoFit/>
          </a:bodyPr>
          <a:lstStyle/>
          <a:p>
            <a:pPr algn="ctr"/>
            <a:r>
              <a:rPr lang="zh-CN" altLang="en-US" sz="20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结束语</a:t>
            </a:r>
          </a:p>
        </p:txBody>
      </p:sp>
      <p:sp>
        <p:nvSpPr>
          <p:cNvPr id="38" name="椭圆 37"/>
          <p:cNvSpPr/>
          <p:nvPr/>
        </p:nvSpPr>
        <p:spPr>
          <a:xfrm>
            <a:off x="6498549" y="2463081"/>
            <a:ext cx="371350" cy="371350"/>
          </a:xfrm>
          <a:prstGeom prst="ellipse">
            <a:avLst/>
          </a:prstGeom>
          <a:gradFill>
            <a:gsLst>
              <a:gs pos="0">
                <a:srgbClr val="CD1E24"/>
              </a:gs>
              <a:gs pos="100000">
                <a:srgbClr val="C00000"/>
              </a:gs>
            </a:gsLst>
            <a:lin ang="2700000" scaled="0"/>
          </a:gradFill>
          <a:ln>
            <a:noFill/>
          </a:ln>
          <a:effectLst>
            <a:outerShdw blurRad="190500" dist="63500" dir="27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4" name="椭圆 43"/>
          <p:cNvSpPr/>
          <p:nvPr/>
        </p:nvSpPr>
        <p:spPr>
          <a:xfrm>
            <a:off x="9032101" y="1399258"/>
            <a:ext cx="221506" cy="221506"/>
          </a:xfrm>
          <a:prstGeom prst="ellipse">
            <a:avLst/>
          </a:pr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8" name="椭圆 47"/>
          <p:cNvSpPr/>
          <p:nvPr/>
        </p:nvSpPr>
        <p:spPr>
          <a:xfrm>
            <a:off x="8135132" y="943105"/>
            <a:ext cx="221506" cy="221506"/>
          </a:xfrm>
          <a:prstGeom prst="ellipse">
            <a:avLst/>
          </a:prstGeom>
          <a:solidFill>
            <a:schemeClr val="bg1"/>
          </a:solidFill>
          <a:ln>
            <a:noFill/>
          </a:ln>
          <a:effectLst>
            <a:outerShdw blurRad="1905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9" name="椭圆 48"/>
          <p:cNvSpPr/>
          <p:nvPr/>
        </p:nvSpPr>
        <p:spPr>
          <a:xfrm>
            <a:off x="8811190" y="2463081"/>
            <a:ext cx="304627" cy="304627"/>
          </a:xfrm>
          <a:prstGeom prst="ellipse">
            <a:avLst/>
          </a:prstGeom>
          <a:solidFill>
            <a:schemeClr val="bg1"/>
          </a:solidFill>
          <a:ln>
            <a:noFill/>
          </a:ln>
          <a:effectLst>
            <a:outerShdw blurRad="1905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pic>
        <p:nvPicPr>
          <p:cNvPr id="2" name="图片 1">
            <a:extLst>
              <a:ext uri="{FF2B5EF4-FFF2-40B4-BE49-F238E27FC236}">
                <a16:creationId xmlns:a16="http://schemas.microsoft.com/office/drawing/2014/main" id="{F9D2AB7E-615B-42CB-AEED-C0BF28EEDA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21551715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2" presetClass="entr" presetSubtype="1" accel="35000" fill="hold" nodeType="withEffect" p14:presetBounceEnd="55000">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14:bounceEnd="55000">
                                          <p:cBhvr additive="base">
                                            <p:cTn id="10" dur="2000" fill="hold"/>
                                            <p:tgtEl>
                                              <p:spTgt spid="32"/>
                                            </p:tgtEl>
                                            <p:attrNameLst>
                                              <p:attrName>ppt_x</p:attrName>
                                            </p:attrNameLst>
                                          </p:cBhvr>
                                          <p:tavLst>
                                            <p:tav tm="0">
                                              <p:val>
                                                <p:strVal val="#ppt_x"/>
                                              </p:val>
                                            </p:tav>
                                            <p:tav tm="100000">
                                              <p:val>
                                                <p:strVal val="#ppt_x"/>
                                              </p:val>
                                            </p:tav>
                                          </p:tavLst>
                                        </p:anim>
                                        <p:anim calcmode="lin" valueType="num" p14:bounceEnd="55000">
                                          <p:cBhvr additive="base">
                                            <p:cTn id="11" dur="2000" fill="hold"/>
                                            <p:tgtEl>
                                              <p:spTgt spid="32"/>
                                            </p:tgtEl>
                                            <p:attrNameLst>
                                              <p:attrName>ppt_y</p:attrName>
                                            </p:attrNameLst>
                                          </p:cBhvr>
                                          <p:tavLst>
                                            <p:tav tm="0">
                                              <p:val>
                                                <p:strVal val="0-#ppt_h/2"/>
                                              </p:val>
                                            </p:tav>
                                            <p:tav tm="100000">
                                              <p:val>
                                                <p:strVal val="#ppt_y"/>
                                              </p:val>
                                            </p:tav>
                                          </p:tavLst>
                                        </p:anim>
                                      </p:childTnLst>
                                    </p:cTn>
                                  </p:par>
                                  <p:par>
                                    <p:cTn id="12" presetID="22" presetClass="entr" presetSubtype="4" fill="hold" grpId="0" nodeType="withEffect">
                                      <p:stCondLst>
                                        <p:cond delay="0"/>
                                      </p:stCondLst>
                                      <p:iterate type="lt">
                                        <p:tmPct val="10000"/>
                                      </p:iterate>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8" grpId="0" animBg="1"/>
          <p:bldP spid="44" grpId="0" animBg="1"/>
          <p:bldP spid="48" grpId="0" animBg="1"/>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2" presetClass="entr" presetSubtype="1" accel="3500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000" fill="hold"/>
                                            <p:tgtEl>
                                              <p:spTgt spid="32"/>
                                            </p:tgtEl>
                                            <p:attrNameLst>
                                              <p:attrName>ppt_x</p:attrName>
                                            </p:attrNameLst>
                                          </p:cBhvr>
                                          <p:tavLst>
                                            <p:tav tm="0">
                                              <p:val>
                                                <p:strVal val="#ppt_x"/>
                                              </p:val>
                                            </p:tav>
                                            <p:tav tm="100000">
                                              <p:val>
                                                <p:strVal val="#ppt_x"/>
                                              </p:val>
                                            </p:tav>
                                          </p:tavLst>
                                        </p:anim>
                                        <p:anim calcmode="lin" valueType="num">
                                          <p:cBhvr additive="base">
                                            <p:cTn id="11" dur="2000" fill="hold"/>
                                            <p:tgtEl>
                                              <p:spTgt spid="32"/>
                                            </p:tgtEl>
                                            <p:attrNameLst>
                                              <p:attrName>ppt_y</p:attrName>
                                            </p:attrNameLst>
                                          </p:cBhvr>
                                          <p:tavLst>
                                            <p:tav tm="0">
                                              <p:val>
                                                <p:strVal val="0-#ppt_h/2"/>
                                              </p:val>
                                            </p:tav>
                                            <p:tav tm="100000">
                                              <p:val>
                                                <p:strVal val="#ppt_y"/>
                                              </p:val>
                                            </p:tav>
                                          </p:tavLst>
                                        </p:anim>
                                      </p:childTnLst>
                                    </p:cTn>
                                  </p:par>
                                  <p:par>
                                    <p:cTn id="12" presetID="22" presetClass="entr" presetSubtype="4" fill="hold" grpId="0" nodeType="withEffect">
                                      <p:stCondLst>
                                        <p:cond delay="0"/>
                                      </p:stCondLst>
                                      <p:iterate type="lt">
                                        <p:tmPct val="10000"/>
                                      </p:iterate>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8" grpId="0" animBg="1"/>
          <p:bldP spid="44" grpId="0" animBg="1"/>
          <p:bldP spid="48" grpId="0" animBg="1"/>
          <p:bldP spid="49"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09D90D5-8B6B-4E38-AF64-1B41D9D4594E}"/>
              </a:ext>
            </a:extLst>
          </p:cNvPr>
          <p:cNvGrpSpPr/>
          <p:nvPr/>
        </p:nvGrpSpPr>
        <p:grpSpPr>
          <a:xfrm>
            <a:off x="4030804" y="656791"/>
            <a:ext cx="8161196" cy="3025427"/>
            <a:chOff x="4030804" y="656791"/>
            <a:chExt cx="8161196" cy="3025427"/>
          </a:xfrm>
        </p:grpSpPr>
        <p:sp>
          <p:nvSpPr>
            <p:cNvPr id="71" name="任意多边形: 形状 70">
              <a:extLst>
                <a:ext uri="{FF2B5EF4-FFF2-40B4-BE49-F238E27FC236}">
                  <a16:creationId xmlns:a16="http://schemas.microsoft.com/office/drawing/2014/main" id="{2A718900-4BF2-46D3-83A1-19EA24D76703}"/>
                </a:ext>
              </a:extLst>
            </p:cNvPr>
            <p:cNvSpPr/>
            <p:nvPr/>
          </p:nvSpPr>
          <p:spPr>
            <a:xfrm>
              <a:off x="4030804" y="656791"/>
              <a:ext cx="8161196" cy="3025427"/>
            </a:xfrm>
            <a:custGeom>
              <a:avLst/>
              <a:gdLst>
                <a:gd name="connsiteX0" fmla="*/ 1683329 w 8147341"/>
                <a:gd name="connsiteY0" fmla="*/ 0 h 3020291"/>
                <a:gd name="connsiteX1" fmla="*/ 8147341 w 8147341"/>
                <a:gd name="connsiteY1" fmla="*/ 0 h 3020291"/>
                <a:gd name="connsiteX2" fmla="*/ 8147341 w 8147341"/>
                <a:gd name="connsiteY2" fmla="*/ 3020291 h 3020291"/>
                <a:gd name="connsiteX3" fmla="*/ 0 w 8147341"/>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8147341" h="3020291">
                  <a:moveTo>
                    <a:pt x="1683329" y="0"/>
                  </a:moveTo>
                  <a:lnTo>
                    <a:pt x="8147341" y="0"/>
                  </a:lnTo>
                  <a:lnTo>
                    <a:pt x="8147341" y="3020291"/>
                  </a:lnTo>
                  <a:lnTo>
                    <a:pt x="0" y="3020291"/>
                  </a:lnTo>
                  <a:close/>
                </a:path>
              </a:pathLst>
            </a:custGeom>
            <a:blipFill dpi="0" rotWithShape="1">
              <a:blip r:embed="rId4"/>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形状 71">
              <a:extLst>
                <a:ext uri="{FF2B5EF4-FFF2-40B4-BE49-F238E27FC236}">
                  <a16:creationId xmlns:a16="http://schemas.microsoft.com/office/drawing/2014/main" id="{DB033D54-93D5-4907-BF2B-EF002986CFD9}"/>
                </a:ext>
              </a:extLst>
            </p:cNvPr>
            <p:cNvSpPr/>
            <p:nvPr/>
          </p:nvSpPr>
          <p:spPr>
            <a:xfrm>
              <a:off x="4030804" y="656791"/>
              <a:ext cx="8161196" cy="3025427"/>
            </a:xfrm>
            <a:custGeom>
              <a:avLst/>
              <a:gdLst>
                <a:gd name="connsiteX0" fmla="*/ 1683329 w 8147341"/>
                <a:gd name="connsiteY0" fmla="*/ 0 h 3020291"/>
                <a:gd name="connsiteX1" fmla="*/ 8147341 w 8147341"/>
                <a:gd name="connsiteY1" fmla="*/ 0 h 3020291"/>
                <a:gd name="connsiteX2" fmla="*/ 8147341 w 8147341"/>
                <a:gd name="connsiteY2" fmla="*/ 3020291 h 3020291"/>
                <a:gd name="connsiteX3" fmla="*/ 0 w 8147341"/>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8147341" h="3020291">
                  <a:moveTo>
                    <a:pt x="1683329" y="0"/>
                  </a:moveTo>
                  <a:lnTo>
                    <a:pt x="8147341" y="0"/>
                  </a:lnTo>
                  <a:lnTo>
                    <a:pt x="8147341" y="3020291"/>
                  </a:lnTo>
                  <a:lnTo>
                    <a:pt x="0" y="3020291"/>
                  </a:lnTo>
                  <a:close/>
                </a:path>
              </a:pathLst>
            </a:custGeom>
            <a:gradFill flip="none" rotWithShape="1">
              <a:gsLst>
                <a:gs pos="0">
                  <a:srgbClr val="CD1E24">
                    <a:alpha val="80000"/>
                  </a:srgbClr>
                </a:gs>
                <a:gs pos="100000">
                  <a:srgbClr val="C00000">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任意多边形: 形状 58">
            <a:extLst>
              <a:ext uri="{FF2B5EF4-FFF2-40B4-BE49-F238E27FC236}">
                <a16:creationId xmlns:a16="http://schemas.microsoft.com/office/drawing/2014/main" id="{CA1A6B93-BBE1-440D-8ACF-EBAEF9C8C6AB}"/>
              </a:ext>
            </a:extLst>
          </p:cNvPr>
          <p:cNvSpPr/>
          <p:nvPr/>
        </p:nvSpPr>
        <p:spPr>
          <a:xfrm>
            <a:off x="1" y="1695883"/>
            <a:ext cx="5140037" cy="3020291"/>
          </a:xfrm>
          <a:custGeom>
            <a:avLst/>
            <a:gdLst>
              <a:gd name="connsiteX0" fmla="*/ 0 w 5140037"/>
              <a:gd name="connsiteY0" fmla="*/ 0 h 3020291"/>
              <a:gd name="connsiteX1" fmla="*/ 5140037 w 5140037"/>
              <a:gd name="connsiteY1" fmla="*/ 0 h 3020291"/>
              <a:gd name="connsiteX2" fmla="*/ 3456708 w 5140037"/>
              <a:gd name="connsiteY2" fmla="*/ 3020291 h 3020291"/>
              <a:gd name="connsiteX3" fmla="*/ 0 w 514003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5140037" h="3020291">
                <a:moveTo>
                  <a:pt x="0" y="0"/>
                </a:moveTo>
                <a:lnTo>
                  <a:pt x="5140037" y="0"/>
                </a:lnTo>
                <a:lnTo>
                  <a:pt x="3456708" y="3020291"/>
                </a:lnTo>
                <a:lnTo>
                  <a:pt x="0" y="3020291"/>
                </a:lnTo>
                <a:close/>
              </a:path>
            </a:pathLst>
          </a:custGeom>
          <a:blipFill dpi="0" rotWithShape="1">
            <a:blip r:embed="rId5"/>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61">
            <a:extLst>
              <a:ext uri="{FF2B5EF4-FFF2-40B4-BE49-F238E27FC236}">
                <a16:creationId xmlns:a16="http://schemas.microsoft.com/office/drawing/2014/main" id="{E135C283-9CAF-4DDA-B1F1-D87FDFB43731}"/>
              </a:ext>
            </a:extLst>
          </p:cNvPr>
          <p:cNvSpPr/>
          <p:nvPr/>
        </p:nvSpPr>
        <p:spPr>
          <a:xfrm>
            <a:off x="2781418" y="1695883"/>
            <a:ext cx="2354897" cy="3020291"/>
          </a:xfrm>
          <a:custGeom>
            <a:avLst/>
            <a:gdLst>
              <a:gd name="connsiteX0" fmla="*/ 1683329 w 2354897"/>
              <a:gd name="connsiteY0" fmla="*/ 0 h 3020291"/>
              <a:gd name="connsiteX1" fmla="*/ 2354897 w 2354897"/>
              <a:gd name="connsiteY1" fmla="*/ 0 h 3020291"/>
              <a:gd name="connsiteX2" fmla="*/ 671568 w 2354897"/>
              <a:gd name="connsiteY2" fmla="*/ 3020291 h 3020291"/>
              <a:gd name="connsiteX3" fmla="*/ 0 w 235489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2354897" h="3020291">
                <a:moveTo>
                  <a:pt x="1683329" y="0"/>
                </a:moveTo>
                <a:lnTo>
                  <a:pt x="2354897" y="0"/>
                </a:lnTo>
                <a:lnTo>
                  <a:pt x="671568" y="3020291"/>
                </a:lnTo>
                <a:lnTo>
                  <a:pt x="0" y="3020291"/>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62">
            <a:extLst>
              <a:ext uri="{FF2B5EF4-FFF2-40B4-BE49-F238E27FC236}">
                <a16:creationId xmlns:a16="http://schemas.microsoft.com/office/drawing/2014/main" id="{55163B9B-7A98-4666-9601-562649C1CF65}"/>
              </a:ext>
            </a:extLst>
          </p:cNvPr>
          <p:cNvSpPr/>
          <p:nvPr/>
        </p:nvSpPr>
        <p:spPr>
          <a:xfrm>
            <a:off x="1993202" y="1033305"/>
            <a:ext cx="1251450" cy="1605057"/>
          </a:xfrm>
          <a:custGeom>
            <a:avLst/>
            <a:gdLst>
              <a:gd name="connsiteX0" fmla="*/ 1683329 w 2354897"/>
              <a:gd name="connsiteY0" fmla="*/ 0 h 3020291"/>
              <a:gd name="connsiteX1" fmla="*/ 2354897 w 2354897"/>
              <a:gd name="connsiteY1" fmla="*/ 0 h 3020291"/>
              <a:gd name="connsiteX2" fmla="*/ 671568 w 2354897"/>
              <a:gd name="connsiteY2" fmla="*/ 3020291 h 3020291"/>
              <a:gd name="connsiteX3" fmla="*/ 0 w 2354897"/>
              <a:gd name="connsiteY3" fmla="*/ 3020291 h 3020291"/>
            </a:gdLst>
            <a:ahLst/>
            <a:cxnLst>
              <a:cxn ang="0">
                <a:pos x="connsiteX0" y="connsiteY0"/>
              </a:cxn>
              <a:cxn ang="0">
                <a:pos x="connsiteX1" y="connsiteY1"/>
              </a:cxn>
              <a:cxn ang="0">
                <a:pos x="connsiteX2" y="connsiteY2"/>
              </a:cxn>
              <a:cxn ang="0">
                <a:pos x="connsiteX3" y="connsiteY3"/>
              </a:cxn>
            </a:cxnLst>
            <a:rect l="l" t="t" r="r" b="b"/>
            <a:pathLst>
              <a:path w="2354897" h="3020291">
                <a:moveTo>
                  <a:pt x="1683329" y="0"/>
                </a:moveTo>
                <a:lnTo>
                  <a:pt x="2354897" y="0"/>
                </a:lnTo>
                <a:lnTo>
                  <a:pt x="671568" y="3020291"/>
                </a:lnTo>
                <a:lnTo>
                  <a:pt x="0" y="302029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形状 69">
            <a:extLst>
              <a:ext uri="{FF2B5EF4-FFF2-40B4-BE49-F238E27FC236}">
                <a16:creationId xmlns:a16="http://schemas.microsoft.com/office/drawing/2014/main" id="{C367A514-74D2-4536-B240-048150F865E7}"/>
              </a:ext>
            </a:extLst>
          </p:cNvPr>
          <p:cNvSpPr/>
          <p:nvPr/>
        </p:nvSpPr>
        <p:spPr>
          <a:xfrm>
            <a:off x="2282668" y="5009049"/>
            <a:ext cx="1018462" cy="1433716"/>
          </a:xfrm>
          <a:custGeom>
            <a:avLst/>
            <a:gdLst>
              <a:gd name="connsiteX0" fmla="*/ 800008 w 1018462"/>
              <a:gd name="connsiteY0" fmla="*/ 0 h 1433716"/>
              <a:gd name="connsiteX1" fmla="*/ 1018462 w 1018462"/>
              <a:gd name="connsiteY1" fmla="*/ 0 h 1433716"/>
              <a:gd name="connsiteX2" fmla="*/ 470892 w 1018462"/>
              <a:gd name="connsiteY2" fmla="*/ 982472 h 1433716"/>
              <a:gd name="connsiteX3" fmla="*/ 469951 w 1018462"/>
              <a:gd name="connsiteY3" fmla="*/ 982472 h 1433716"/>
              <a:gd name="connsiteX4" fmla="*/ 218454 w 1018462"/>
              <a:gd name="connsiteY4" fmla="*/ 1433716 h 1433716"/>
              <a:gd name="connsiteX5" fmla="*/ 0 w 1018462"/>
              <a:gd name="connsiteY5" fmla="*/ 1433716 h 1433716"/>
              <a:gd name="connsiteX6" fmla="*/ 547571 w 1018462"/>
              <a:gd name="connsiteY6" fmla="*/ 451244 h 1433716"/>
              <a:gd name="connsiteX7" fmla="*/ 548511 w 1018462"/>
              <a:gd name="connsiteY7" fmla="*/ 451244 h 143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462" h="1433716">
                <a:moveTo>
                  <a:pt x="800008" y="0"/>
                </a:moveTo>
                <a:lnTo>
                  <a:pt x="1018462" y="0"/>
                </a:lnTo>
                <a:lnTo>
                  <a:pt x="470892" y="982472"/>
                </a:lnTo>
                <a:lnTo>
                  <a:pt x="469951" y="982472"/>
                </a:lnTo>
                <a:lnTo>
                  <a:pt x="218454" y="1433716"/>
                </a:lnTo>
                <a:lnTo>
                  <a:pt x="0" y="1433716"/>
                </a:lnTo>
                <a:lnTo>
                  <a:pt x="547571" y="451244"/>
                </a:lnTo>
                <a:lnTo>
                  <a:pt x="548511" y="451244"/>
                </a:lnTo>
                <a:close/>
              </a:path>
            </a:pathLst>
          </a:custGeom>
          <a:solidFill>
            <a:srgbClr val="CD1E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a:extLst>
              <a:ext uri="{FF2B5EF4-FFF2-40B4-BE49-F238E27FC236}">
                <a16:creationId xmlns:a16="http://schemas.microsoft.com/office/drawing/2014/main" id="{68280CE9-3E6C-435B-9FAE-7B5D1364184F}"/>
              </a:ext>
            </a:extLst>
          </p:cNvPr>
          <p:cNvSpPr/>
          <p:nvPr/>
        </p:nvSpPr>
        <p:spPr>
          <a:xfrm>
            <a:off x="0" y="4716174"/>
            <a:ext cx="2792526" cy="942480"/>
          </a:xfrm>
          <a:custGeom>
            <a:avLst/>
            <a:gdLst>
              <a:gd name="connsiteX0" fmla="*/ 0 w 2792526"/>
              <a:gd name="connsiteY0" fmla="*/ 0 h 942480"/>
              <a:gd name="connsiteX1" fmla="*/ 2792526 w 2792526"/>
              <a:gd name="connsiteY1" fmla="*/ 0 h 942480"/>
              <a:gd name="connsiteX2" fmla="*/ 2267244 w 2792526"/>
              <a:gd name="connsiteY2" fmla="*/ 942480 h 942480"/>
              <a:gd name="connsiteX3" fmla="*/ 0 w 2792526"/>
              <a:gd name="connsiteY3" fmla="*/ 942480 h 942480"/>
            </a:gdLst>
            <a:ahLst/>
            <a:cxnLst>
              <a:cxn ang="0">
                <a:pos x="connsiteX0" y="connsiteY0"/>
              </a:cxn>
              <a:cxn ang="0">
                <a:pos x="connsiteX1" y="connsiteY1"/>
              </a:cxn>
              <a:cxn ang="0">
                <a:pos x="connsiteX2" y="connsiteY2"/>
              </a:cxn>
              <a:cxn ang="0">
                <a:pos x="connsiteX3" y="connsiteY3"/>
              </a:cxn>
            </a:cxnLst>
            <a:rect l="l" t="t" r="r" b="b"/>
            <a:pathLst>
              <a:path w="2792526" h="942480">
                <a:moveTo>
                  <a:pt x="0" y="0"/>
                </a:moveTo>
                <a:lnTo>
                  <a:pt x="2792526" y="0"/>
                </a:lnTo>
                <a:lnTo>
                  <a:pt x="2267244" y="942480"/>
                </a:lnTo>
                <a:lnTo>
                  <a:pt x="0" y="9424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D084267F-3F7E-4368-BBBD-C52090E1D9CD}"/>
              </a:ext>
            </a:extLst>
          </p:cNvPr>
          <p:cNvGrpSpPr/>
          <p:nvPr/>
        </p:nvGrpSpPr>
        <p:grpSpPr>
          <a:xfrm>
            <a:off x="6096413" y="1382106"/>
            <a:ext cx="4857318" cy="1569660"/>
            <a:chOff x="6077421" y="1862138"/>
            <a:chExt cx="4857318" cy="1569660"/>
          </a:xfrm>
        </p:grpSpPr>
        <p:sp>
          <p:nvSpPr>
            <p:cNvPr id="31" name="文本框 30">
              <a:extLst>
                <a:ext uri="{FF2B5EF4-FFF2-40B4-BE49-F238E27FC236}">
                  <a16:creationId xmlns:a16="http://schemas.microsoft.com/office/drawing/2014/main" id="{38F3D3A4-DFD9-4A0D-9EEE-DB6B8F31EFBD}"/>
                </a:ext>
              </a:extLst>
            </p:cNvPr>
            <p:cNvSpPr txBox="1"/>
            <p:nvPr/>
          </p:nvSpPr>
          <p:spPr>
            <a:xfrm>
              <a:off x="6077421" y="1862138"/>
              <a:ext cx="2743059" cy="1569660"/>
            </a:xfrm>
            <a:prstGeom prst="rect">
              <a:avLst/>
            </a:prstGeom>
            <a:noFill/>
          </p:spPr>
          <p:txBody>
            <a:bodyPr wrap="none" rtlCol="0">
              <a:spAutoFit/>
            </a:bodyPr>
            <a:lstStyle/>
            <a:p>
              <a:r>
                <a:rPr lang="en-US" altLang="zh-CN" sz="9600" dirty="0">
                  <a:solidFill>
                    <a:schemeClr val="bg1"/>
                  </a:solidFill>
                  <a:latin typeface="Impact" panose="020B0806030902050204" pitchFamily="34" charset="0"/>
                  <a:cs typeface="Arial" panose="020B0604020202020204" pitchFamily="34" charset="0"/>
                </a:rPr>
                <a:t>2020</a:t>
              </a:r>
              <a:endParaRPr lang="zh-CN" altLang="en-US" sz="9600" dirty="0">
                <a:solidFill>
                  <a:schemeClr val="bg1"/>
                </a:solidFill>
                <a:latin typeface="Impact" panose="020B080603090205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3805BD8D-F8DE-4061-990A-04CF061B8D0C}"/>
                </a:ext>
              </a:extLst>
            </p:cNvPr>
            <p:cNvSpPr txBox="1"/>
            <p:nvPr/>
          </p:nvSpPr>
          <p:spPr>
            <a:xfrm>
              <a:off x="8954710" y="2108359"/>
              <a:ext cx="1980029" cy="1077218"/>
            </a:xfrm>
            <a:prstGeom prst="rect">
              <a:avLst/>
            </a:prstGeom>
            <a:noFill/>
          </p:spPr>
          <p:txBody>
            <a:bodyPr wrap="none" rtlCol="0">
              <a:spAutoFit/>
            </a:bodyPr>
            <a:lstStyle/>
            <a:p>
              <a:r>
                <a:rPr lang="zh-CN" altLang="en-US" sz="3200" spc="300" dirty="0">
                  <a:solidFill>
                    <a:schemeClr val="bg1"/>
                  </a:solidFill>
                  <a:latin typeface="字魂35号-经典雅黑" panose="02000000000000000000" pitchFamily="2" charset="-122"/>
                  <a:ea typeface="字魂35号-经典雅黑" panose="02000000000000000000" pitchFamily="2" charset="-122"/>
                </a:rPr>
                <a:t>梦想起航</a:t>
              </a:r>
              <a:endParaRPr lang="en-US" altLang="zh-CN" sz="3200" spc="300" dirty="0">
                <a:solidFill>
                  <a:schemeClr val="bg1"/>
                </a:solidFill>
                <a:latin typeface="字魂35号-经典雅黑" panose="02000000000000000000" pitchFamily="2" charset="-122"/>
                <a:ea typeface="字魂35号-经典雅黑" panose="02000000000000000000" pitchFamily="2" charset="-122"/>
              </a:endParaRPr>
            </a:p>
            <a:p>
              <a:r>
                <a:rPr lang="zh-CN" altLang="en-US" sz="3200" spc="300" dirty="0">
                  <a:solidFill>
                    <a:schemeClr val="bg1"/>
                  </a:solidFill>
                  <a:latin typeface="字魂35号-经典雅黑" panose="02000000000000000000" pitchFamily="2" charset="-122"/>
                  <a:ea typeface="字魂35号-经典雅黑" panose="02000000000000000000" pitchFamily="2" charset="-122"/>
                </a:rPr>
                <a:t>携手共赢</a:t>
              </a:r>
            </a:p>
          </p:txBody>
        </p:sp>
      </p:grpSp>
      <p:sp>
        <p:nvSpPr>
          <p:cNvPr id="34" name="PA_矩形 29">
            <a:extLst>
              <a:ext uri="{FF2B5EF4-FFF2-40B4-BE49-F238E27FC236}">
                <a16:creationId xmlns:a16="http://schemas.microsoft.com/office/drawing/2014/main" id="{8A8314E0-749E-4CD4-8B24-181F6DAD70A6}"/>
              </a:ext>
            </a:extLst>
          </p:cNvPr>
          <p:cNvSpPr/>
          <p:nvPr>
            <p:custDataLst>
              <p:tags r:id="rId1"/>
            </p:custDataLst>
          </p:nvPr>
        </p:nvSpPr>
        <p:spPr>
          <a:xfrm>
            <a:off x="4637061" y="4239591"/>
            <a:ext cx="6308030" cy="1015663"/>
          </a:xfrm>
          <a:prstGeom prst="rect">
            <a:avLst/>
          </a:prstGeom>
          <a:ln>
            <a:noFill/>
          </a:ln>
        </p:spPr>
        <p:txBody>
          <a:bodyPr wrap="square">
            <a:spAutoFit/>
          </a:bodyPr>
          <a:lstStyle/>
          <a:p>
            <a:r>
              <a:rPr lang="zh-CN" altLang="en-US" sz="6000" dirty="0">
                <a:gradFill flip="none" rotWithShape="1">
                  <a:gsLst>
                    <a:gs pos="0">
                      <a:srgbClr val="CD1E24"/>
                    </a:gs>
                    <a:gs pos="100000">
                      <a:srgbClr val="C00000"/>
                    </a:gs>
                  </a:gsLst>
                  <a:lin ang="2700000" scaled="1"/>
                  <a:tileRect/>
                </a:gradFill>
                <a:latin typeface="思源黑体 CN Bold" panose="020B0800000000000000" pitchFamily="34" charset="-122"/>
                <a:ea typeface="思源黑体 CN Bold" panose="020B0800000000000000" pitchFamily="34" charset="-122"/>
                <a:cs typeface="Open Sans" panose="020B0606030504020204" pitchFamily="34" charset="0"/>
                <a:sym typeface="Arial" panose="020B0604020202020204" pitchFamily="34" charset="0"/>
              </a:rPr>
              <a:t>个人工作述职报告</a:t>
            </a:r>
            <a:endParaRPr lang="en-US" altLang="zh-CN" sz="6000" dirty="0">
              <a:gradFill flip="none" rotWithShape="1">
                <a:gsLst>
                  <a:gs pos="0">
                    <a:srgbClr val="CD1E24"/>
                  </a:gs>
                  <a:gs pos="100000">
                    <a:srgbClr val="C00000"/>
                  </a:gs>
                </a:gsLst>
                <a:lin ang="2700000" scaled="1"/>
                <a:tileRect/>
              </a:gradFill>
              <a:latin typeface="思源黑体 CN Bold" panose="020B0800000000000000" pitchFamily="34" charset="-122"/>
              <a:ea typeface="思源黑体 CN Bold" panose="020B0800000000000000" pitchFamily="34" charset="-122"/>
              <a:cs typeface="Open Sans" panose="020B0606030504020204" pitchFamily="34" charset="0"/>
              <a:sym typeface="Arial" panose="020B0604020202020204" pitchFamily="34" charset="0"/>
            </a:endParaRPr>
          </a:p>
        </p:txBody>
      </p:sp>
      <p:sp>
        <p:nvSpPr>
          <p:cNvPr id="139" name="矩形 138">
            <a:extLst>
              <a:ext uri="{FF2B5EF4-FFF2-40B4-BE49-F238E27FC236}">
                <a16:creationId xmlns:a16="http://schemas.microsoft.com/office/drawing/2014/main" id="{53AA3ABE-16EF-48DC-8014-33E0C582A42E}"/>
              </a:ext>
            </a:extLst>
          </p:cNvPr>
          <p:cNvSpPr/>
          <p:nvPr/>
        </p:nvSpPr>
        <p:spPr>
          <a:xfrm>
            <a:off x="4637061" y="5273547"/>
            <a:ext cx="6308030" cy="523220"/>
          </a:xfrm>
          <a:prstGeom prst="rect">
            <a:avLst/>
          </a:prstGeom>
        </p:spPr>
        <p:txBody>
          <a:bodyPr wrap="square">
            <a:spAutoFit/>
          </a:bodyPr>
          <a:lstStyle/>
          <a:p>
            <a:r>
              <a:rPr lang="zh-CN" altLang="en-US" sz="2800" b="1" spc="200" dirty="0">
                <a:latin typeface="Arial" panose="020B0604020202020204" pitchFamily="34" charset="0"/>
                <a:cs typeface="Arial" panose="020B0604020202020204" pitchFamily="34" charset="0"/>
              </a:rPr>
              <a:t>PERSONAL REPORT ON WORK</a:t>
            </a:r>
          </a:p>
        </p:txBody>
      </p:sp>
      <p:grpSp>
        <p:nvGrpSpPr>
          <p:cNvPr id="155" name="组合 154">
            <a:extLst>
              <a:ext uri="{FF2B5EF4-FFF2-40B4-BE49-F238E27FC236}">
                <a16:creationId xmlns:a16="http://schemas.microsoft.com/office/drawing/2014/main" id="{10FC1B9A-6127-4E8D-8216-B3A751585804}"/>
              </a:ext>
            </a:extLst>
          </p:cNvPr>
          <p:cNvGrpSpPr/>
          <p:nvPr/>
        </p:nvGrpSpPr>
        <p:grpSpPr>
          <a:xfrm>
            <a:off x="8975679" y="6161980"/>
            <a:ext cx="349656" cy="349656"/>
            <a:chOff x="4279345" y="3365477"/>
            <a:chExt cx="900000" cy="900000"/>
          </a:xfrm>
        </p:grpSpPr>
        <p:sp>
          <p:nvSpPr>
            <p:cNvPr id="156" name="Freeform 7">
              <a:extLst>
                <a:ext uri="{FF2B5EF4-FFF2-40B4-BE49-F238E27FC236}">
                  <a16:creationId xmlns:a16="http://schemas.microsoft.com/office/drawing/2014/main" id="{E9EC78A3-AE8C-48F8-8AC0-8FB464228453}"/>
                </a:ext>
              </a:extLst>
            </p:cNvPr>
            <p:cNvSpPr/>
            <p:nvPr/>
          </p:nvSpPr>
          <p:spPr bwMode="auto">
            <a:xfrm>
              <a:off x="4279345" y="3365477"/>
              <a:ext cx="900000" cy="900000"/>
            </a:xfrm>
            <a:prstGeom prst="ellipse">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7" name="Freeform 13">
              <a:extLst>
                <a:ext uri="{FF2B5EF4-FFF2-40B4-BE49-F238E27FC236}">
                  <a16:creationId xmlns:a16="http://schemas.microsoft.com/office/drawing/2014/main" id="{934920F9-3FE9-45FE-9553-6C7A8115EA34}"/>
                </a:ext>
              </a:extLst>
            </p:cNvPr>
            <p:cNvSpPr>
              <a:spLocks noEditPoints="1"/>
            </p:cNvSpPr>
            <p:nvPr/>
          </p:nvSpPr>
          <p:spPr bwMode="auto">
            <a:xfrm>
              <a:off x="4500873" y="3589846"/>
              <a:ext cx="456946" cy="451264"/>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chemeClr val="bg1"/>
            </a:soli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58" name="组合 157">
            <a:extLst>
              <a:ext uri="{FF2B5EF4-FFF2-40B4-BE49-F238E27FC236}">
                <a16:creationId xmlns:a16="http://schemas.microsoft.com/office/drawing/2014/main" id="{979D3513-05E2-4288-ACD6-573DFB5C2FC1}"/>
              </a:ext>
            </a:extLst>
          </p:cNvPr>
          <p:cNvGrpSpPr/>
          <p:nvPr/>
        </p:nvGrpSpPr>
        <p:grpSpPr>
          <a:xfrm>
            <a:off x="9697937" y="6161980"/>
            <a:ext cx="349656" cy="349656"/>
            <a:chOff x="4891486" y="2278182"/>
            <a:chExt cx="900000" cy="900000"/>
          </a:xfrm>
        </p:grpSpPr>
        <p:sp>
          <p:nvSpPr>
            <p:cNvPr id="159" name="Freeform 8">
              <a:extLst>
                <a:ext uri="{FF2B5EF4-FFF2-40B4-BE49-F238E27FC236}">
                  <a16:creationId xmlns:a16="http://schemas.microsoft.com/office/drawing/2014/main" id="{76010731-A99F-4270-98CF-3DFDD17D6A46}"/>
                </a:ext>
              </a:extLst>
            </p:cNvPr>
            <p:cNvSpPr/>
            <p:nvPr/>
          </p:nvSpPr>
          <p:spPr bwMode="auto">
            <a:xfrm>
              <a:off x="4891486" y="2278182"/>
              <a:ext cx="900000" cy="900000"/>
            </a:xfrm>
            <a:prstGeom prst="ellipse">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0" name="Freeform 14">
              <a:extLst>
                <a:ext uri="{FF2B5EF4-FFF2-40B4-BE49-F238E27FC236}">
                  <a16:creationId xmlns:a16="http://schemas.microsoft.com/office/drawing/2014/main" id="{447FDDFB-B9D0-4B4C-9356-0010A103D152}"/>
                </a:ext>
              </a:extLst>
            </p:cNvPr>
            <p:cNvSpPr>
              <a:spLocks noEditPoints="1"/>
            </p:cNvSpPr>
            <p:nvPr/>
          </p:nvSpPr>
          <p:spPr bwMode="auto">
            <a:xfrm>
              <a:off x="5177531" y="2504328"/>
              <a:ext cx="327910" cy="447708"/>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chemeClr val="bg1"/>
            </a:soli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61" name="组合 160">
            <a:extLst>
              <a:ext uri="{FF2B5EF4-FFF2-40B4-BE49-F238E27FC236}">
                <a16:creationId xmlns:a16="http://schemas.microsoft.com/office/drawing/2014/main" id="{4BC27D79-234A-4954-98A4-B42B186EE2C8}"/>
              </a:ext>
            </a:extLst>
          </p:cNvPr>
          <p:cNvGrpSpPr/>
          <p:nvPr/>
        </p:nvGrpSpPr>
        <p:grpSpPr>
          <a:xfrm>
            <a:off x="10420195" y="6161980"/>
            <a:ext cx="349656" cy="349656"/>
            <a:chOff x="6119857" y="2298783"/>
            <a:chExt cx="900000" cy="900000"/>
          </a:xfrm>
        </p:grpSpPr>
        <p:sp>
          <p:nvSpPr>
            <p:cNvPr id="162" name="Freeform 9">
              <a:extLst>
                <a:ext uri="{FF2B5EF4-FFF2-40B4-BE49-F238E27FC236}">
                  <a16:creationId xmlns:a16="http://schemas.microsoft.com/office/drawing/2014/main" id="{46F1ACF4-DA1D-40EE-B87B-1312F145CB95}"/>
                </a:ext>
              </a:extLst>
            </p:cNvPr>
            <p:cNvSpPr/>
            <p:nvPr/>
          </p:nvSpPr>
          <p:spPr bwMode="auto">
            <a:xfrm>
              <a:off x="6119857" y="2298783"/>
              <a:ext cx="900000" cy="900000"/>
            </a:xfrm>
            <a:prstGeom prst="ellipse">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3" name="Freeform 15">
              <a:extLst>
                <a:ext uri="{FF2B5EF4-FFF2-40B4-BE49-F238E27FC236}">
                  <a16:creationId xmlns:a16="http://schemas.microsoft.com/office/drawing/2014/main" id="{A6D35620-591F-43E7-A470-50EDE91E8263}"/>
                </a:ext>
              </a:extLst>
            </p:cNvPr>
            <p:cNvSpPr>
              <a:spLocks noEditPoints="1"/>
            </p:cNvSpPr>
            <p:nvPr/>
          </p:nvSpPr>
          <p:spPr bwMode="auto">
            <a:xfrm>
              <a:off x="6309423" y="2525521"/>
              <a:ext cx="520868" cy="446526"/>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bg1"/>
            </a:soli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64" name="组合 163">
            <a:extLst>
              <a:ext uri="{FF2B5EF4-FFF2-40B4-BE49-F238E27FC236}">
                <a16:creationId xmlns:a16="http://schemas.microsoft.com/office/drawing/2014/main" id="{937F6549-5875-4402-A3C8-61CBF9FECECF}"/>
              </a:ext>
            </a:extLst>
          </p:cNvPr>
          <p:cNvGrpSpPr/>
          <p:nvPr/>
        </p:nvGrpSpPr>
        <p:grpSpPr>
          <a:xfrm>
            <a:off x="11142454" y="6161980"/>
            <a:ext cx="349656" cy="349656"/>
            <a:chOff x="6119857" y="4427957"/>
            <a:chExt cx="900000" cy="900000"/>
          </a:xfrm>
        </p:grpSpPr>
        <p:sp>
          <p:nvSpPr>
            <p:cNvPr id="165" name="Freeform 11">
              <a:extLst>
                <a:ext uri="{FF2B5EF4-FFF2-40B4-BE49-F238E27FC236}">
                  <a16:creationId xmlns:a16="http://schemas.microsoft.com/office/drawing/2014/main" id="{73F5FB63-2713-484E-8DD9-DF75768B68D5}"/>
                </a:ext>
              </a:extLst>
            </p:cNvPr>
            <p:cNvSpPr/>
            <p:nvPr/>
          </p:nvSpPr>
          <p:spPr bwMode="auto">
            <a:xfrm>
              <a:off x="6119857" y="4427957"/>
              <a:ext cx="900000" cy="900000"/>
            </a:xfrm>
            <a:prstGeom prst="ellipse">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66" name="组合 165">
              <a:extLst>
                <a:ext uri="{FF2B5EF4-FFF2-40B4-BE49-F238E27FC236}">
                  <a16:creationId xmlns:a16="http://schemas.microsoft.com/office/drawing/2014/main" id="{E88FEF6E-32D3-434B-BF82-E89603834254}"/>
                </a:ext>
              </a:extLst>
            </p:cNvPr>
            <p:cNvGrpSpPr/>
            <p:nvPr/>
          </p:nvGrpSpPr>
          <p:grpSpPr>
            <a:xfrm>
              <a:off x="6318033" y="4644245"/>
              <a:ext cx="503648" cy="467424"/>
              <a:chOff x="5928340" y="670992"/>
              <a:chExt cx="506444" cy="470018"/>
            </a:xfrm>
            <a:solidFill>
              <a:schemeClr val="bg1"/>
            </a:solidFill>
          </p:grpSpPr>
          <p:sp>
            <p:nvSpPr>
              <p:cNvPr id="167" name="Freeform 36">
                <a:extLst>
                  <a:ext uri="{FF2B5EF4-FFF2-40B4-BE49-F238E27FC236}">
                    <a16:creationId xmlns:a16="http://schemas.microsoft.com/office/drawing/2014/main" id="{B4711154-1C48-4AC3-A654-23B631689AC0}"/>
                  </a:ext>
                </a:extLst>
              </p:cNvPr>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8" name="Freeform 37">
                <a:extLst>
                  <a:ext uri="{FF2B5EF4-FFF2-40B4-BE49-F238E27FC236}">
                    <a16:creationId xmlns:a16="http://schemas.microsoft.com/office/drawing/2014/main" id="{184B0E7D-9623-426E-861A-9E2D76A1BB61}"/>
                  </a:ext>
                </a:extLst>
              </p:cNvPr>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9" name="Freeform 38">
                <a:extLst>
                  <a:ext uri="{FF2B5EF4-FFF2-40B4-BE49-F238E27FC236}">
                    <a16:creationId xmlns:a16="http://schemas.microsoft.com/office/drawing/2014/main" id="{41CB20F6-0ABA-4035-B14E-5DAC7AD0DAC3}"/>
                  </a:ext>
                </a:extLst>
              </p:cNvPr>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pic>
        <p:nvPicPr>
          <p:cNvPr id="3" name="图片 2">
            <a:extLst>
              <a:ext uri="{FF2B5EF4-FFF2-40B4-BE49-F238E27FC236}">
                <a16:creationId xmlns:a16="http://schemas.microsoft.com/office/drawing/2014/main" id="{D031EBEA-267A-4F20-961E-A68F031BF0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230" y="75988"/>
            <a:ext cx="3896574" cy="678493"/>
          </a:xfrm>
          <a:prstGeom prst="rect">
            <a:avLst/>
          </a:prstGeom>
        </p:spPr>
      </p:pic>
    </p:spTree>
    <p:extLst>
      <p:ext uri="{BB962C8B-B14F-4D97-AF65-F5344CB8AC3E}">
        <p14:creationId xmlns:p14="http://schemas.microsoft.com/office/powerpoint/2010/main" val="1332560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0-#ppt_w/2"/>
                                          </p:val>
                                        </p:tav>
                                        <p:tav tm="100000">
                                          <p:val>
                                            <p:strVal val="#ppt_x"/>
                                          </p:val>
                                        </p:tav>
                                      </p:tavLst>
                                    </p:anim>
                                    <p:anim calcmode="lin" valueType="num">
                                      <p:cBhvr additive="base">
                                        <p:cTn id="18" dur="500" fill="hold"/>
                                        <p:tgtEl>
                                          <p:spTgt spid="6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up)">
                                      <p:cBhvr>
                                        <p:cTn id="26" dur="500"/>
                                        <p:tgtEl>
                                          <p:spTgt spid="63"/>
                                        </p:tgtEl>
                                      </p:cBhvr>
                                    </p:animEffect>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par>
                          <p:cTn id="31" fill="hold">
                            <p:stCondLst>
                              <p:cond delay="3000"/>
                            </p:stCondLst>
                            <p:childTnLst>
                              <p:par>
                                <p:cTn id="32" presetID="16" presetClass="entr" presetSubtype="21"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par>
                          <p:cTn id="35" fill="hold">
                            <p:stCondLst>
                              <p:cond delay="3500"/>
                            </p:stCondLst>
                            <p:childTnLst>
                              <p:par>
                                <p:cTn id="36" presetID="17" presetClass="entr" presetSubtype="10" fill="hold" grpId="0" nodeType="afterEffect">
                                  <p:stCondLst>
                                    <p:cond delay="0"/>
                                  </p:stCondLst>
                                  <p:iterate type="lt">
                                    <p:tmPct val="10000"/>
                                  </p:iterate>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strVal val="#ppt_h"/>
                                          </p:val>
                                        </p:tav>
                                        <p:tav tm="100000">
                                          <p:val>
                                            <p:strVal val="#ppt_h"/>
                                          </p:val>
                                        </p:tav>
                                      </p:tavLst>
                                    </p:anim>
                                  </p:childTnLst>
                                </p:cTn>
                              </p:par>
                            </p:childTnLst>
                          </p:cTn>
                        </p:par>
                        <p:par>
                          <p:cTn id="40" fill="hold">
                            <p:stCondLst>
                              <p:cond delay="4350"/>
                            </p:stCondLst>
                            <p:childTnLst>
                              <p:par>
                                <p:cTn id="41" presetID="42" presetClass="entr" presetSubtype="0" fill="hold" grpId="0" nodeType="afterEffect">
                                  <p:stCondLst>
                                    <p:cond delay="0"/>
                                  </p:stCondLst>
                                  <p:childTnLst>
                                    <p:set>
                                      <p:cBhvr>
                                        <p:cTn id="42" dur="1" fill="hold">
                                          <p:stCondLst>
                                            <p:cond delay="0"/>
                                          </p:stCondLst>
                                        </p:cTn>
                                        <p:tgtEl>
                                          <p:spTgt spid="139"/>
                                        </p:tgtEl>
                                        <p:attrNameLst>
                                          <p:attrName>style.visibility</p:attrName>
                                        </p:attrNameLst>
                                      </p:cBhvr>
                                      <p:to>
                                        <p:strVal val="visible"/>
                                      </p:to>
                                    </p:set>
                                    <p:animEffect transition="in" filter="fade">
                                      <p:cBhvr>
                                        <p:cTn id="43" dur="1000"/>
                                        <p:tgtEl>
                                          <p:spTgt spid="139"/>
                                        </p:tgtEl>
                                      </p:cBhvr>
                                    </p:animEffect>
                                    <p:anim calcmode="lin" valueType="num">
                                      <p:cBhvr>
                                        <p:cTn id="44" dur="1000" fill="hold"/>
                                        <p:tgtEl>
                                          <p:spTgt spid="139"/>
                                        </p:tgtEl>
                                        <p:attrNameLst>
                                          <p:attrName>ppt_x</p:attrName>
                                        </p:attrNameLst>
                                      </p:cBhvr>
                                      <p:tavLst>
                                        <p:tav tm="0">
                                          <p:val>
                                            <p:strVal val="#ppt_x"/>
                                          </p:val>
                                        </p:tav>
                                        <p:tav tm="100000">
                                          <p:val>
                                            <p:strVal val="#ppt_x"/>
                                          </p:val>
                                        </p:tav>
                                      </p:tavLst>
                                    </p:anim>
                                    <p:anim calcmode="lin" valueType="num">
                                      <p:cBhvr>
                                        <p:cTn id="45" dur="1000" fill="hold"/>
                                        <p:tgtEl>
                                          <p:spTgt spid="139"/>
                                        </p:tgtEl>
                                        <p:attrNameLst>
                                          <p:attrName>ppt_y</p:attrName>
                                        </p:attrNameLst>
                                      </p:cBhvr>
                                      <p:tavLst>
                                        <p:tav tm="0">
                                          <p:val>
                                            <p:strVal val="#ppt_y+.1"/>
                                          </p:val>
                                        </p:tav>
                                        <p:tav tm="100000">
                                          <p:val>
                                            <p:strVal val="#ppt_y"/>
                                          </p:val>
                                        </p:tav>
                                      </p:tavLst>
                                    </p:anim>
                                  </p:childTnLst>
                                </p:cTn>
                              </p:par>
                            </p:childTnLst>
                          </p:cTn>
                        </p:par>
                        <p:par>
                          <p:cTn id="46" fill="hold">
                            <p:stCondLst>
                              <p:cond delay="5350"/>
                            </p:stCondLst>
                            <p:childTnLst>
                              <p:par>
                                <p:cTn id="47" presetID="53" presetClass="entr" presetSubtype="16" fill="hold" nodeType="afterEffect">
                                  <p:stCondLst>
                                    <p:cond delay="0"/>
                                  </p:stCondLst>
                                  <p:childTnLst>
                                    <p:set>
                                      <p:cBhvr>
                                        <p:cTn id="48" dur="1" fill="hold">
                                          <p:stCondLst>
                                            <p:cond delay="0"/>
                                          </p:stCondLst>
                                        </p:cTn>
                                        <p:tgtEl>
                                          <p:spTgt spid="155"/>
                                        </p:tgtEl>
                                        <p:attrNameLst>
                                          <p:attrName>style.visibility</p:attrName>
                                        </p:attrNameLst>
                                      </p:cBhvr>
                                      <p:to>
                                        <p:strVal val="visible"/>
                                      </p:to>
                                    </p:set>
                                    <p:anim calcmode="lin" valueType="num">
                                      <p:cBhvr>
                                        <p:cTn id="49" dur="500" fill="hold"/>
                                        <p:tgtEl>
                                          <p:spTgt spid="155"/>
                                        </p:tgtEl>
                                        <p:attrNameLst>
                                          <p:attrName>ppt_w</p:attrName>
                                        </p:attrNameLst>
                                      </p:cBhvr>
                                      <p:tavLst>
                                        <p:tav tm="0">
                                          <p:val>
                                            <p:fltVal val="0"/>
                                          </p:val>
                                        </p:tav>
                                        <p:tav tm="100000">
                                          <p:val>
                                            <p:strVal val="#ppt_w"/>
                                          </p:val>
                                        </p:tav>
                                      </p:tavLst>
                                    </p:anim>
                                    <p:anim calcmode="lin" valueType="num">
                                      <p:cBhvr>
                                        <p:cTn id="50" dur="500" fill="hold"/>
                                        <p:tgtEl>
                                          <p:spTgt spid="155"/>
                                        </p:tgtEl>
                                        <p:attrNameLst>
                                          <p:attrName>ppt_h</p:attrName>
                                        </p:attrNameLst>
                                      </p:cBhvr>
                                      <p:tavLst>
                                        <p:tav tm="0">
                                          <p:val>
                                            <p:fltVal val="0"/>
                                          </p:val>
                                        </p:tav>
                                        <p:tav tm="100000">
                                          <p:val>
                                            <p:strVal val="#ppt_h"/>
                                          </p:val>
                                        </p:tav>
                                      </p:tavLst>
                                    </p:anim>
                                    <p:animEffect transition="in" filter="fade">
                                      <p:cBhvr>
                                        <p:cTn id="51" dur="500"/>
                                        <p:tgtEl>
                                          <p:spTgt spid="155"/>
                                        </p:tgtEl>
                                      </p:cBhvr>
                                    </p:animEffect>
                                  </p:childTnLst>
                                </p:cTn>
                              </p:par>
                            </p:childTnLst>
                          </p:cTn>
                        </p:par>
                        <p:par>
                          <p:cTn id="52" fill="hold">
                            <p:stCondLst>
                              <p:cond delay="5850"/>
                            </p:stCondLst>
                            <p:childTnLst>
                              <p:par>
                                <p:cTn id="53" presetID="53" presetClass="entr" presetSubtype="16" fill="hold" nodeType="afterEffect">
                                  <p:stCondLst>
                                    <p:cond delay="0"/>
                                  </p:stCondLst>
                                  <p:childTnLst>
                                    <p:set>
                                      <p:cBhvr>
                                        <p:cTn id="54" dur="1" fill="hold">
                                          <p:stCondLst>
                                            <p:cond delay="0"/>
                                          </p:stCondLst>
                                        </p:cTn>
                                        <p:tgtEl>
                                          <p:spTgt spid="158"/>
                                        </p:tgtEl>
                                        <p:attrNameLst>
                                          <p:attrName>style.visibility</p:attrName>
                                        </p:attrNameLst>
                                      </p:cBhvr>
                                      <p:to>
                                        <p:strVal val="visible"/>
                                      </p:to>
                                    </p:set>
                                    <p:anim calcmode="lin" valueType="num">
                                      <p:cBhvr>
                                        <p:cTn id="55" dur="500" fill="hold"/>
                                        <p:tgtEl>
                                          <p:spTgt spid="158"/>
                                        </p:tgtEl>
                                        <p:attrNameLst>
                                          <p:attrName>ppt_w</p:attrName>
                                        </p:attrNameLst>
                                      </p:cBhvr>
                                      <p:tavLst>
                                        <p:tav tm="0">
                                          <p:val>
                                            <p:fltVal val="0"/>
                                          </p:val>
                                        </p:tav>
                                        <p:tav tm="100000">
                                          <p:val>
                                            <p:strVal val="#ppt_w"/>
                                          </p:val>
                                        </p:tav>
                                      </p:tavLst>
                                    </p:anim>
                                    <p:anim calcmode="lin" valueType="num">
                                      <p:cBhvr>
                                        <p:cTn id="56" dur="500" fill="hold"/>
                                        <p:tgtEl>
                                          <p:spTgt spid="158"/>
                                        </p:tgtEl>
                                        <p:attrNameLst>
                                          <p:attrName>ppt_h</p:attrName>
                                        </p:attrNameLst>
                                      </p:cBhvr>
                                      <p:tavLst>
                                        <p:tav tm="0">
                                          <p:val>
                                            <p:fltVal val="0"/>
                                          </p:val>
                                        </p:tav>
                                        <p:tav tm="100000">
                                          <p:val>
                                            <p:strVal val="#ppt_h"/>
                                          </p:val>
                                        </p:tav>
                                      </p:tavLst>
                                    </p:anim>
                                    <p:animEffect transition="in" filter="fade">
                                      <p:cBhvr>
                                        <p:cTn id="57" dur="500"/>
                                        <p:tgtEl>
                                          <p:spTgt spid="158"/>
                                        </p:tgtEl>
                                      </p:cBhvr>
                                    </p:animEffect>
                                  </p:childTnLst>
                                </p:cTn>
                              </p:par>
                            </p:childTnLst>
                          </p:cTn>
                        </p:par>
                        <p:par>
                          <p:cTn id="58" fill="hold">
                            <p:stCondLst>
                              <p:cond delay="6350"/>
                            </p:stCondLst>
                            <p:childTnLst>
                              <p:par>
                                <p:cTn id="59" presetID="53" presetClass="entr" presetSubtype="16" fill="hold" nodeType="afterEffect">
                                  <p:stCondLst>
                                    <p:cond delay="0"/>
                                  </p:stCondLst>
                                  <p:childTnLst>
                                    <p:set>
                                      <p:cBhvr>
                                        <p:cTn id="60" dur="1" fill="hold">
                                          <p:stCondLst>
                                            <p:cond delay="0"/>
                                          </p:stCondLst>
                                        </p:cTn>
                                        <p:tgtEl>
                                          <p:spTgt spid="161"/>
                                        </p:tgtEl>
                                        <p:attrNameLst>
                                          <p:attrName>style.visibility</p:attrName>
                                        </p:attrNameLst>
                                      </p:cBhvr>
                                      <p:to>
                                        <p:strVal val="visible"/>
                                      </p:to>
                                    </p:set>
                                    <p:anim calcmode="lin" valueType="num">
                                      <p:cBhvr>
                                        <p:cTn id="61" dur="500" fill="hold"/>
                                        <p:tgtEl>
                                          <p:spTgt spid="161"/>
                                        </p:tgtEl>
                                        <p:attrNameLst>
                                          <p:attrName>ppt_w</p:attrName>
                                        </p:attrNameLst>
                                      </p:cBhvr>
                                      <p:tavLst>
                                        <p:tav tm="0">
                                          <p:val>
                                            <p:fltVal val="0"/>
                                          </p:val>
                                        </p:tav>
                                        <p:tav tm="100000">
                                          <p:val>
                                            <p:strVal val="#ppt_w"/>
                                          </p:val>
                                        </p:tav>
                                      </p:tavLst>
                                    </p:anim>
                                    <p:anim calcmode="lin" valueType="num">
                                      <p:cBhvr>
                                        <p:cTn id="62" dur="500" fill="hold"/>
                                        <p:tgtEl>
                                          <p:spTgt spid="161"/>
                                        </p:tgtEl>
                                        <p:attrNameLst>
                                          <p:attrName>ppt_h</p:attrName>
                                        </p:attrNameLst>
                                      </p:cBhvr>
                                      <p:tavLst>
                                        <p:tav tm="0">
                                          <p:val>
                                            <p:fltVal val="0"/>
                                          </p:val>
                                        </p:tav>
                                        <p:tav tm="100000">
                                          <p:val>
                                            <p:strVal val="#ppt_h"/>
                                          </p:val>
                                        </p:tav>
                                      </p:tavLst>
                                    </p:anim>
                                    <p:animEffect transition="in" filter="fade">
                                      <p:cBhvr>
                                        <p:cTn id="63" dur="500"/>
                                        <p:tgtEl>
                                          <p:spTgt spid="161"/>
                                        </p:tgtEl>
                                      </p:cBhvr>
                                    </p:animEffect>
                                  </p:childTnLst>
                                </p:cTn>
                              </p:par>
                            </p:childTnLst>
                          </p:cTn>
                        </p:par>
                        <p:par>
                          <p:cTn id="64" fill="hold">
                            <p:stCondLst>
                              <p:cond delay="6850"/>
                            </p:stCondLst>
                            <p:childTnLst>
                              <p:par>
                                <p:cTn id="65" presetID="53" presetClass="entr" presetSubtype="16" fill="hold" nodeType="afterEffect">
                                  <p:stCondLst>
                                    <p:cond delay="0"/>
                                  </p:stCondLst>
                                  <p:childTnLst>
                                    <p:set>
                                      <p:cBhvr>
                                        <p:cTn id="66" dur="1" fill="hold">
                                          <p:stCondLst>
                                            <p:cond delay="0"/>
                                          </p:stCondLst>
                                        </p:cTn>
                                        <p:tgtEl>
                                          <p:spTgt spid="164"/>
                                        </p:tgtEl>
                                        <p:attrNameLst>
                                          <p:attrName>style.visibility</p:attrName>
                                        </p:attrNameLst>
                                      </p:cBhvr>
                                      <p:to>
                                        <p:strVal val="visible"/>
                                      </p:to>
                                    </p:set>
                                    <p:anim calcmode="lin" valueType="num">
                                      <p:cBhvr>
                                        <p:cTn id="67" dur="500" fill="hold"/>
                                        <p:tgtEl>
                                          <p:spTgt spid="164"/>
                                        </p:tgtEl>
                                        <p:attrNameLst>
                                          <p:attrName>ppt_w</p:attrName>
                                        </p:attrNameLst>
                                      </p:cBhvr>
                                      <p:tavLst>
                                        <p:tav tm="0">
                                          <p:val>
                                            <p:fltVal val="0"/>
                                          </p:val>
                                        </p:tav>
                                        <p:tav tm="100000">
                                          <p:val>
                                            <p:strVal val="#ppt_w"/>
                                          </p:val>
                                        </p:tav>
                                      </p:tavLst>
                                    </p:anim>
                                    <p:anim calcmode="lin" valueType="num">
                                      <p:cBhvr>
                                        <p:cTn id="68" dur="500" fill="hold"/>
                                        <p:tgtEl>
                                          <p:spTgt spid="164"/>
                                        </p:tgtEl>
                                        <p:attrNameLst>
                                          <p:attrName>ppt_h</p:attrName>
                                        </p:attrNameLst>
                                      </p:cBhvr>
                                      <p:tavLst>
                                        <p:tav tm="0">
                                          <p:val>
                                            <p:fltVal val="0"/>
                                          </p:val>
                                        </p:tav>
                                        <p:tav tm="100000">
                                          <p:val>
                                            <p:strVal val="#ppt_h"/>
                                          </p:val>
                                        </p:tav>
                                      </p:tavLst>
                                    </p:anim>
                                    <p:animEffect transition="in" filter="fade">
                                      <p:cBhvr>
                                        <p:cTn id="6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animBg="1"/>
      <p:bldP spid="70" grpId="0" animBg="1"/>
      <p:bldP spid="68" grpId="0" animBg="1"/>
      <p:bldP spid="34" grpId="0"/>
      <p:bldP spid="1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45049" y="2567203"/>
            <a:ext cx="10723626" cy="186754"/>
          </a:xfrm>
          <a:prstGeom prst="rect">
            <a:avLst/>
          </a:prstGeom>
          <a:gradFill>
            <a:gsLst>
              <a:gs pos="0">
                <a:srgbClr val="CD1E24"/>
              </a:gs>
              <a:gs pos="100000">
                <a:srgbClr val="C00000"/>
              </a:gs>
            </a:gsLst>
            <a:lin ang="2700000" scaled="0"/>
          </a:gradFill>
          <a:ln>
            <a:noFill/>
          </a:ln>
          <a:effectLst>
            <a:outerShdw blurRad="1905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5" name="矩形 4"/>
          <p:cNvSpPr/>
          <p:nvPr/>
        </p:nvSpPr>
        <p:spPr>
          <a:xfrm>
            <a:off x="745049" y="2719097"/>
            <a:ext cx="10723626" cy="3285649"/>
          </a:xfrm>
          <a:prstGeom prst="rect">
            <a:avLst/>
          </a:prstGeom>
          <a:solidFill>
            <a:schemeClr val="bg1"/>
          </a:solidFill>
          <a:ln w="28575">
            <a:noFill/>
          </a:ln>
          <a:effectLst>
            <a:outerShdw blurRad="1905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9" name="组合 8"/>
          <p:cNvGrpSpPr/>
          <p:nvPr/>
        </p:nvGrpSpPr>
        <p:grpSpPr>
          <a:xfrm>
            <a:off x="1135059" y="2890288"/>
            <a:ext cx="3255083" cy="2898222"/>
            <a:chOff x="1687864" y="2035196"/>
            <a:chExt cx="3255083" cy="2898222"/>
          </a:xfrm>
        </p:grpSpPr>
        <p:sp>
          <p:nvSpPr>
            <p:cNvPr id="7" name="TextBox 76"/>
            <p:cNvSpPr txBox="1"/>
            <p:nvPr/>
          </p:nvSpPr>
          <p:spPr>
            <a:xfrm>
              <a:off x="1698622" y="2253007"/>
              <a:ext cx="1733670" cy="400110"/>
            </a:xfrm>
            <a:prstGeom prst="rect">
              <a:avLst/>
            </a:prstGeom>
            <a:noFill/>
            <a:effectLst/>
          </p:spPr>
          <p:txBody>
            <a:bodyPr wrap="square" rtlCol="0">
              <a:spAutoFit/>
            </a:bodyPr>
            <a:lstStyle/>
            <a:p>
              <a:r>
                <a:rPr lang="zh-CN" altLang="en-US" sz="2000" b="1"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rPr>
                <a:t>团队介绍</a:t>
              </a:r>
            </a:p>
          </p:txBody>
        </p:sp>
        <p:sp>
          <p:nvSpPr>
            <p:cNvPr id="8" name="文本框 7"/>
            <p:cNvSpPr txBox="1"/>
            <p:nvPr/>
          </p:nvSpPr>
          <p:spPr>
            <a:xfrm>
              <a:off x="1698622" y="2680494"/>
              <a:ext cx="3244325" cy="2252924"/>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r>
                <a:rPr lang="zh-CN" altLang="en-US" sz="1200"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rPr>
                <a:t>初心不改共成长  凝心聚力普新篇！</a:t>
              </a:r>
              <a:endParaRPr lang="en-US" altLang="zh-CN" sz="1200" dirty="0">
                <a:solidFill>
                  <a:schemeClr val="tx1">
                    <a:lumMod val="85000"/>
                    <a:lumOff val="15000"/>
                  </a:schemeClr>
                </a:solidFill>
                <a:latin typeface="Arial" panose="020B0604020202020204" pitchFamily="34" charset="0"/>
                <a:ea typeface="思源黑体 CN Normal" panose="020B0400000000000000" pitchFamily="34" charset="-122"/>
                <a:sym typeface="Arial" panose="020B0604020202020204" pitchFamily="34" charset="0"/>
              </a:endParaRPr>
            </a:p>
            <a:p>
              <a:pPr>
                <a:lnSpc>
                  <a:spcPct val="130000"/>
                </a:lnSpc>
              </a:pP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8" name="TextBox 76"/>
            <p:cNvSpPr txBox="1"/>
            <p:nvPr/>
          </p:nvSpPr>
          <p:spPr>
            <a:xfrm>
              <a:off x="1687864" y="2035196"/>
              <a:ext cx="1733670" cy="276999"/>
            </a:xfrm>
            <a:prstGeom prst="rect">
              <a:avLst/>
            </a:prstGeom>
            <a:noFill/>
            <a:effectLst/>
          </p:spPr>
          <p:txBody>
            <a:bodyPr wrap="square" rtlCol="0">
              <a:spAutoFit/>
            </a:bodyPr>
            <a:lstStyle/>
            <a:p>
              <a:r>
                <a:rPr lang="en-US" altLang="zh-CN" sz="12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Team introduction</a:t>
              </a:r>
              <a:endParaRPr lang="zh-CN" altLang="en-US" sz="12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sp>
        <p:nvSpPr>
          <p:cNvPr id="3" name="矩形 2"/>
          <p:cNvSpPr/>
          <p:nvPr/>
        </p:nvSpPr>
        <p:spPr>
          <a:xfrm>
            <a:off x="4988667" y="2158655"/>
            <a:ext cx="1946151" cy="2549562"/>
          </a:xfrm>
          <a:prstGeom prst="rect">
            <a:avLst/>
          </a:prstGeom>
          <a:blipFill dpi="0" rotWithShape="1">
            <a:blip r:embed="rId3"/>
            <a:srcRect/>
            <a:stretch>
              <a:fillRect t="-7250" b="-7250"/>
            </a:stretch>
          </a:blipFill>
          <a:ln>
            <a:no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24" name="矩形 23"/>
          <p:cNvSpPr/>
          <p:nvPr/>
        </p:nvSpPr>
        <p:spPr>
          <a:xfrm>
            <a:off x="7052592" y="2158655"/>
            <a:ext cx="1946151" cy="2549562"/>
          </a:xfrm>
          <a:prstGeom prst="rect">
            <a:avLst/>
          </a:prstGeom>
          <a:blipFill dpi="0" rotWithShape="1">
            <a:blip r:embed="rId4"/>
            <a:srcRect/>
            <a:stretch>
              <a:fillRect t="-7250" b="-7250"/>
            </a:stretch>
          </a:blipFill>
          <a:ln>
            <a:no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25" name="矩形 24"/>
          <p:cNvSpPr/>
          <p:nvPr/>
        </p:nvSpPr>
        <p:spPr>
          <a:xfrm>
            <a:off x="9116518" y="2158655"/>
            <a:ext cx="1946151" cy="2549562"/>
          </a:xfrm>
          <a:prstGeom prst="rect">
            <a:avLst/>
          </a:prstGeom>
          <a:blipFill dpi="0" rotWithShape="1">
            <a:blip r:embed="rId5"/>
            <a:srcRect/>
            <a:stretch>
              <a:fillRect l="-58757" r="-37751"/>
            </a:stretch>
          </a:blipFill>
          <a:ln>
            <a:no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6" name="组合 5"/>
          <p:cNvGrpSpPr/>
          <p:nvPr/>
        </p:nvGrpSpPr>
        <p:grpSpPr>
          <a:xfrm>
            <a:off x="4988667" y="4876334"/>
            <a:ext cx="1946151" cy="620826"/>
            <a:chOff x="4901583" y="4844059"/>
            <a:chExt cx="1946151" cy="620826"/>
          </a:xfrm>
          <a:gradFill>
            <a:gsLst>
              <a:gs pos="0">
                <a:srgbClr val="CD1E24"/>
              </a:gs>
              <a:gs pos="100000">
                <a:srgbClr val="C00000"/>
              </a:gs>
            </a:gsLst>
            <a:lin ang="2700000" scaled="0"/>
          </a:gradFill>
        </p:grpSpPr>
        <p:sp>
          <p:nvSpPr>
            <p:cNvPr id="4" name="矩形 3"/>
            <p:cNvSpPr/>
            <p:nvPr/>
          </p:nvSpPr>
          <p:spPr>
            <a:xfrm>
              <a:off x="4901583" y="4844059"/>
              <a:ext cx="1946151" cy="620826"/>
            </a:xfrm>
            <a:prstGeom prst="rect">
              <a:avLst/>
            </a:prstGeom>
            <a:grp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28" name="文本框 27"/>
            <p:cNvSpPr txBox="1"/>
            <p:nvPr/>
          </p:nvSpPr>
          <p:spPr>
            <a:xfrm>
              <a:off x="5099465" y="5130548"/>
              <a:ext cx="1591792" cy="276166"/>
            </a:xfrm>
            <a:prstGeom prst="rect">
              <a:avLst/>
            </a:prstGeom>
            <a:noFill/>
            <a:effectLst/>
          </p:spPr>
          <p:txBody>
            <a:bodyPr wrap="square" rtlCol="0">
              <a:spAutoFit/>
            </a:bodyPr>
            <a:lstStyle/>
            <a:p>
              <a:pPr algn="ctr">
                <a:lnSpc>
                  <a:spcPct val="130000"/>
                </a:lnSpc>
              </a:pPr>
              <a:r>
                <a:rPr lang="zh-CN" altLang="en-US" sz="10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a:t>
              </a:r>
              <a:endParaRPr lang="en-US" altLang="zh-CN" sz="10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9" name="文本框 28"/>
            <p:cNvSpPr txBox="1"/>
            <p:nvPr/>
          </p:nvSpPr>
          <p:spPr>
            <a:xfrm>
              <a:off x="5217798" y="4856374"/>
              <a:ext cx="1355124" cy="349711"/>
            </a:xfrm>
            <a:prstGeom prst="rect">
              <a:avLst/>
            </a:prstGeom>
            <a:noFill/>
            <a:effectLst/>
          </p:spPr>
          <p:txBody>
            <a:bodyPr wrap="square" rtlCol="0">
              <a:spAutoFit/>
            </a:bodyPr>
            <a:lstStyle/>
            <a:p>
              <a:pPr algn="ctr">
                <a:lnSpc>
                  <a:spcPct val="130000"/>
                </a:lnSpc>
              </a:pPr>
              <a:r>
                <a:rPr lang="zh-CN" altLang="en-US" sz="14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李先生</a:t>
              </a:r>
              <a:endParaRPr lang="en-US" altLang="zh-CN" sz="14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0" name="组合 29"/>
          <p:cNvGrpSpPr/>
          <p:nvPr/>
        </p:nvGrpSpPr>
        <p:grpSpPr>
          <a:xfrm>
            <a:off x="7052592" y="4876334"/>
            <a:ext cx="1946151" cy="620826"/>
            <a:chOff x="4901583" y="4844059"/>
            <a:chExt cx="1946151" cy="620826"/>
          </a:xfrm>
          <a:gradFill>
            <a:gsLst>
              <a:gs pos="0">
                <a:srgbClr val="CD1E24"/>
              </a:gs>
              <a:gs pos="100000">
                <a:srgbClr val="C00000"/>
              </a:gs>
            </a:gsLst>
            <a:lin ang="2700000" scaled="0"/>
          </a:gradFill>
        </p:grpSpPr>
        <p:sp>
          <p:nvSpPr>
            <p:cNvPr id="31" name="矩形 30"/>
            <p:cNvSpPr/>
            <p:nvPr/>
          </p:nvSpPr>
          <p:spPr>
            <a:xfrm>
              <a:off x="4901583" y="4844059"/>
              <a:ext cx="1946151" cy="620826"/>
            </a:xfrm>
            <a:prstGeom prst="rect">
              <a:avLst/>
            </a:prstGeom>
            <a:grp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32" name="文本框 31"/>
            <p:cNvSpPr txBox="1"/>
            <p:nvPr/>
          </p:nvSpPr>
          <p:spPr>
            <a:xfrm>
              <a:off x="5099465" y="5130548"/>
              <a:ext cx="1591792" cy="276166"/>
            </a:xfrm>
            <a:prstGeom prst="rect">
              <a:avLst/>
            </a:prstGeom>
            <a:noFill/>
            <a:effectLst/>
          </p:spPr>
          <p:txBody>
            <a:bodyPr wrap="square" rtlCol="0">
              <a:spAutoFit/>
            </a:bodyPr>
            <a:lstStyle/>
            <a:p>
              <a:pPr algn="ctr">
                <a:lnSpc>
                  <a:spcPct val="130000"/>
                </a:lnSpc>
              </a:pPr>
              <a:r>
                <a:rPr lang="zh-CN" altLang="en-US" sz="10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a:t>
              </a:r>
              <a:endParaRPr lang="en-US" altLang="zh-CN" sz="10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3" name="文本框 32"/>
            <p:cNvSpPr txBox="1"/>
            <p:nvPr/>
          </p:nvSpPr>
          <p:spPr>
            <a:xfrm>
              <a:off x="5217798" y="4856374"/>
              <a:ext cx="1355124" cy="349711"/>
            </a:xfrm>
            <a:prstGeom prst="rect">
              <a:avLst/>
            </a:prstGeom>
            <a:noFill/>
            <a:effectLst/>
          </p:spPr>
          <p:txBody>
            <a:bodyPr wrap="square" rtlCol="0">
              <a:spAutoFit/>
            </a:bodyPr>
            <a:lstStyle/>
            <a:p>
              <a:pPr algn="ctr">
                <a:lnSpc>
                  <a:spcPct val="130000"/>
                </a:lnSpc>
              </a:pPr>
              <a:r>
                <a:rPr lang="zh-CN" altLang="en-US" sz="14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张先生</a:t>
              </a:r>
              <a:endParaRPr lang="en-US" altLang="zh-CN" sz="14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4" name="组合 33"/>
          <p:cNvGrpSpPr/>
          <p:nvPr/>
        </p:nvGrpSpPr>
        <p:grpSpPr>
          <a:xfrm>
            <a:off x="9116517" y="4876334"/>
            <a:ext cx="1946151" cy="620826"/>
            <a:chOff x="4901583" y="4844059"/>
            <a:chExt cx="1946151" cy="620826"/>
          </a:xfrm>
          <a:gradFill>
            <a:gsLst>
              <a:gs pos="0">
                <a:srgbClr val="CD1E24"/>
              </a:gs>
              <a:gs pos="100000">
                <a:srgbClr val="C00000"/>
              </a:gs>
            </a:gsLst>
            <a:lin ang="2700000" scaled="0"/>
          </a:gradFill>
        </p:grpSpPr>
        <p:sp>
          <p:nvSpPr>
            <p:cNvPr id="35" name="矩形 34"/>
            <p:cNvSpPr/>
            <p:nvPr/>
          </p:nvSpPr>
          <p:spPr>
            <a:xfrm>
              <a:off x="4901583" y="4844059"/>
              <a:ext cx="1946151" cy="620826"/>
            </a:xfrm>
            <a:prstGeom prst="rect">
              <a:avLst/>
            </a:prstGeom>
            <a:grp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sp>
          <p:nvSpPr>
            <p:cNvPr id="36" name="文本框 35"/>
            <p:cNvSpPr txBox="1"/>
            <p:nvPr/>
          </p:nvSpPr>
          <p:spPr>
            <a:xfrm>
              <a:off x="5099465" y="5130548"/>
              <a:ext cx="1591792" cy="276166"/>
            </a:xfrm>
            <a:prstGeom prst="rect">
              <a:avLst/>
            </a:prstGeom>
            <a:noFill/>
            <a:effectLst/>
          </p:spPr>
          <p:txBody>
            <a:bodyPr wrap="square" rtlCol="0">
              <a:spAutoFit/>
            </a:bodyPr>
            <a:lstStyle/>
            <a:p>
              <a:pPr algn="ctr">
                <a:lnSpc>
                  <a:spcPct val="130000"/>
                </a:lnSpc>
              </a:pPr>
              <a:r>
                <a:rPr lang="zh-CN" altLang="en-US" sz="1000"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请在此添加文字说明</a:t>
              </a:r>
              <a:endParaRPr lang="en-US" altLang="zh-CN" sz="1000"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37" name="文本框 36"/>
            <p:cNvSpPr txBox="1"/>
            <p:nvPr/>
          </p:nvSpPr>
          <p:spPr>
            <a:xfrm>
              <a:off x="5217798" y="4856374"/>
              <a:ext cx="1355124" cy="349711"/>
            </a:xfrm>
            <a:prstGeom prst="rect">
              <a:avLst/>
            </a:prstGeom>
            <a:noFill/>
            <a:effectLst/>
          </p:spPr>
          <p:txBody>
            <a:bodyPr wrap="square" rtlCol="0">
              <a:spAutoFit/>
            </a:bodyPr>
            <a:lstStyle/>
            <a:p>
              <a:pPr algn="ctr">
                <a:lnSpc>
                  <a:spcPct val="130000"/>
                </a:lnSpc>
              </a:pPr>
              <a:r>
                <a:rPr lang="zh-CN" altLang="en-US" sz="14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王女士</a:t>
              </a:r>
              <a:endParaRPr lang="en-US" altLang="zh-CN" sz="14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9" name="组合 38">
            <a:extLst>
              <a:ext uri="{FF2B5EF4-FFF2-40B4-BE49-F238E27FC236}">
                <a16:creationId xmlns:a16="http://schemas.microsoft.com/office/drawing/2014/main" id="{3E9CDC9D-4492-4619-97B8-EC9DED8CA74D}"/>
              </a:ext>
            </a:extLst>
          </p:cNvPr>
          <p:cNvGrpSpPr/>
          <p:nvPr/>
        </p:nvGrpSpPr>
        <p:grpSpPr>
          <a:xfrm>
            <a:off x="0" y="586281"/>
            <a:ext cx="3241723" cy="584775"/>
            <a:chOff x="0" y="586281"/>
            <a:chExt cx="3241723" cy="584775"/>
          </a:xfrm>
        </p:grpSpPr>
        <p:sp>
          <p:nvSpPr>
            <p:cNvPr id="40" name="TextBox 76">
              <a:extLst>
                <a:ext uri="{FF2B5EF4-FFF2-40B4-BE49-F238E27FC236}">
                  <a16:creationId xmlns:a16="http://schemas.microsoft.com/office/drawing/2014/main" id="{E9C8829D-E46E-4603-9095-B21CC8F5DEFB}"/>
                </a:ext>
              </a:extLst>
            </p:cNvPr>
            <p:cNvSpPr txBox="1"/>
            <p:nvPr/>
          </p:nvSpPr>
          <p:spPr>
            <a:xfrm>
              <a:off x="1005213" y="586281"/>
              <a:ext cx="2236510"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我们的团队</a:t>
              </a:r>
            </a:p>
          </p:txBody>
        </p:sp>
        <p:sp>
          <p:nvSpPr>
            <p:cNvPr id="41" name="任意多边形: 形状 40">
              <a:extLst>
                <a:ext uri="{FF2B5EF4-FFF2-40B4-BE49-F238E27FC236}">
                  <a16:creationId xmlns:a16="http://schemas.microsoft.com/office/drawing/2014/main" id="{A5EE8F88-B1A9-4C9B-9F68-801A6C1156B7}"/>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A905C355-4024-47C3-ADBD-A07B29D02C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24130235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0-#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ppt_x"/>
                                          </p:val>
                                        </p:tav>
                                        <p:tav tm="100000">
                                          <p:val>
                                            <p:strVal val="#ppt_x"/>
                                          </p:val>
                                        </p:tav>
                                      </p:tavLst>
                                    </p:anim>
                                    <p:anim calcmode="lin" valueType="num">
                                      <p:cBhvr additive="base">
                                        <p:cTn id="4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70"/>
          <p:cNvSpPr txBox="1"/>
          <p:nvPr/>
        </p:nvSpPr>
        <p:spPr>
          <a:xfrm>
            <a:off x="6792348" y="2161119"/>
            <a:ext cx="4185761" cy="506164"/>
          </a:xfrm>
          <a:prstGeom prst="rect">
            <a:avLst/>
          </a:prstGeom>
          <a:gradFill>
            <a:gsLst>
              <a:gs pos="0">
                <a:srgbClr val="CD1E24"/>
              </a:gs>
              <a:gs pos="100000">
                <a:srgbClr val="C00000"/>
              </a:gs>
            </a:gsLst>
            <a:lin ang="2700000" scaled="0"/>
          </a:gradFill>
          <a:effectLst>
            <a:outerShdw blurRad="190500" dist="63500" dir="2700000" algn="tl" rotWithShape="0">
              <a:prstClr val="black">
                <a:alpha val="30000"/>
              </a:prstClr>
            </a:outerShdw>
          </a:effectLst>
        </p:spPr>
        <p:txBody>
          <a:bodyPr wrap="none" rtlCol="0">
            <a:spAutoFit/>
          </a:bodyPr>
          <a:lstStyle/>
          <a:p>
            <a:pPr>
              <a:lnSpc>
                <a:spcPct val="150000"/>
              </a:lnSpc>
            </a:pPr>
            <a:r>
              <a:rPr lang="zh-CN" altLang="en-US" sz="2000" b="1" dirty="0">
                <a:solidFill>
                  <a:schemeClr val="bg1"/>
                </a:solidFill>
                <a:latin typeface="Arial" panose="020B0604020202020204" pitchFamily="34" charset="0"/>
                <a:ea typeface="思源黑体 CN Normal" panose="020B0400000000000000" pitchFamily="34" charset="-122"/>
                <a:sym typeface="Arial" panose="020B0604020202020204" pitchFamily="34" charset="0"/>
              </a:rPr>
              <a:t>  初心不改共成长  凝心聚力普新篇 </a:t>
            </a:r>
          </a:p>
        </p:txBody>
      </p:sp>
      <p:grpSp>
        <p:nvGrpSpPr>
          <p:cNvPr id="3" name="组合 2"/>
          <p:cNvGrpSpPr/>
          <p:nvPr/>
        </p:nvGrpSpPr>
        <p:grpSpPr>
          <a:xfrm>
            <a:off x="1094332" y="2085814"/>
            <a:ext cx="5004149" cy="3903173"/>
            <a:chOff x="939833" y="2179773"/>
            <a:chExt cx="4840576" cy="3775589"/>
          </a:xfrm>
        </p:grpSpPr>
        <p:sp>
          <p:nvSpPr>
            <p:cNvPr id="4" name="TextBox 372"/>
            <p:cNvSpPr txBox="1"/>
            <p:nvPr/>
          </p:nvSpPr>
          <p:spPr>
            <a:xfrm>
              <a:off x="1530684" y="2258176"/>
              <a:ext cx="991147" cy="327488"/>
            </a:xfrm>
            <a:prstGeom prst="rect">
              <a:avLst/>
            </a:prstGeom>
            <a:noFill/>
          </p:spPr>
          <p:txBody>
            <a:bodyPr wrap="none" rtlCol="0">
              <a:spAutoFit/>
            </a:bodyPr>
            <a:lstStyle/>
            <a:p>
              <a:pPr algn="ctr"/>
              <a:r>
                <a:rPr lang="zh-CN" altLang="en-US" sz="16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诚信互利</a:t>
              </a:r>
            </a:p>
          </p:txBody>
        </p:sp>
        <p:sp>
          <p:nvSpPr>
            <p:cNvPr id="5" name="TextBox 373"/>
            <p:cNvSpPr txBox="1"/>
            <p:nvPr/>
          </p:nvSpPr>
          <p:spPr>
            <a:xfrm>
              <a:off x="2304995" y="5627874"/>
              <a:ext cx="991146" cy="327488"/>
            </a:xfrm>
            <a:prstGeom prst="rect">
              <a:avLst/>
            </a:prstGeom>
            <a:noFill/>
          </p:spPr>
          <p:txBody>
            <a:bodyPr wrap="none" rtlCol="0">
              <a:spAutoFit/>
            </a:bodyPr>
            <a:lstStyle/>
            <a:p>
              <a:r>
                <a:rPr lang="zh-CN" altLang="en-US" sz="16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团队合作</a:t>
              </a:r>
            </a:p>
          </p:txBody>
        </p:sp>
        <p:sp>
          <p:nvSpPr>
            <p:cNvPr id="6" name="TextBox 374"/>
            <p:cNvSpPr txBox="1"/>
            <p:nvPr/>
          </p:nvSpPr>
          <p:spPr>
            <a:xfrm>
              <a:off x="4789263" y="4501912"/>
              <a:ext cx="991146" cy="327488"/>
            </a:xfrm>
            <a:prstGeom prst="rect">
              <a:avLst/>
            </a:prstGeom>
            <a:noFill/>
          </p:spPr>
          <p:txBody>
            <a:bodyPr wrap="none" rtlCol="0">
              <a:spAutoFit/>
            </a:bodyPr>
            <a:lstStyle/>
            <a:p>
              <a:r>
                <a:rPr lang="zh-CN" altLang="en-US" sz="16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全局观念</a:t>
              </a:r>
            </a:p>
          </p:txBody>
        </p:sp>
        <p:sp>
          <p:nvSpPr>
            <p:cNvPr id="7" name="TextBox 375"/>
            <p:cNvSpPr txBox="1"/>
            <p:nvPr/>
          </p:nvSpPr>
          <p:spPr>
            <a:xfrm>
              <a:off x="4190143" y="2744301"/>
              <a:ext cx="991146" cy="327488"/>
            </a:xfrm>
            <a:prstGeom prst="rect">
              <a:avLst/>
            </a:prstGeom>
            <a:noFill/>
          </p:spPr>
          <p:txBody>
            <a:bodyPr wrap="none" rtlCol="0">
              <a:spAutoFit/>
            </a:bodyPr>
            <a:lstStyle/>
            <a:p>
              <a:r>
                <a:rPr lang="zh-CN" altLang="en-US" sz="16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充满激情</a:t>
              </a:r>
            </a:p>
          </p:txBody>
        </p:sp>
        <p:sp>
          <p:nvSpPr>
            <p:cNvPr id="8" name="TextBox 376"/>
            <p:cNvSpPr txBox="1"/>
            <p:nvPr/>
          </p:nvSpPr>
          <p:spPr>
            <a:xfrm>
              <a:off x="939833" y="4010940"/>
              <a:ext cx="991147" cy="327488"/>
            </a:xfrm>
            <a:prstGeom prst="rect">
              <a:avLst/>
            </a:prstGeom>
            <a:noFill/>
          </p:spPr>
          <p:txBody>
            <a:bodyPr wrap="none" rtlCol="0">
              <a:spAutoFit/>
            </a:bodyPr>
            <a:lstStyle/>
            <a:p>
              <a:pPr algn="ctr"/>
              <a:r>
                <a:rPr lang="zh-CN" altLang="en-US" sz="16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创新思维</a:t>
              </a:r>
            </a:p>
          </p:txBody>
        </p:sp>
        <p:sp>
          <p:nvSpPr>
            <p:cNvPr id="9" name="椭圆 8"/>
            <p:cNvSpPr/>
            <p:nvPr/>
          </p:nvSpPr>
          <p:spPr>
            <a:xfrm>
              <a:off x="2555516" y="2777974"/>
              <a:ext cx="1245622" cy="1245622"/>
            </a:xfrm>
            <a:prstGeom prst="ellipse">
              <a:avLst/>
            </a:prstGeom>
            <a:blipFill dpi="0" rotWithShape="1">
              <a:blip r:embed="rId3"/>
              <a:srcRect/>
              <a:stretch>
                <a:fillRect l="-38658" t="-9544" r="-25658"/>
              </a:stretch>
            </a:blip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椭圆 9"/>
            <p:cNvSpPr/>
            <p:nvPr/>
          </p:nvSpPr>
          <p:spPr>
            <a:xfrm>
              <a:off x="1674529" y="4394842"/>
              <a:ext cx="969388" cy="969388"/>
            </a:xfrm>
            <a:prstGeom prst="ellipse">
              <a:avLst/>
            </a:prstGeom>
            <a:blipFill dpi="0" rotWithShape="1">
              <a:blip r:embed="rId4"/>
              <a:srcRect/>
              <a:stretch>
                <a:fillRect l="-24745" r="-24745"/>
              </a:stretch>
            </a:blip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椭圆 10"/>
            <p:cNvSpPr/>
            <p:nvPr/>
          </p:nvSpPr>
          <p:spPr>
            <a:xfrm>
              <a:off x="4573757" y="4028473"/>
              <a:ext cx="366369" cy="366369"/>
            </a:xfrm>
            <a:prstGeom prst="ellipse">
              <a:avLst/>
            </a:prstGeom>
            <a:solidFill>
              <a:schemeClr val="bg1"/>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3" name="椭圆 22"/>
            <p:cNvSpPr/>
            <p:nvPr/>
          </p:nvSpPr>
          <p:spPr>
            <a:xfrm>
              <a:off x="4836547" y="3173629"/>
              <a:ext cx="795559" cy="795559"/>
            </a:xfrm>
            <a:prstGeom prst="ellipse">
              <a:avLst/>
            </a:prstGeom>
            <a:blipFill dpi="0" rotWithShape="1">
              <a:blip r:embed="rId5"/>
              <a:srcRect/>
              <a:stretch>
                <a:fillRect l="-25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椭圆 12"/>
            <p:cNvSpPr/>
            <p:nvPr/>
          </p:nvSpPr>
          <p:spPr>
            <a:xfrm>
              <a:off x="1412181" y="5612529"/>
              <a:ext cx="267454" cy="267454"/>
            </a:xfrm>
            <a:prstGeom prst="ellipse">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1" name="椭圆 20"/>
            <p:cNvSpPr/>
            <p:nvPr/>
          </p:nvSpPr>
          <p:spPr>
            <a:xfrm>
              <a:off x="1370718" y="3514683"/>
              <a:ext cx="350380" cy="350378"/>
            </a:xfrm>
            <a:prstGeom prst="ellipse">
              <a:avLst/>
            </a:pr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椭圆 14"/>
            <p:cNvSpPr/>
            <p:nvPr/>
          </p:nvSpPr>
          <p:spPr>
            <a:xfrm>
              <a:off x="4186495" y="2199583"/>
              <a:ext cx="366369" cy="366369"/>
            </a:xfrm>
            <a:prstGeom prst="ellipse">
              <a:avLst/>
            </a:prstGeom>
            <a:gradFill>
              <a:gsLst>
                <a:gs pos="0">
                  <a:srgbClr val="CD1E24"/>
                </a:gs>
                <a:gs pos="100000">
                  <a:srgbClr val="C00000"/>
                </a:gs>
              </a:gsLst>
              <a:lin ang="27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椭圆 15"/>
            <p:cNvSpPr/>
            <p:nvPr/>
          </p:nvSpPr>
          <p:spPr>
            <a:xfrm>
              <a:off x="5149076" y="5616432"/>
              <a:ext cx="183185" cy="183185"/>
            </a:xfrm>
            <a:prstGeom prst="ellipse">
              <a:avLst/>
            </a:prstGeom>
            <a:gradFill>
              <a:gsLst>
                <a:gs pos="0">
                  <a:srgbClr val="CD1E24"/>
                </a:gs>
                <a:gs pos="100000">
                  <a:srgbClr val="C00000"/>
                </a:gs>
              </a:gsLst>
              <a:lin ang="27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椭圆 16"/>
            <p:cNvSpPr/>
            <p:nvPr/>
          </p:nvSpPr>
          <p:spPr>
            <a:xfrm>
              <a:off x="3463708" y="4511666"/>
              <a:ext cx="813848" cy="813848"/>
            </a:xfrm>
            <a:prstGeom prst="ellipse">
              <a:avLst/>
            </a:prstGeom>
            <a:blipFill dpi="0" rotWithShape="1">
              <a:blip r:embed="rId6"/>
              <a:srcRect/>
              <a:stretch>
                <a:fillRect l="-6308" r="-53692"/>
              </a:stretch>
            </a:blip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椭圆 17"/>
            <p:cNvSpPr/>
            <p:nvPr/>
          </p:nvSpPr>
          <p:spPr>
            <a:xfrm>
              <a:off x="2810522" y="2179773"/>
              <a:ext cx="367805" cy="366369"/>
            </a:xfrm>
            <a:prstGeom prst="ellipse">
              <a:avLst/>
            </a:prstGeom>
            <a:solidFill>
              <a:schemeClr val="bg1"/>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9" name="椭圆 18"/>
            <p:cNvSpPr/>
            <p:nvPr/>
          </p:nvSpPr>
          <p:spPr>
            <a:xfrm>
              <a:off x="3779039" y="4135532"/>
              <a:ext cx="183185" cy="183185"/>
            </a:xfrm>
            <a:prstGeom prst="ellipse">
              <a:avLst/>
            </a:prstGeom>
            <a:gradFill>
              <a:gsLst>
                <a:gs pos="0">
                  <a:srgbClr val="CD1E24"/>
                </a:gs>
                <a:gs pos="100000">
                  <a:srgbClr val="C00000"/>
                </a:gs>
              </a:gsLst>
              <a:lin ang="27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6" name="椭圆 45"/>
            <p:cNvSpPr/>
            <p:nvPr/>
          </p:nvSpPr>
          <p:spPr>
            <a:xfrm>
              <a:off x="4102226" y="5494147"/>
              <a:ext cx="136059" cy="136059"/>
            </a:xfrm>
            <a:prstGeom prst="ellipse">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C00000"/>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5" name="组合 34"/>
          <p:cNvGrpSpPr/>
          <p:nvPr/>
        </p:nvGrpSpPr>
        <p:grpSpPr>
          <a:xfrm>
            <a:off x="6792348" y="2883044"/>
            <a:ext cx="4160113" cy="1527587"/>
            <a:chOff x="6652495" y="3012140"/>
            <a:chExt cx="4160113" cy="1527587"/>
          </a:xfrm>
        </p:grpSpPr>
        <p:sp>
          <p:nvSpPr>
            <p:cNvPr id="34" name="矩形 33"/>
            <p:cNvSpPr/>
            <p:nvPr/>
          </p:nvSpPr>
          <p:spPr>
            <a:xfrm>
              <a:off x="6652495" y="3012140"/>
              <a:ext cx="4160113" cy="1527587"/>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24" name="组合 23"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GrpSpPr/>
            <p:nvPr/>
          </p:nvGrpSpPr>
          <p:grpSpPr>
            <a:xfrm>
              <a:off x="6809900" y="3074418"/>
              <a:ext cx="3854955" cy="1379047"/>
              <a:chOff x="8732875" y="1462953"/>
              <a:chExt cx="8646611" cy="1379047"/>
            </a:xfrm>
          </p:grpSpPr>
          <p:sp>
            <p:nvSpPr>
              <p:cNvPr id="25" name="矩形 24"/>
              <p:cNvSpPr/>
              <p:nvPr/>
            </p:nvSpPr>
            <p:spPr>
              <a:xfrm>
                <a:off x="8764432" y="1918670"/>
                <a:ext cx="8615054" cy="923330"/>
              </a:xfrm>
              <a:prstGeom prst="rect">
                <a:avLst/>
              </a:prstGeom>
            </p:spPr>
            <p:txBody>
              <a:bodyPr wrap="square">
                <a:spAutoFit/>
              </a:bodyPr>
              <a:lstStyle/>
              <a:p>
                <a:pPr algn="just">
                  <a:lnSpc>
                    <a:spcPct val="15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您的内容打在这里，或者通过复制您的文本在此框中选择粘贴并选择只保留文字您的您的内容打在这里，或者通过复制您的文本后，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6" name="矩形 25"/>
              <p:cNvSpPr/>
              <p:nvPr/>
            </p:nvSpPr>
            <p:spPr>
              <a:xfrm>
                <a:off x="8732875" y="1462953"/>
                <a:ext cx="4916229" cy="506164"/>
              </a:xfrm>
              <a:prstGeom prst="rect">
                <a:avLst/>
              </a:prstGeom>
            </p:spPr>
            <p:txBody>
              <a:bodyPr wrap="square">
                <a:spAutoFit/>
              </a:bodyPr>
              <a:lstStyle/>
              <a:p>
                <a:pPr>
                  <a:lnSpc>
                    <a:spcPct val="150000"/>
                  </a:lnSpc>
                </a:pP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cs typeface="Segoe UI Semilight" panose="020B0402040204020203" pitchFamily="34" charset="0"/>
                    <a:sym typeface="Arial" panose="020B0604020202020204" pitchFamily="34" charset="0"/>
                  </a:rPr>
                  <a:t>团队成员建设</a:t>
                </a:r>
              </a:p>
            </p:txBody>
          </p:sp>
        </p:grpSp>
      </p:grpSp>
      <p:grpSp>
        <p:nvGrpSpPr>
          <p:cNvPr id="41" name="组合 40"/>
          <p:cNvGrpSpPr/>
          <p:nvPr/>
        </p:nvGrpSpPr>
        <p:grpSpPr>
          <a:xfrm>
            <a:off x="6792348" y="4598213"/>
            <a:ext cx="4160113" cy="1527587"/>
            <a:chOff x="6652495" y="3012140"/>
            <a:chExt cx="4160113" cy="1527587"/>
          </a:xfrm>
        </p:grpSpPr>
        <p:sp>
          <p:nvSpPr>
            <p:cNvPr id="42" name="矩形 41"/>
            <p:cNvSpPr/>
            <p:nvPr/>
          </p:nvSpPr>
          <p:spPr>
            <a:xfrm>
              <a:off x="6652495" y="3012140"/>
              <a:ext cx="4160113" cy="1527587"/>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43" name="组合 42"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GrpSpPr/>
            <p:nvPr/>
          </p:nvGrpSpPr>
          <p:grpSpPr>
            <a:xfrm>
              <a:off x="6809900" y="3074418"/>
              <a:ext cx="3854955" cy="1379047"/>
              <a:chOff x="8732875" y="1462953"/>
              <a:chExt cx="8646611" cy="1379047"/>
            </a:xfrm>
          </p:grpSpPr>
          <p:sp>
            <p:nvSpPr>
              <p:cNvPr id="44" name="矩形 43"/>
              <p:cNvSpPr/>
              <p:nvPr/>
            </p:nvSpPr>
            <p:spPr>
              <a:xfrm>
                <a:off x="8764432" y="1918670"/>
                <a:ext cx="8615054" cy="923330"/>
              </a:xfrm>
              <a:prstGeom prst="rect">
                <a:avLst/>
              </a:prstGeom>
            </p:spPr>
            <p:txBody>
              <a:bodyPr wrap="square">
                <a:spAutoFit/>
              </a:bodyPr>
              <a:lstStyle/>
              <a:p>
                <a:pPr algn="just">
                  <a:lnSpc>
                    <a:spcPct val="15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您的内容打在这里通过复制您的文本在此框中选择粘贴并选择只保留文字您的您的或者通过复制您的文本框中选择粘贴并选择只保此您的内框中</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45" name="矩形 44"/>
              <p:cNvSpPr/>
              <p:nvPr/>
            </p:nvSpPr>
            <p:spPr>
              <a:xfrm>
                <a:off x="8732875" y="1462953"/>
                <a:ext cx="4916229" cy="506164"/>
              </a:xfrm>
              <a:prstGeom prst="rect">
                <a:avLst/>
              </a:prstGeom>
            </p:spPr>
            <p:txBody>
              <a:bodyPr wrap="square">
                <a:spAutoFit/>
              </a:bodyPr>
              <a:lstStyle/>
              <a:p>
                <a:pPr>
                  <a:lnSpc>
                    <a:spcPct val="150000"/>
                  </a:lnSpc>
                </a:pP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cs typeface="Segoe UI Semilight" panose="020B0402040204020203" pitchFamily="34" charset="0"/>
                    <a:sym typeface="Arial" panose="020B0604020202020204" pitchFamily="34" charset="0"/>
                  </a:rPr>
                  <a:t>团队技能培训</a:t>
                </a:r>
              </a:p>
            </p:txBody>
          </p:sp>
        </p:grpSp>
      </p:grpSp>
      <p:grpSp>
        <p:nvGrpSpPr>
          <p:cNvPr id="38" name="组合 37">
            <a:extLst>
              <a:ext uri="{FF2B5EF4-FFF2-40B4-BE49-F238E27FC236}">
                <a16:creationId xmlns:a16="http://schemas.microsoft.com/office/drawing/2014/main" id="{B9F6F1F7-CC59-46AB-B281-7C7DEA406E2B}"/>
              </a:ext>
            </a:extLst>
          </p:cNvPr>
          <p:cNvGrpSpPr/>
          <p:nvPr/>
        </p:nvGrpSpPr>
        <p:grpSpPr>
          <a:xfrm>
            <a:off x="0" y="586281"/>
            <a:ext cx="3652091" cy="584775"/>
            <a:chOff x="0" y="586281"/>
            <a:chExt cx="3652091" cy="584775"/>
          </a:xfrm>
        </p:grpSpPr>
        <p:sp>
          <p:nvSpPr>
            <p:cNvPr id="39" name="TextBox 76">
              <a:extLst>
                <a:ext uri="{FF2B5EF4-FFF2-40B4-BE49-F238E27FC236}">
                  <a16:creationId xmlns:a16="http://schemas.microsoft.com/office/drawing/2014/main" id="{821A1144-A43C-430A-AD50-12DB08695E90}"/>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团队建设情况</a:t>
              </a:r>
            </a:p>
          </p:txBody>
        </p:sp>
        <p:sp>
          <p:nvSpPr>
            <p:cNvPr id="40" name="任意多边形: 形状 39">
              <a:extLst>
                <a:ext uri="{FF2B5EF4-FFF2-40B4-BE49-F238E27FC236}">
                  <a16:creationId xmlns:a16="http://schemas.microsoft.com/office/drawing/2014/main" id="{2E401997-AD29-4C46-A3DF-DDF0EAAD90A5}"/>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6876E705-694F-4000-921A-DC1CD93EF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1277512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4279345" y="2158262"/>
            <a:ext cx="3633306" cy="3489263"/>
            <a:chOff x="4279345" y="1987898"/>
            <a:chExt cx="3633306" cy="3489263"/>
          </a:xfrm>
        </p:grpSpPr>
        <p:sp>
          <p:nvSpPr>
            <p:cNvPr id="5" name="Freeform 6"/>
            <p:cNvSpPr/>
            <p:nvPr/>
          </p:nvSpPr>
          <p:spPr bwMode="auto">
            <a:xfrm>
              <a:off x="6730633" y="3053229"/>
              <a:ext cx="1182018" cy="1364059"/>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6" name="Freeform 7"/>
            <p:cNvSpPr/>
            <p:nvPr/>
          </p:nvSpPr>
          <p:spPr bwMode="auto">
            <a:xfrm>
              <a:off x="4279345" y="3053229"/>
              <a:ext cx="1180655" cy="1364059"/>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7" name="Freeform 8"/>
            <p:cNvSpPr/>
            <p:nvPr/>
          </p:nvSpPr>
          <p:spPr bwMode="auto">
            <a:xfrm>
              <a:off x="4891486" y="1987898"/>
              <a:ext cx="1180655" cy="136542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8" name="Freeform 9"/>
            <p:cNvSpPr/>
            <p:nvPr/>
          </p:nvSpPr>
          <p:spPr bwMode="auto">
            <a:xfrm>
              <a:off x="6119857" y="1987898"/>
              <a:ext cx="1180655" cy="136542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Freeform 10"/>
            <p:cNvSpPr/>
            <p:nvPr/>
          </p:nvSpPr>
          <p:spPr bwMode="auto">
            <a:xfrm>
              <a:off x="4891486" y="4111738"/>
              <a:ext cx="1180655" cy="1365423"/>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Freeform 11"/>
            <p:cNvSpPr/>
            <p:nvPr/>
          </p:nvSpPr>
          <p:spPr bwMode="auto">
            <a:xfrm>
              <a:off x="6119857" y="4111738"/>
              <a:ext cx="1180655" cy="1365423"/>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zh-CN" alt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Freeform 13"/>
            <p:cNvSpPr>
              <a:spLocks noEditPoints="1"/>
            </p:cNvSpPr>
            <p:nvPr/>
          </p:nvSpPr>
          <p:spPr bwMode="auto">
            <a:xfrm>
              <a:off x="4628361" y="3477450"/>
              <a:ext cx="526251" cy="519707"/>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chemeClr val="bg1"/>
            </a:solidFill>
            <a:ln>
              <a:noFill/>
            </a:ln>
          </p:spPr>
          <p:txBody>
            <a:bodyPr vert="horz" wrap="square" lIns="68571" tIns="34285" rIns="68571" bIns="34285" numCol="1" anchor="t" anchorCtr="0" compatLnSpc="1"/>
            <a:lstStyle/>
            <a:p>
              <a:pPr>
                <a:defRPr/>
              </a:pPr>
              <a:endParaRPr lang="zh-CN" altLang="en-US" kern="0"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Freeform 14"/>
            <p:cNvSpPr>
              <a:spLocks noEditPoints="1"/>
            </p:cNvSpPr>
            <p:nvPr/>
          </p:nvSpPr>
          <p:spPr bwMode="auto">
            <a:xfrm>
              <a:off x="5311395" y="2357559"/>
              <a:ext cx="377646" cy="515614"/>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gradFill>
              <a:gsLst>
                <a:gs pos="0">
                  <a:srgbClr val="CD1E24"/>
                </a:gs>
                <a:gs pos="100000">
                  <a:srgbClr val="C00000"/>
                </a:gs>
              </a:gsLst>
              <a:lin ang="2700000" scaled="0"/>
            </a:gra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Freeform 15"/>
            <p:cNvSpPr>
              <a:spLocks noEditPoints="1"/>
            </p:cNvSpPr>
            <p:nvPr/>
          </p:nvSpPr>
          <p:spPr bwMode="auto">
            <a:xfrm>
              <a:off x="6411612" y="2414849"/>
              <a:ext cx="599870" cy="514251"/>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bg1"/>
            </a:soli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4" name="Freeform 17"/>
            <p:cNvSpPr>
              <a:spLocks noEditPoints="1"/>
            </p:cNvSpPr>
            <p:nvPr/>
          </p:nvSpPr>
          <p:spPr bwMode="auto">
            <a:xfrm>
              <a:off x="7043691" y="3474722"/>
              <a:ext cx="526251" cy="527891"/>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gradFill>
              <a:gsLst>
                <a:gs pos="0">
                  <a:srgbClr val="CD1E24"/>
                </a:gs>
                <a:gs pos="100000">
                  <a:srgbClr val="C00000"/>
                </a:gs>
              </a:gsLst>
              <a:lin ang="2700000" scaled="0"/>
            </a:gradFill>
            <a:ln>
              <a:noFill/>
            </a:ln>
          </p:spPr>
          <p:txBody>
            <a:bodyPr vert="horz" wrap="square" lIns="68571" tIns="34285" rIns="68571" bIns="34285" numCol="1" anchor="t" anchorCtr="0" compatLnSpc="1"/>
            <a:lstStyle/>
            <a:p>
              <a:pPr>
                <a:defRPr/>
              </a:pPr>
              <a:endParaRPr lang="zh-CN" altLang="en-US"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nvGrpSpPr>
            <p:cNvPr id="15" name="组合 14"/>
            <p:cNvGrpSpPr/>
            <p:nvPr/>
          </p:nvGrpSpPr>
          <p:grpSpPr>
            <a:xfrm>
              <a:off x="6421528" y="4525290"/>
              <a:ext cx="580037" cy="538318"/>
              <a:chOff x="5928340" y="670992"/>
              <a:chExt cx="506444" cy="470018"/>
            </a:xfrm>
            <a:solidFill>
              <a:schemeClr val="bg1">
                <a:lumMod val="95000"/>
              </a:schemeClr>
            </a:solidFill>
          </p:grpSpPr>
          <p:sp>
            <p:nvSpPr>
              <p:cNvPr id="16" name="Freeform 36"/>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7" name="Freeform 37"/>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Freeform 38"/>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9" name="组合 18"/>
            <p:cNvGrpSpPr/>
            <p:nvPr/>
          </p:nvGrpSpPr>
          <p:grpSpPr>
            <a:xfrm>
              <a:off x="5199891" y="4517161"/>
              <a:ext cx="490612" cy="536441"/>
              <a:chOff x="697828" y="4453123"/>
              <a:chExt cx="229831" cy="251300"/>
            </a:xfrm>
            <a:solidFill>
              <a:schemeClr val="bg1">
                <a:lumMod val="95000"/>
              </a:schemeClr>
            </a:solidFill>
          </p:grpSpPr>
          <p:sp>
            <p:nvSpPr>
              <p:cNvPr id="20" name="Freeform 665"/>
              <p:cNvSpPr/>
              <p:nvPr/>
            </p:nvSpPr>
            <p:spPr bwMode="auto">
              <a:xfrm>
                <a:off x="697828" y="4453123"/>
                <a:ext cx="229831" cy="17745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gradFill>
                <a:gsLst>
                  <a:gs pos="0">
                    <a:srgbClr val="CD1E24"/>
                  </a:gs>
                  <a:gs pos="100000">
                    <a:srgbClr val="C00000"/>
                  </a:gs>
                </a:gsLst>
                <a:lin ang="2700000" scaled="0"/>
              </a:gradFill>
              <a:ln>
                <a:noFill/>
              </a:ln>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1" name="Rectangle 666"/>
              <p:cNvSpPr>
                <a:spLocks noChangeArrowheads="1"/>
              </p:cNvSpPr>
              <p:nvPr/>
            </p:nvSpPr>
            <p:spPr bwMode="auto">
              <a:xfrm>
                <a:off x="718073" y="4643682"/>
                <a:ext cx="33343" cy="60741"/>
              </a:xfrm>
              <a:prstGeom prst="rect">
                <a:avLst/>
              </a:prstGeom>
              <a:gradFill>
                <a:gsLst>
                  <a:gs pos="0">
                    <a:srgbClr val="CD1E24"/>
                  </a:gs>
                  <a:gs pos="100000">
                    <a:srgbClr val="C00000"/>
                  </a:gs>
                </a:gsLst>
                <a:lin ang="2700000" scaled="0"/>
              </a:gradFill>
              <a:ln>
                <a:noFill/>
              </a:ln>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2" name="Rectangle 667"/>
              <p:cNvSpPr>
                <a:spLocks noChangeArrowheads="1"/>
              </p:cNvSpPr>
              <p:nvPr/>
            </p:nvSpPr>
            <p:spPr bwMode="auto">
              <a:xfrm>
                <a:off x="772851" y="4613906"/>
                <a:ext cx="33343" cy="90515"/>
              </a:xfrm>
              <a:prstGeom prst="rect">
                <a:avLst/>
              </a:prstGeom>
              <a:gradFill>
                <a:gsLst>
                  <a:gs pos="0">
                    <a:srgbClr val="CD1E24"/>
                  </a:gs>
                  <a:gs pos="100000">
                    <a:srgbClr val="C00000"/>
                  </a:gs>
                </a:gsLst>
                <a:lin ang="2700000" scaled="0"/>
              </a:gradFill>
              <a:ln>
                <a:noFill/>
              </a:ln>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3" name="Rectangle 668"/>
              <p:cNvSpPr>
                <a:spLocks noChangeArrowheads="1"/>
              </p:cNvSpPr>
              <p:nvPr/>
            </p:nvSpPr>
            <p:spPr bwMode="auto">
              <a:xfrm>
                <a:off x="828820" y="4584131"/>
                <a:ext cx="33343" cy="120291"/>
              </a:xfrm>
              <a:prstGeom prst="rect">
                <a:avLst/>
              </a:prstGeom>
              <a:gradFill>
                <a:gsLst>
                  <a:gs pos="0">
                    <a:srgbClr val="CD1E24"/>
                  </a:gs>
                  <a:gs pos="100000">
                    <a:srgbClr val="C00000"/>
                  </a:gs>
                </a:gsLst>
                <a:lin ang="2700000" scaled="0"/>
              </a:gradFill>
              <a:ln>
                <a:noFill/>
              </a:ln>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4" name="Rectangle 669"/>
              <p:cNvSpPr>
                <a:spLocks noChangeArrowheads="1"/>
              </p:cNvSpPr>
              <p:nvPr/>
            </p:nvSpPr>
            <p:spPr bwMode="auto">
              <a:xfrm>
                <a:off x="883598" y="4554357"/>
                <a:ext cx="33343" cy="150065"/>
              </a:xfrm>
              <a:prstGeom prst="rect">
                <a:avLst/>
              </a:prstGeom>
              <a:gradFill>
                <a:gsLst>
                  <a:gs pos="0">
                    <a:srgbClr val="CD1E24"/>
                  </a:gs>
                  <a:gs pos="100000">
                    <a:srgbClr val="C00000"/>
                  </a:gs>
                </a:gsLst>
                <a:lin ang="2700000" scaled="0"/>
              </a:gradFill>
              <a:ln>
                <a:noFill/>
              </a:ln>
            </p:spPr>
            <p:txBody>
              <a:bodyPr vert="horz" wrap="square" lIns="68589" tIns="34295" rIns="68589" bIns="34295" numCol="1" anchor="t" anchorCtr="0" compatLnSpc="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grpSp>
        <p:nvGrpSpPr>
          <p:cNvPr id="43" name="组合 42"/>
          <p:cNvGrpSpPr/>
          <p:nvPr/>
        </p:nvGrpSpPr>
        <p:grpSpPr>
          <a:xfrm>
            <a:off x="7729325" y="1910077"/>
            <a:ext cx="3127727" cy="918393"/>
            <a:chOff x="7729325" y="1739713"/>
            <a:chExt cx="3127727" cy="918393"/>
          </a:xfrm>
        </p:grpSpPr>
        <p:sp>
          <p:nvSpPr>
            <p:cNvPr id="25" name="TextBox 76"/>
            <p:cNvSpPr txBox="1"/>
            <p:nvPr/>
          </p:nvSpPr>
          <p:spPr>
            <a:xfrm>
              <a:off x="7729326" y="1739713"/>
              <a:ext cx="1588845"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6" name="文本框 25"/>
            <p:cNvSpPr txBox="1"/>
            <p:nvPr/>
          </p:nvSpPr>
          <p:spPr>
            <a:xfrm>
              <a:off x="7729325" y="2109045"/>
              <a:ext cx="3127727"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a:t>
              </a:r>
            </a:p>
          </p:txBody>
        </p:sp>
      </p:grpSp>
      <p:grpSp>
        <p:nvGrpSpPr>
          <p:cNvPr id="41" name="组合 40"/>
          <p:cNvGrpSpPr/>
          <p:nvPr/>
        </p:nvGrpSpPr>
        <p:grpSpPr>
          <a:xfrm>
            <a:off x="7729325" y="4965608"/>
            <a:ext cx="2967703" cy="918393"/>
            <a:chOff x="7729325" y="4795244"/>
            <a:chExt cx="2967703" cy="918393"/>
          </a:xfrm>
        </p:grpSpPr>
        <p:sp>
          <p:nvSpPr>
            <p:cNvPr id="27" name="TextBox 76"/>
            <p:cNvSpPr txBox="1"/>
            <p:nvPr/>
          </p:nvSpPr>
          <p:spPr>
            <a:xfrm>
              <a:off x="7729326" y="4795244"/>
              <a:ext cx="1458217"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28" name="文本框 27"/>
            <p:cNvSpPr txBox="1"/>
            <p:nvPr/>
          </p:nvSpPr>
          <p:spPr>
            <a:xfrm>
              <a:off x="7729325" y="5164576"/>
              <a:ext cx="2967703"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a:t>
              </a:r>
            </a:p>
          </p:txBody>
        </p:sp>
      </p:grpSp>
      <p:grpSp>
        <p:nvGrpSpPr>
          <p:cNvPr id="42" name="组合 41"/>
          <p:cNvGrpSpPr/>
          <p:nvPr/>
        </p:nvGrpSpPr>
        <p:grpSpPr>
          <a:xfrm>
            <a:off x="8458531" y="3397095"/>
            <a:ext cx="2964212" cy="918393"/>
            <a:chOff x="8458531" y="3226731"/>
            <a:chExt cx="2964212" cy="918393"/>
          </a:xfrm>
        </p:grpSpPr>
        <p:sp>
          <p:nvSpPr>
            <p:cNvPr id="29" name="TextBox 76"/>
            <p:cNvSpPr txBox="1"/>
            <p:nvPr/>
          </p:nvSpPr>
          <p:spPr>
            <a:xfrm>
              <a:off x="8458531" y="3226731"/>
              <a:ext cx="1628898"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30" name="文本框 29"/>
            <p:cNvSpPr txBox="1"/>
            <p:nvPr/>
          </p:nvSpPr>
          <p:spPr>
            <a:xfrm>
              <a:off x="8458531" y="3596063"/>
              <a:ext cx="2964212"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a:t>
              </a:r>
            </a:p>
          </p:txBody>
        </p:sp>
      </p:grpSp>
      <p:grpSp>
        <p:nvGrpSpPr>
          <p:cNvPr id="38" name="组合 37"/>
          <p:cNvGrpSpPr/>
          <p:nvPr/>
        </p:nvGrpSpPr>
        <p:grpSpPr>
          <a:xfrm>
            <a:off x="1432971" y="1910077"/>
            <a:ext cx="3007109" cy="918393"/>
            <a:chOff x="1402713" y="1739713"/>
            <a:chExt cx="3007109" cy="918393"/>
          </a:xfrm>
        </p:grpSpPr>
        <p:sp>
          <p:nvSpPr>
            <p:cNvPr id="31" name="TextBox 76"/>
            <p:cNvSpPr txBox="1"/>
            <p:nvPr/>
          </p:nvSpPr>
          <p:spPr>
            <a:xfrm>
              <a:off x="2832043" y="1739713"/>
              <a:ext cx="1577779" cy="400110"/>
            </a:xfrm>
            <a:prstGeom prst="rect">
              <a:avLst/>
            </a:prstGeom>
            <a:noFill/>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32" name="文本框 31"/>
            <p:cNvSpPr txBox="1"/>
            <p:nvPr/>
          </p:nvSpPr>
          <p:spPr>
            <a:xfrm>
              <a:off x="1402713" y="2109045"/>
              <a:ext cx="3007109" cy="549061"/>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a:t>
              </a:r>
            </a:p>
          </p:txBody>
        </p:sp>
      </p:grpSp>
      <p:grpSp>
        <p:nvGrpSpPr>
          <p:cNvPr id="40" name="组合 39"/>
          <p:cNvGrpSpPr/>
          <p:nvPr/>
        </p:nvGrpSpPr>
        <p:grpSpPr>
          <a:xfrm>
            <a:off x="1432971" y="4965608"/>
            <a:ext cx="2976851" cy="918393"/>
            <a:chOff x="1432971" y="4795244"/>
            <a:chExt cx="2976851" cy="918393"/>
          </a:xfrm>
        </p:grpSpPr>
        <p:sp>
          <p:nvSpPr>
            <p:cNvPr id="33" name="TextBox 76"/>
            <p:cNvSpPr txBox="1"/>
            <p:nvPr/>
          </p:nvSpPr>
          <p:spPr>
            <a:xfrm>
              <a:off x="3022325" y="4795244"/>
              <a:ext cx="1387497" cy="400110"/>
            </a:xfrm>
            <a:prstGeom prst="rect">
              <a:avLst/>
            </a:prstGeom>
            <a:noFill/>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34" name="文本框 33"/>
            <p:cNvSpPr txBox="1"/>
            <p:nvPr/>
          </p:nvSpPr>
          <p:spPr>
            <a:xfrm>
              <a:off x="1432971" y="5164576"/>
              <a:ext cx="2976851" cy="549061"/>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a:t>
              </a:r>
            </a:p>
          </p:txBody>
        </p:sp>
      </p:grpSp>
      <p:grpSp>
        <p:nvGrpSpPr>
          <p:cNvPr id="39" name="组合 38"/>
          <p:cNvGrpSpPr/>
          <p:nvPr/>
        </p:nvGrpSpPr>
        <p:grpSpPr>
          <a:xfrm>
            <a:off x="657965" y="3397095"/>
            <a:ext cx="3017566" cy="918393"/>
            <a:chOff x="657965" y="3226731"/>
            <a:chExt cx="3017566" cy="918393"/>
          </a:xfrm>
        </p:grpSpPr>
        <p:sp>
          <p:nvSpPr>
            <p:cNvPr id="35" name="TextBox 76"/>
            <p:cNvSpPr txBox="1"/>
            <p:nvPr/>
          </p:nvSpPr>
          <p:spPr>
            <a:xfrm>
              <a:off x="2235200" y="3226731"/>
              <a:ext cx="1440331" cy="400110"/>
            </a:xfrm>
            <a:prstGeom prst="rect">
              <a:avLst/>
            </a:prstGeom>
            <a:noFill/>
          </p:spPr>
          <p:txBody>
            <a:bodyPr wrap="square" rtlCol="0">
              <a:spAutoFit/>
            </a:bodyPr>
            <a:lstStyle/>
            <a:p>
              <a:pPr algn="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添加标题</a:t>
              </a:r>
            </a:p>
          </p:txBody>
        </p:sp>
        <p:sp>
          <p:nvSpPr>
            <p:cNvPr id="36" name="文本框 35"/>
            <p:cNvSpPr txBox="1"/>
            <p:nvPr/>
          </p:nvSpPr>
          <p:spPr>
            <a:xfrm>
              <a:off x="657965" y="3596063"/>
              <a:ext cx="3017566" cy="549061"/>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您的内容打在这里，或者通过复制您的文本在此框中选择粘贴并选择只保留</a:t>
              </a:r>
            </a:p>
          </p:txBody>
        </p:sp>
      </p:grpSp>
      <p:grpSp>
        <p:nvGrpSpPr>
          <p:cNvPr id="48" name="组合 47">
            <a:extLst>
              <a:ext uri="{FF2B5EF4-FFF2-40B4-BE49-F238E27FC236}">
                <a16:creationId xmlns:a16="http://schemas.microsoft.com/office/drawing/2014/main" id="{8BFEB24D-5DC3-45FE-9D7F-64AB9CEAC475}"/>
              </a:ext>
            </a:extLst>
          </p:cNvPr>
          <p:cNvGrpSpPr/>
          <p:nvPr/>
        </p:nvGrpSpPr>
        <p:grpSpPr>
          <a:xfrm>
            <a:off x="0" y="586281"/>
            <a:ext cx="3652091" cy="584775"/>
            <a:chOff x="0" y="586281"/>
            <a:chExt cx="3652091" cy="584775"/>
          </a:xfrm>
        </p:grpSpPr>
        <p:sp>
          <p:nvSpPr>
            <p:cNvPr id="49" name="TextBox 76">
              <a:extLst>
                <a:ext uri="{FF2B5EF4-FFF2-40B4-BE49-F238E27FC236}">
                  <a16:creationId xmlns:a16="http://schemas.microsoft.com/office/drawing/2014/main" id="{B88C8F3A-9BE7-442C-9601-3E14D84A2340}"/>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岗位工作概述</a:t>
              </a:r>
            </a:p>
          </p:txBody>
        </p:sp>
        <p:sp>
          <p:nvSpPr>
            <p:cNvPr id="57" name="任意多边形: 形状 56">
              <a:extLst>
                <a:ext uri="{FF2B5EF4-FFF2-40B4-BE49-F238E27FC236}">
                  <a16:creationId xmlns:a16="http://schemas.microsoft.com/office/drawing/2014/main" id="{96204614-C71E-4AB6-A23D-980D3056C5EE}"/>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77F530F4-CC1D-4DAB-B38E-9B0A5CC95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7409878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1+#ppt_w/2"/>
                                          </p:val>
                                        </p:tav>
                                        <p:tav tm="100000">
                                          <p:val>
                                            <p:strVal val="#ppt_x"/>
                                          </p:val>
                                        </p:tav>
                                      </p:tavLst>
                                    </p:anim>
                                    <p:anim calcmode="lin" valueType="num">
                                      <p:cBhvr additive="base">
                                        <p:cTn id="18" dur="500" fill="hold"/>
                                        <p:tgtEl>
                                          <p:spTgt spid="4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0-#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1+#ppt_w/2"/>
                                          </p:val>
                                        </p:tav>
                                        <p:tav tm="100000">
                                          <p:val>
                                            <p:strVal val="#ppt_x"/>
                                          </p:val>
                                        </p:tav>
                                      </p:tavLst>
                                    </p:anim>
                                    <p:anim calcmode="lin" valueType="num">
                                      <p:cBhvr additive="base">
                                        <p:cTn id="27" dur="500" fill="hold"/>
                                        <p:tgtEl>
                                          <p:spTgt spid="42"/>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0-#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77705" y="2468130"/>
            <a:ext cx="4653425" cy="1001686"/>
            <a:chOff x="1140965" y="2177845"/>
            <a:chExt cx="4653425" cy="1001686"/>
          </a:xfrm>
        </p:grpSpPr>
        <p:sp>
          <p:nvSpPr>
            <p:cNvPr id="8" name="Oval 5"/>
            <p:cNvSpPr>
              <a:spLocks noChangeArrowheads="1"/>
            </p:cNvSpPr>
            <p:nvPr/>
          </p:nvSpPr>
          <p:spPr bwMode="auto">
            <a:xfrm rot="2700000">
              <a:off x="1139945" y="2182455"/>
              <a:ext cx="998096" cy="996056"/>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sz="31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Freeform 7"/>
            <p:cNvSpPr>
              <a:spLocks noEditPoints="1"/>
            </p:cNvSpPr>
            <p:nvPr/>
          </p:nvSpPr>
          <p:spPr bwMode="auto">
            <a:xfrm>
              <a:off x="1385620" y="2384658"/>
              <a:ext cx="521958" cy="520890"/>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lIns="121682" tIns="60841" rIns="121682" bIns="6084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6" name="TextBox 76"/>
            <p:cNvSpPr txBox="1"/>
            <p:nvPr/>
          </p:nvSpPr>
          <p:spPr>
            <a:xfrm>
              <a:off x="2537981" y="2177845"/>
              <a:ext cx="1868704"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项目运营情况</a:t>
              </a:r>
            </a:p>
          </p:txBody>
        </p:sp>
        <p:sp>
          <p:nvSpPr>
            <p:cNvPr id="17" name="文本框 16"/>
            <p:cNvSpPr txBox="1"/>
            <p:nvPr/>
          </p:nvSpPr>
          <p:spPr>
            <a:xfrm>
              <a:off x="2537981" y="2516399"/>
              <a:ext cx="3256409"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4" name="组合 23"/>
          <p:cNvGrpSpPr/>
          <p:nvPr/>
        </p:nvGrpSpPr>
        <p:grpSpPr>
          <a:xfrm>
            <a:off x="6564073" y="2468129"/>
            <a:ext cx="4639233" cy="998097"/>
            <a:chOff x="6427333" y="2177844"/>
            <a:chExt cx="4639233" cy="998097"/>
          </a:xfrm>
        </p:grpSpPr>
        <p:sp>
          <p:nvSpPr>
            <p:cNvPr id="14" name="Oval 26"/>
            <p:cNvSpPr>
              <a:spLocks noChangeArrowheads="1"/>
            </p:cNvSpPr>
            <p:nvPr/>
          </p:nvSpPr>
          <p:spPr bwMode="auto">
            <a:xfrm rot="2700000">
              <a:off x="6427332" y="2177845"/>
              <a:ext cx="998097" cy="998096"/>
            </a:xfrm>
            <a:prstGeom prst="rect">
              <a:avLst/>
            </a:prstGeom>
            <a:solidFill>
              <a:schemeClr val="bg1"/>
            </a:solidFill>
            <a:ln>
              <a:noFill/>
            </a:ln>
            <a:effectLst>
              <a:outerShdw blurRad="190500" dist="38100" dir="2700000" algn="tl" rotWithShape="0">
                <a:prstClr val="black">
                  <a:alpha val="20000"/>
                </a:prstClr>
              </a:outerShdw>
            </a:effectLst>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sz="31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5" name="Freeform 6"/>
            <p:cNvSpPr>
              <a:spLocks noEditPoints="1"/>
            </p:cNvSpPr>
            <p:nvPr/>
          </p:nvSpPr>
          <p:spPr bwMode="auto">
            <a:xfrm>
              <a:off x="6601474" y="2377739"/>
              <a:ext cx="622649" cy="637201"/>
            </a:xfrm>
            <a:custGeom>
              <a:avLst/>
              <a:gdLst>
                <a:gd name="T0" fmla="*/ 121 w 417"/>
                <a:gd name="T1" fmla="*/ 94 h 426"/>
                <a:gd name="T2" fmla="*/ 85 w 417"/>
                <a:gd name="T3" fmla="*/ 341 h 426"/>
                <a:gd name="T4" fmla="*/ 332 w 417"/>
                <a:gd name="T5" fmla="*/ 305 h 426"/>
                <a:gd name="T6" fmla="*/ 267 w 417"/>
                <a:gd name="T7" fmla="*/ 159 h 426"/>
                <a:gd name="T8" fmla="*/ 121 w 417"/>
                <a:gd name="T9" fmla="*/ 94 h 426"/>
                <a:gd name="T10" fmla="*/ 306 w 417"/>
                <a:gd name="T11" fmla="*/ 286 h 426"/>
                <a:gd name="T12" fmla="*/ 199 w 417"/>
                <a:gd name="T13" fmla="*/ 227 h 426"/>
                <a:gd name="T14" fmla="*/ 140 w 417"/>
                <a:gd name="T15" fmla="*/ 120 h 426"/>
                <a:gd name="T16" fmla="*/ 247 w 417"/>
                <a:gd name="T17" fmla="*/ 179 h 426"/>
                <a:gd name="T18" fmla="*/ 306 w 417"/>
                <a:gd name="T19" fmla="*/ 286 h 426"/>
                <a:gd name="T20" fmla="*/ 309 w 417"/>
                <a:gd name="T21" fmla="*/ 128 h 426"/>
                <a:gd name="T22" fmla="*/ 323 w 417"/>
                <a:gd name="T23" fmla="*/ 122 h 426"/>
                <a:gd name="T24" fmla="*/ 361 w 417"/>
                <a:gd name="T25" fmla="*/ 84 h 426"/>
                <a:gd name="T26" fmla="*/ 361 w 417"/>
                <a:gd name="T27" fmla="*/ 56 h 426"/>
                <a:gd name="T28" fmla="*/ 333 w 417"/>
                <a:gd name="T29" fmla="*/ 56 h 426"/>
                <a:gd name="T30" fmla="*/ 295 w 417"/>
                <a:gd name="T31" fmla="*/ 94 h 426"/>
                <a:gd name="T32" fmla="*/ 295 w 417"/>
                <a:gd name="T33" fmla="*/ 122 h 426"/>
                <a:gd name="T34" fmla="*/ 309 w 417"/>
                <a:gd name="T35" fmla="*/ 128 h 426"/>
                <a:gd name="T36" fmla="*/ 237 w 417"/>
                <a:gd name="T37" fmla="*/ 79 h 426"/>
                <a:gd name="T38" fmla="*/ 247 w 417"/>
                <a:gd name="T39" fmla="*/ 81 h 426"/>
                <a:gd name="T40" fmla="*/ 264 w 417"/>
                <a:gd name="T41" fmla="*/ 71 h 426"/>
                <a:gd name="T42" fmla="*/ 286 w 417"/>
                <a:gd name="T43" fmla="*/ 33 h 426"/>
                <a:gd name="T44" fmla="*/ 278 w 417"/>
                <a:gd name="T45" fmla="*/ 5 h 426"/>
                <a:gd name="T46" fmla="*/ 251 w 417"/>
                <a:gd name="T47" fmla="*/ 13 h 426"/>
                <a:gd name="T48" fmla="*/ 229 w 417"/>
                <a:gd name="T49" fmla="*/ 52 h 426"/>
                <a:gd name="T50" fmla="*/ 237 w 417"/>
                <a:gd name="T51" fmla="*/ 79 h 426"/>
                <a:gd name="T52" fmla="*/ 412 w 417"/>
                <a:gd name="T53" fmla="*/ 139 h 426"/>
                <a:gd name="T54" fmla="*/ 385 w 417"/>
                <a:gd name="T55" fmla="*/ 131 h 426"/>
                <a:gd name="T56" fmla="*/ 346 w 417"/>
                <a:gd name="T57" fmla="*/ 153 h 426"/>
                <a:gd name="T58" fmla="*/ 338 w 417"/>
                <a:gd name="T59" fmla="*/ 180 h 426"/>
                <a:gd name="T60" fmla="*/ 356 w 417"/>
                <a:gd name="T61" fmla="*/ 190 h 426"/>
                <a:gd name="T62" fmla="*/ 366 w 417"/>
                <a:gd name="T63" fmla="*/ 188 h 426"/>
                <a:gd name="T64" fmla="*/ 404 w 417"/>
                <a:gd name="T65" fmla="*/ 166 h 426"/>
                <a:gd name="T66" fmla="*/ 412 w 417"/>
                <a:gd name="T67" fmla="*/ 13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426">
                  <a:moveTo>
                    <a:pt x="121" y="94"/>
                  </a:moveTo>
                  <a:cubicBezTo>
                    <a:pt x="98" y="116"/>
                    <a:pt x="0" y="256"/>
                    <a:pt x="85" y="341"/>
                  </a:cubicBezTo>
                  <a:cubicBezTo>
                    <a:pt x="170" y="426"/>
                    <a:pt x="309" y="328"/>
                    <a:pt x="332" y="305"/>
                  </a:cubicBezTo>
                  <a:cubicBezTo>
                    <a:pt x="354" y="283"/>
                    <a:pt x="325" y="217"/>
                    <a:pt x="267" y="159"/>
                  </a:cubicBezTo>
                  <a:cubicBezTo>
                    <a:pt x="209" y="101"/>
                    <a:pt x="143" y="72"/>
                    <a:pt x="121" y="94"/>
                  </a:cubicBezTo>
                  <a:close/>
                  <a:moveTo>
                    <a:pt x="306" y="286"/>
                  </a:moveTo>
                  <a:cubicBezTo>
                    <a:pt x="299" y="292"/>
                    <a:pt x="248" y="277"/>
                    <a:pt x="199" y="227"/>
                  </a:cubicBezTo>
                  <a:cubicBezTo>
                    <a:pt x="149" y="178"/>
                    <a:pt x="134" y="127"/>
                    <a:pt x="140" y="120"/>
                  </a:cubicBezTo>
                  <a:cubicBezTo>
                    <a:pt x="147" y="113"/>
                    <a:pt x="198" y="129"/>
                    <a:pt x="247" y="179"/>
                  </a:cubicBezTo>
                  <a:cubicBezTo>
                    <a:pt x="297" y="228"/>
                    <a:pt x="313" y="279"/>
                    <a:pt x="306" y="286"/>
                  </a:cubicBezTo>
                  <a:close/>
                  <a:moveTo>
                    <a:pt x="309" y="128"/>
                  </a:moveTo>
                  <a:cubicBezTo>
                    <a:pt x="314" y="128"/>
                    <a:pt x="319" y="126"/>
                    <a:pt x="323" y="122"/>
                  </a:cubicBezTo>
                  <a:cubicBezTo>
                    <a:pt x="361" y="84"/>
                    <a:pt x="361" y="84"/>
                    <a:pt x="361" y="84"/>
                  </a:cubicBezTo>
                  <a:cubicBezTo>
                    <a:pt x="369" y="76"/>
                    <a:pt x="369" y="64"/>
                    <a:pt x="361" y="56"/>
                  </a:cubicBezTo>
                  <a:cubicBezTo>
                    <a:pt x="353" y="48"/>
                    <a:pt x="341" y="48"/>
                    <a:pt x="333" y="56"/>
                  </a:cubicBezTo>
                  <a:cubicBezTo>
                    <a:pt x="295" y="94"/>
                    <a:pt x="295" y="94"/>
                    <a:pt x="295" y="94"/>
                  </a:cubicBezTo>
                  <a:cubicBezTo>
                    <a:pt x="287" y="102"/>
                    <a:pt x="287" y="115"/>
                    <a:pt x="295" y="122"/>
                  </a:cubicBezTo>
                  <a:cubicBezTo>
                    <a:pt x="299" y="126"/>
                    <a:pt x="304" y="128"/>
                    <a:pt x="309" y="128"/>
                  </a:cubicBezTo>
                  <a:close/>
                  <a:moveTo>
                    <a:pt x="237" y="79"/>
                  </a:moveTo>
                  <a:cubicBezTo>
                    <a:pt x="240" y="81"/>
                    <a:pt x="243" y="81"/>
                    <a:pt x="247" y="81"/>
                  </a:cubicBezTo>
                  <a:cubicBezTo>
                    <a:pt x="254" y="81"/>
                    <a:pt x="260" y="78"/>
                    <a:pt x="264" y="71"/>
                  </a:cubicBezTo>
                  <a:cubicBezTo>
                    <a:pt x="286" y="33"/>
                    <a:pt x="286" y="33"/>
                    <a:pt x="286" y="33"/>
                  </a:cubicBezTo>
                  <a:cubicBezTo>
                    <a:pt x="291" y="23"/>
                    <a:pt x="288" y="11"/>
                    <a:pt x="278" y="5"/>
                  </a:cubicBezTo>
                  <a:cubicBezTo>
                    <a:pt x="268" y="0"/>
                    <a:pt x="256" y="3"/>
                    <a:pt x="251" y="13"/>
                  </a:cubicBezTo>
                  <a:cubicBezTo>
                    <a:pt x="229" y="52"/>
                    <a:pt x="229" y="52"/>
                    <a:pt x="229" y="52"/>
                  </a:cubicBezTo>
                  <a:cubicBezTo>
                    <a:pt x="224" y="61"/>
                    <a:pt x="227" y="73"/>
                    <a:pt x="237" y="79"/>
                  </a:cubicBezTo>
                  <a:close/>
                  <a:moveTo>
                    <a:pt x="412" y="139"/>
                  </a:moveTo>
                  <a:cubicBezTo>
                    <a:pt x="406" y="129"/>
                    <a:pt x="394" y="126"/>
                    <a:pt x="385" y="131"/>
                  </a:cubicBezTo>
                  <a:cubicBezTo>
                    <a:pt x="346" y="153"/>
                    <a:pt x="346" y="153"/>
                    <a:pt x="346" y="153"/>
                  </a:cubicBezTo>
                  <a:cubicBezTo>
                    <a:pt x="336" y="158"/>
                    <a:pt x="333" y="171"/>
                    <a:pt x="338" y="180"/>
                  </a:cubicBezTo>
                  <a:cubicBezTo>
                    <a:pt x="342" y="187"/>
                    <a:pt x="349" y="190"/>
                    <a:pt x="356" y="190"/>
                  </a:cubicBezTo>
                  <a:cubicBezTo>
                    <a:pt x="359" y="190"/>
                    <a:pt x="363" y="190"/>
                    <a:pt x="366" y="188"/>
                  </a:cubicBezTo>
                  <a:cubicBezTo>
                    <a:pt x="404" y="166"/>
                    <a:pt x="404" y="166"/>
                    <a:pt x="404" y="166"/>
                  </a:cubicBezTo>
                  <a:cubicBezTo>
                    <a:pt x="414" y="161"/>
                    <a:pt x="417" y="149"/>
                    <a:pt x="412" y="139"/>
                  </a:cubicBezTo>
                  <a:close/>
                </a:path>
              </a:pathLst>
            </a:custGeom>
            <a:gradFill>
              <a:gsLst>
                <a:gs pos="0">
                  <a:srgbClr val="CD1E24"/>
                </a:gs>
                <a:gs pos="100000">
                  <a:srgbClr val="C00000"/>
                </a:gs>
              </a:gsLst>
              <a:lin ang="2700000" scaled="0"/>
            </a:gradFill>
            <a:ln>
              <a:noFill/>
            </a:ln>
          </p:spPr>
          <p:txBody>
            <a:bodyPr lIns="121682" tIns="60841" rIns="121682" bIns="60841"/>
            <a:lstStyle/>
            <a:p>
              <a:endParaRPr lang="zh-CN" altLang="en-US"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8" name="TextBox 76"/>
            <p:cNvSpPr txBox="1"/>
            <p:nvPr/>
          </p:nvSpPr>
          <p:spPr>
            <a:xfrm>
              <a:off x="7810156" y="2177845"/>
              <a:ext cx="1860819"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项目运营情况</a:t>
              </a:r>
            </a:p>
          </p:txBody>
        </p:sp>
        <p:sp>
          <p:nvSpPr>
            <p:cNvPr id="19" name="文本框 18"/>
            <p:cNvSpPr txBox="1"/>
            <p:nvPr/>
          </p:nvSpPr>
          <p:spPr>
            <a:xfrm>
              <a:off x="7810157" y="2516399"/>
              <a:ext cx="3256409"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 name="组合 2"/>
          <p:cNvGrpSpPr/>
          <p:nvPr/>
        </p:nvGrpSpPr>
        <p:grpSpPr>
          <a:xfrm>
            <a:off x="1276684" y="4432958"/>
            <a:ext cx="4654446" cy="998097"/>
            <a:chOff x="1139944" y="4142673"/>
            <a:chExt cx="4654446" cy="998097"/>
          </a:xfrm>
        </p:grpSpPr>
        <p:sp>
          <p:nvSpPr>
            <p:cNvPr id="10" name="Oval 21"/>
            <p:cNvSpPr>
              <a:spLocks noChangeArrowheads="1"/>
            </p:cNvSpPr>
            <p:nvPr/>
          </p:nvSpPr>
          <p:spPr bwMode="auto">
            <a:xfrm rot="2700000">
              <a:off x="1139945" y="4142673"/>
              <a:ext cx="998096" cy="998097"/>
            </a:xfrm>
            <a:prstGeom prst="rect">
              <a:avLst/>
            </a:prstGeom>
            <a:solidFill>
              <a:schemeClr val="bg1"/>
            </a:solidFill>
            <a:ln>
              <a:noFill/>
            </a:ln>
            <a:effectLst>
              <a:outerShdw blurRad="190500" dist="38100" dir="2700000" algn="tl" rotWithShape="0">
                <a:prstClr val="black">
                  <a:alpha val="20000"/>
                </a:prstClr>
              </a:outerShdw>
            </a:effectLst>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sz="31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Freeform 12"/>
            <p:cNvSpPr>
              <a:spLocks noEditPoints="1"/>
            </p:cNvSpPr>
            <p:nvPr/>
          </p:nvSpPr>
          <p:spPr bwMode="auto">
            <a:xfrm>
              <a:off x="1289046" y="4391526"/>
              <a:ext cx="680964" cy="415504"/>
            </a:xfrm>
            <a:custGeom>
              <a:avLst/>
              <a:gdLst>
                <a:gd name="T0" fmla="*/ 152 w 400"/>
                <a:gd name="T1" fmla="*/ 7 h 244"/>
                <a:gd name="T2" fmla="*/ 127 w 400"/>
                <a:gd name="T3" fmla="*/ 7 h 244"/>
                <a:gd name="T4" fmla="*/ 0 w 400"/>
                <a:gd name="T5" fmla="*/ 122 h 244"/>
                <a:gd name="T6" fmla="*/ 127 w 400"/>
                <a:gd name="T7" fmla="*/ 237 h 244"/>
                <a:gd name="T8" fmla="*/ 152 w 400"/>
                <a:gd name="T9" fmla="*/ 237 h 244"/>
                <a:gd name="T10" fmla="*/ 152 w 400"/>
                <a:gd name="T11" fmla="*/ 212 h 244"/>
                <a:gd name="T12" fmla="*/ 53 w 400"/>
                <a:gd name="T13" fmla="*/ 122 h 244"/>
                <a:gd name="T14" fmla="*/ 152 w 400"/>
                <a:gd name="T15" fmla="*/ 32 h 244"/>
                <a:gd name="T16" fmla="*/ 152 w 400"/>
                <a:gd name="T17" fmla="*/ 7 h 244"/>
                <a:gd name="T18" fmla="*/ 272 w 400"/>
                <a:gd name="T19" fmla="*/ 7 h 244"/>
                <a:gd name="T20" fmla="*/ 248 w 400"/>
                <a:gd name="T21" fmla="*/ 7 h 244"/>
                <a:gd name="T22" fmla="*/ 248 w 400"/>
                <a:gd name="T23" fmla="*/ 32 h 244"/>
                <a:gd name="T24" fmla="*/ 347 w 400"/>
                <a:gd name="T25" fmla="*/ 122 h 244"/>
                <a:gd name="T26" fmla="*/ 248 w 400"/>
                <a:gd name="T27" fmla="*/ 212 h 244"/>
                <a:gd name="T28" fmla="*/ 248 w 400"/>
                <a:gd name="T29" fmla="*/ 237 h 244"/>
                <a:gd name="T30" fmla="*/ 272 w 400"/>
                <a:gd name="T31" fmla="*/ 237 h 244"/>
                <a:gd name="T32" fmla="*/ 400 w 400"/>
                <a:gd name="T33" fmla="*/ 122 h 244"/>
                <a:gd name="T34" fmla="*/ 272 w 400"/>
                <a:gd name="T35" fmla="*/ 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44">
                  <a:moveTo>
                    <a:pt x="152" y="7"/>
                  </a:moveTo>
                  <a:cubicBezTo>
                    <a:pt x="145" y="0"/>
                    <a:pt x="135" y="0"/>
                    <a:pt x="127" y="7"/>
                  </a:cubicBezTo>
                  <a:cubicBezTo>
                    <a:pt x="0" y="122"/>
                    <a:pt x="0" y="122"/>
                    <a:pt x="0" y="122"/>
                  </a:cubicBezTo>
                  <a:cubicBezTo>
                    <a:pt x="127" y="237"/>
                    <a:pt x="127" y="237"/>
                    <a:pt x="127" y="237"/>
                  </a:cubicBezTo>
                  <a:cubicBezTo>
                    <a:pt x="135" y="244"/>
                    <a:pt x="145" y="244"/>
                    <a:pt x="152" y="237"/>
                  </a:cubicBezTo>
                  <a:cubicBezTo>
                    <a:pt x="159" y="230"/>
                    <a:pt x="159" y="219"/>
                    <a:pt x="152" y="212"/>
                  </a:cubicBezTo>
                  <a:cubicBezTo>
                    <a:pt x="53" y="122"/>
                    <a:pt x="53" y="122"/>
                    <a:pt x="53" y="122"/>
                  </a:cubicBezTo>
                  <a:cubicBezTo>
                    <a:pt x="152" y="32"/>
                    <a:pt x="152" y="32"/>
                    <a:pt x="152" y="32"/>
                  </a:cubicBezTo>
                  <a:cubicBezTo>
                    <a:pt x="159" y="25"/>
                    <a:pt x="159" y="14"/>
                    <a:pt x="152" y="7"/>
                  </a:cubicBezTo>
                  <a:close/>
                  <a:moveTo>
                    <a:pt x="272" y="7"/>
                  </a:moveTo>
                  <a:cubicBezTo>
                    <a:pt x="265" y="0"/>
                    <a:pt x="255" y="0"/>
                    <a:pt x="248" y="7"/>
                  </a:cubicBezTo>
                  <a:cubicBezTo>
                    <a:pt x="240" y="14"/>
                    <a:pt x="241" y="25"/>
                    <a:pt x="248" y="32"/>
                  </a:cubicBezTo>
                  <a:cubicBezTo>
                    <a:pt x="347" y="122"/>
                    <a:pt x="347" y="122"/>
                    <a:pt x="347" y="122"/>
                  </a:cubicBezTo>
                  <a:cubicBezTo>
                    <a:pt x="248" y="212"/>
                    <a:pt x="248" y="212"/>
                    <a:pt x="248" y="212"/>
                  </a:cubicBezTo>
                  <a:cubicBezTo>
                    <a:pt x="241" y="219"/>
                    <a:pt x="240" y="230"/>
                    <a:pt x="248" y="237"/>
                  </a:cubicBezTo>
                  <a:cubicBezTo>
                    <a:pt x="255" y="244"/>
                    <a:pt x="265" y="244"/>
                    <a:pt x="272" y="237"/>
                  </a:cubicBezTo>
                  <a:cubicBezTo>
                    <a:pt x="400" y="122"/>
                    <a:pt x="400" y="122"/>
                    <a:pt x="400" y="122"/>
                  </a:cubicBezTo>
                  <a:lnTo>
                    <a:pt x="272" y="7"/>
                  </a:lnTo>
                  <a:close/>
                </a:path>
              </a:pathLst>
            </a:custGeom>
            <a:gradFill>
              <a:gsLst>
                <a:gs pos="0">
                  <a:srgbClr val="CD1E24"/>
                </a:gs>
                <a:gs pos="100000">
                  <a:srgbClr val="C00000"/>
                </a:gs>
              </a:gsLst>
              <a:lin ang="2700000" scaled="0"/>
            </a:gradFill>
            <a:ln>
              <a:noFill/>
            </a:ln>
          </p:spPr>
          <p:txBody>
            <a:bodyPr lIns="121682" tIns="60841" rIns="121682" bIns="6084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0" name="TextBox 76"/>
            <p:cNvSpPr txBox="1"/>
            <p:nvPr/>
          </p:nvSpPr>
          <p:spPr>
            <a:xfrm>
              <a:off x="2537981" y="4142673"/>
              <a:ext cx="1868704"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项目运营情况</a:t>
              </a:r>
            </a:p>
          </p:txBody>
        </p:sp>
        <p:sp>
          <p:nvSpPr>
            <p:cNvPr id="21" name="文本框 20"/>
            <p:cNvSpPr txBox="1"/>
            <p:nvPr/>
          </p:nvSpPr>
          <p:spPr>
            <a:xfrm>
              <a:off x="2537981" y="4481227"/>
              <a:ext cx="3256409"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5" name="组合 4"/>
          <p:cNvGrpSpPr/>
          <p:nvPr/>
        </p:nvGrpSpPr>
        <p:grpSpPr>
          <a:xfrm>
            <a:off x="6565093" y="4428863"/>
            <a:ext cx="4638213" cy="998097"/>
            <a:chOff x="6428353" y="4138578"/>
            <a:chExt cx="4638213" cy="998097"/>
          </a:xfrm>
        </p:grpSpPr>
        <p:sp>
          <p:nvSpPr>
            <p:cNvPr id="12" name="Oval 24"/>
            <p:cNvSpPr>
              <a:spLocks noChangeArrowheads="1"/>
            </p:cNvSpPr>
            <p:nvPr/>
          </p:nvSpPr>
          <p:spPr bwMode="auto">
            <a:xfrm rot="2700000">
              <a:off x="6427332" y="4139599"/>
              <a:ext cx="998097" cy="996056"/>
            </a:xfrm>
            <a:prstGeom prst="rect">
              <a:avLst/>
            </a:prstGeom>
            <a:gradFill>
              <a:gsLst>
                <a:gs pos="0">
                  <a:srgbClr val="CD1E24"/>
                </a:gs>
                <a:gs pos="100000">
                  <a:srgbClr val="C00000"/>
                </a:gs>
              </a:gsLst>
              <a:lin ang="2700000" scaled="0"/>
            </a:gradFill>
            <a:ln>
              <a:noFill/>
            </a:ln>
            <a:effectLst>
              <a:outerShdw blurRad="190500" dist="38100" dir="2700000" algn="tl" rotWithShape="0">
                <a:prstClr val="black">
                  <a:alpha val="20000"/>
                </a:prstClr>
              </a:outerShdw>
            </a:effectLst>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sz="310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3" name="Freeform 22"/>
            <p:cNvSpPr>
              <a:spLocks noEditPoints="1"/>
            </p:cNvSpPr>
            <p:nvPr/>
          </p:nvSpPr>
          <p:spPr bwMode="auto">
            <a:xfrm>
              <a:off x="6692426" y="4405915"/>
              <a:ext cx="476784" cy="475172"/>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chemeClr val="bg1"/>
            </a:solidFill>
            <a:ln>
              <a:noFill/>
            </a:ln>
          </p:spPr>
          <p:txBody>
            <a:bodyPr lIns="121682" tIns="60841" rIns="121682" bIns="60841"/>
            <a:lstStyle/>
            <a:p>
              <a:endParaRPr lang="zh-CN" alt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22" name="TextBox 76"/>
            <p:cNvSpPr txBox="1"/>
            <p:nvPr/>
          </p:nvSpPr>
          <p:spPr>
            <a:xfrm>
              <a:off x="7810157" y="4142673"/>
              <a:ext cx="1860818" cy="400110"/>
            </a:xfrm>
            <a:prstGeom prst="rect">
              <a:avLst/>
            </a:prstGeom>
            <a:noFill/>
          </p:spPr>
          <p:txBody>
            <a:bodyPr wrap="square" rtlCol="0">
              <a:spAutoFit/>
            </a:bodyPr>
            <a:lstStyle/>
            <a:p>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项目运营情况</a:t>
              </a:r>
            </a:p>
          </p:txBody>
        </p:sp>
        <p:sp>
          <p:nvSpPr>
            <p:cNvPr id="23" name="文本框 22"/>
            <p:cNvSpPr txBox="1"/>
            <p:nvPr/>
          </p:nvSpPr>
          <p:spPr>
            <a:xfrm>
              <a:off x="7810157" y="4481227"/>
              <a:ext cx="3256409" cy="549061"/>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5" name="组合 34">
            <a:extLst>
              <a:ext uri="{FF2B5EF4-FFF2-40B4-BE49-F238E27FC236}">
                <a16:creationId xmlns:a16="http://schemas.microsoft.com/office/drawing/2014/main" id="{F6A3B92C-1E18-422A-ADA1-EAFA8D99D7FA}"/>
              </a:ext>
            </a:extLst>
          </p:cNvPr>
          <p:cNvGrpSpPr/>
          <p:nvPr/>
        </p:nvGrpSpPr>
        <p:grpSpPr>
          <a:xfrm>
            <a:off x="0" y="586281"/>
            <a:ext cx="3652091" cy="584775"/>
            <a:chOff x="0" y="586281"/>
            <a:chExt cx="3652091" cy="584775"/>
          </a:xfrm>
        </p:grpSpPr>
        <p:sp>
          <p:nvSpPr>
            <p:cNvPr id="36" name="TextBox 76">
              <a:extLst>
                <a:ext uri="{FF2B5EF4-FFF2-40B4-BE49-F238E27FC236}">
                  <a16:creationId xmlns:a16="http://schemas.microsoft.com/office/drawing/2014/main" id="{52342518-3E5D-4F49-9C68-708DBEBF36C7}"/>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项目运营情况</a:t>
              </a:r>
            </a:p>
          </p:txBody>
        </p:sp>
        <p:sp>
          <p:nvSpPr>
            <p:cNvPr id="37" name="任意多边形: 形状 36">
              <a:extLst>
                <a:ext uri="{FF2B5EF4-FFF2-40B4-BE49-F238E27FC236}">
                  <a16:creationId xmlns:a16="http://schemas.microsoft.com/office/drawing/2014/main" id="{43B10622-073C-4CDB-8130-FE42C3C0114C}"/>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A731D1FE-CF90-4DE9-8CB8-A7C39D1D5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7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516909" y="2195983"/>
            <a:ext cx="6963152" cy="1440000"/>
            <a:chOff x="2655457" y="2246012"/>
            <a:chExt cx="6963152" cy="1440000"/>
          </a:xfrm>
        </p:grpSpPr>
        <p:sp>
          <p:nvSpPr>
            <p:cNvPr id="5" name="Rectangle 58"/>
            <p:cNvSpPr>
              <a:spLocks noChangeArrowheads="1"/>
            </p:cNvSpPr>
            <p:nvPr/>
          </p:nvSpPr>
          <p:spPr bwMode="auto">
            <a:xfrm rot="2700000">
              <a:off x="3737952" y="2246012"/>
              <a:ext cx="1440000" cy="1440000"/>
            </a:xfrm>
            <a:prstGeom prst="rect">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6" name="Rectangle 58"/>
            <p:cNvSpPr>
              <a:spLocks noChangeArrowheads="1"/>
            </p:cNvSpPr>
            <p:nvPr/>
          </p:nvSpPr>
          <p:spPr bwMode="auto">
            <a:xfrm rot="2700000">
              <a:off x="5376000" y="2246012"/>
              <a:ext cx="1440000" cy="1440000"/>
            </a:xfrm>
            <a:prstGeom prst="rect">
              <a:avLst/>
            </a:pr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7" name="Rectangle 58"/>
            <p:cNvSpPr>
              <a:spLocks noChangeArrowheads="1"/>
            </p:cNvSpPr>
            <p:nvPr/>
          </p:nvSpPr>
          <p:spPr bwMode="auto">
            <a:xfrm rot="2700000">
              <a:off x="7084003" y="2246012"/>
              <a:ext cx="1440000" cy="1440000"/>
            </a:xfrm>
            <a:prstGeom prst="rect">
              <a:avLst/>
            </a:prstGeom>
            <a:gradFill>
              <a:gsLst>
                <a:gs pos="0">
                  <a:srgbClr val="CD1E24"/>
                </a:gs>
                <a:gs pos="100000">
                  <a:srgbClr val="C00000"/>
                </a:gs>
              </a:gsLst>
              <a:lin ang="2700000" scaled="0"/>
            </a:gra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8" name="Freeform 28"/>
            <p:cNvSpPr>
              <a:spLocks noEditPoints="1"/>
            </p:cNvSpPr>
            <p:nvPr/>
          </p:nvSpPr>
          <p:spPr bwMode="auto">
            <a:xfrm>
              <a:off x="5723670" y="2607118"/>
              <a:ext cx="721832" cy="688172"/>
            </a:xfrm>
            <a:custGeom>
              <a:avLst/>
              <a:gdLst>
                <a:gd name="T0" fmla="*/ 188 w 490"/>
                <a:gd name="T1" fmla="*/ 199 h 467"/>
                <a:gd name="T2" fmla="*/ 162 w 490"/>
                <a:gd name="T3" fmla="*/ 123 h 467"/>
                <a:gd name="T4" fmla="*/ 162 w 490"/>
                <a:gd name="T5" fmla="*/ 117 h 467"/>
                <a:gd name="T6" fmla="*/ 329 w 490"/>
                <a:gd name="T7" fmla="*/ 117 h 467"/>
                <a:gd name="T8" fmla="*/ 329 w 490"/>
                <a:gd name="T9" fmla="*/ 123 h 467"/>
                <a:gd name="T10" fmla="*/ 303 w 490"/>
                <a:gd name="T11" fmla="*/ 199 h 467"/>
                <a:gd name="T12" fmla="*/ 391 w 490"/>
                <a:gd name="T13" fmla="*/ 244 h 467"/>
                <a:gd name="T14" fmla="*/ 445 w 490"/>
                <a:gd name="T15" fmla="*/ 172 h 467"/>
                <a:gd name="T16" fmla="*/ 445 w 490"/>
                <a:gd name="T17" fmla="*/ 172 h 467"/>
                <a:gd name="T18" fmla="*/ 407 w 490"/>
                <a:gd name="T19" fmla="*/ 94 h 467"/>
                <a:gd name="T20" fmla="*/ 375 w 490"/>
                <a:gd name="T21" fmla="*/ 93 h 467"/>
                <a:gd name="T22" fmla="*/ 337 w 490"/>
                <a:gd name="T23" fmla="*/ 172 h 467"/>
                <a:gd name="T24" fmla="*/ 337 w 490"/>
                <a:gd name="T25" fmla="*/ 172 h 467"/>
                <a:gd name="T26" fmla="*/ 391 w 490"/>
                <a:gd name="T27" fmla="*/ 244 h 467"/>
                <a:gd name="T28" fmla="*/ 344 w 490"/>
                <a:gd name="T29" fmla="*/ 173 h 467"/>
                <a:gd name="T30" fmla="*/ 349 w 490"/>
                <a:gd name="T31" fmla="*/ 148 h 467"/>
                <a:gd name="T32" fmla="*/ 430 w 490"/>
                <a:gd name="T33" fmla="*/ 134 h 467"/>
                <a:gd name="T34" fmla="*/ 434 w 490"/>
                <a:gd name="T35" fmla="*/ 160 h 467"/>
                <a:gd name="T36" fmla="*/ 422 w 490"/>
                <a:gd name="T37" fmla="*/ 217 h 467"/>
                <a:gd name="T38" fmla="*/ 360 w 490"/>
                <a:gd name="T39" fmla="*/ 217 h 467"/>
                <a:gd name="T40" fmla="*/ 137 w 490"/>
                <a:gd name="T41" fmla="*/ 221 h 467"/>
                <a:gd name="T42" fmla="*/ 154 w 490"/>
                <a:gd name="T43" fmla="*/ 172 h 467"/>
                <a:gd name="T44" fmla="*/ 154 w 490"/>
                <a:gd name="T45" fmla="*/ 168 h 467"/>
                <a:gd name="T46" fmla="*/ 99 w 490"/>
                <a:gd name="T47" fmla="*/ 92 h 467"/>
                <a:gd name="T48" fmla="*/ 46 w 490"/>
                <a:gd name="T49" fmla="*/ 168 h 467"/>
                <a:gd name="T50" fmla="*/ 46 w 490"/>
                <a:gd name="T51" fmla="*/ 172 h 467"/>
                <a:gd name="T52" fmla="*/ 62 w 490"/>
                <a:gd name="T53" fmla="*/ 221 h 467"/>
                <a:gd name="T54" fmla="*/ 68 w 490"/>
                <a:gd name="T55" fmla="*/ 217 h 467"/>
                <a:gd name="T56" fmla="*/ 56 w 490"/>
                <a:gd name="T57" fmla="*/ 160 h 467"/>
                <a:gd name="T58" fmla="*/ 61 w 490"/>
                <a:gd name="T59" fmla="*/ 134 h 467"/>
                <a:gd name="T60" fmla="*/ 142 w 490"/>
                <a:gd name="T61" fmla="*/ 148 h 467"/>
                <a:gd name="T62" fmla="*/ 146 w 490"/>
                <a:gd name="T63" fmla="*/ 173 h 467"/>
                <a:gd name="T64" fmla="*/ 100 w 490"/>
                <a:gd name="T65" fmla="*/ 237 h 467"/>
                <a:gd name="T66" fmla="*/ 262 w 490"/>
                <a:gd name="T67" fmla="*/ 291 h 467"/>
                <a:gd name="T68" fmla="*/ 252 w 490"/>
                <a:gd name="T69" fmla="*/ 313 h 467"/>
                <a:gd name="T70" fmla="*/ 314 w 490"/>
                <a:gd name="T71" fmla="*/ 264 h 467"/>
                <a:gd name="T72" fmla="*/ 402 w 490"/>
                <a:gd name="T73" fmla="*/ 437 h 467"/>
                <a:gd name="T74" fmla="*/ 119 w 490"/>
                <a:gd name="T75" fmla="*/ 467 h 467"/>
                <a:gd name="T76" fmla="*/ 88 w 490"/>
                <a:gd name="T77" fmla="*/ 334 h 467"/>
                <a:gd name="T78" fmla="*/ 231 w 490"/>
                <a:gd name="T79" fmla="*/ 413 h 467"/>
                <a:gd name="T80" fmla="*/ 238 w 490"/>
                <a:gd name="T81" fmla="*/ 308 h 467"/>
                <a:gd name="T82" fmla="*/ 229 w 490"/>
                <a:gd name="T83" fmla="*/ 288 h 467"/>
                <a:gd name="T84" fmla="*/ 259 w 490"/>
                <a:gd name="T85" fmla="*/ 286 h 467"/>
                <a:gd name="T86" fmla="*/ 262 w 490"/>
                <a:gd name="T87" fmla="*/ 291 h 467"/>
                <a:gd name="T88" fmla="*/ 490 w 490"/>
                <a:gd name="T89" fmla="*/ 305 h 467"/>
                <a:gd name="T90" fmla="*/ 412 w 490"/>
                <a:gd name="T91" fmla="*/ 312 h 467"/>
                <a:gd name="T92" fmla="*/ 416 w 490"/>
                <a:gd name="T93" fmla="*/ 388 h 467"/>
                <a:gd name="T94" fmla="*/ 490 w 490"/>
                <a:gd name="T95" fmla="*/ 371 h 467"/>
                <a:gd name="T96" fmla="*/ 16 w 490"/>
                <a:gd name="T97" fmla="*/ 388 h 467"/>
                <a:gd name="T98" fmla="*/ 74 w 490"/>
                <a:gd name="T99" fmla="*/ 334 h 467"/>
                <a:gd name="T100" fmla="*/ 139 w 490"/>
                <a:gd name="T101" fmla="*/ 260 h 467"/>
                <a:gd name="T102" fmla="*/ 0 w 490"/>
                <a:gd name="T103" fmla="*/ 371 h 467"/>
                <a:gd name="T104" fmla="*/ 245 w 490"/>
                <a:gd name="T105" fmla="*/ 223 h 467"/>
                <a:gd name="T106" fmla="*/ 317 w 490"/>
                <a:gd name="T107" fmla="*/ 124 h 467"/>
                <a:gd name="T108" fmla="*/ 310 w 490"/>
                <a:gd name="T109" fmla="*/ 85 h 467"/>
                <a:gd name="T110" fmla="*/ 274 w 490"/>
                <a:gd name="T111" fmla="*/ 61 h 467"/>
                <a:gd name="T112" fmla="*/ 216 w 490"/>
                <a:gd name="T113" fmla="*/ 61 h 467"/>
                <a:gd name="T114" fmla="*/ 185 w 490"/>
                <a:gd name="T115" fmla="*/ 64 h 467"/>
                <a:gd name="T116" fmla="*/ 178 w 490"/>
                <a:gd name="T117" fmla="*/ 105 h 467"/>
                <a:gd name="T118" fmla="*/ 197 w 490"/>
                <a:gd name="T119" fmla="*/ 19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0" h="467">
                  <a:moveTo>
                    <a:pt x="245" y="235"/>
                  </a:moveTo>
                  <a:cubicBezTo>
                    <a:pt x="224" y="235"/>
                    <a:pt x="203" y="220"/>
                    <a:pt x="188" y="199"/>
                  </a:cubicBezTo>
                  <a:cubicBezTo>
                    <a:pt x="172" y="178"/>
                    <a:pt x="162" y="150"/>
                    <a:pt x="162" y="123"/>
                  </a:cubicBezTo>
                  <a:cubicBezTo>
                    <a:pt x="162" y="123"/>
                    <a:pt x="162" y="123"/>
                    <a:pt x="162" y="123"/>
                  </a:cubicBezTo>
                  <a:cubicBezTo>
                    <a:pt x="162" y="122"/>
                    <a:pt x="162" y="122"/>
                    <a:pt x="162" y="122"/>
                  </a:cubicBezTo>
                  <a:cubicBezTo>
                    <a:pt x="162" y="121"/>
                    <a:pt x="162" y="119"/>
                    <a:pt x="162" y="117"/>
                  </a:cubicBezTo>
                  <a:cubicBezTo>
                    <a:pt x="162" y="52"/>
                    <a:pt x="151" y="0"/>
                    <a:pt x="245" y="0"/>
                  </a:cubicBezTo>
                  <a:cubicBezTo>
                    <a:pt x="340" y="0"/>
                    <a:pt x="329" y="52"/>
                    <a:pt x="329" y="117"/>
                  </a:cubicBezTo>
                  <a:cubicBezTo>
                    <a:pt x="329" y="119"/>
                    <a:pt x="329" y="121"/>
                    <a:pt x="329" y="122"/>
                  </a:cubicBezTo>
                  <a:cubicBezTo>
                    <a:pt x="329" y="123"/>
                    <a:pt x="329" y="123"/>
                    <a:pt x="329" y="123"/>
                  </a:cubicBezTo>
                  <a:cubicBezTo>
                    <a:pt x="329" y="123"/>
                    <a:pt x="329" y="123"/>
                    <a:pt x="329" y="123"/>
                  </a:cubicBezTo>
                  <a:cubicBezTo>
                    <a:pt x="329" y="150"/>
                    <a:pt x="318" y="178"/>
                    <a:pt x="303" y="199"/>
                  </a:cubicBezTo>
                  <a:cubicBezTo>
                    <a:pt x="287" y="220"/>
                    <a:pt x="266" y="235"/>
                    <a:pt x="245" y="235"/>
                  </a:cubicBezTo>
                  <a:close/>
                  <a:moveTo>
                    <a:pt x="391" y="244"/>
                  </a:moveTo>
                  <a:cubicBezTo>
                    <a:pt x="404" y="244"/>
                    <a:pt x="418" y="235"/>
                    <a:pt x="428" y="221"/>
                  </a:cubicBezTo>
                  <a:cubicBezTo>
                    <a:pt x="438" y="208"/>
                    <a:pt x="445" y="190"/>
                    <a:pt x="445" y="172"/>
                  </a:cubicBezTo>
                  <a:cubicBezTo>
                    <a:pt x="445" y="172"/>
                    <a:pt x="445" y="172"/>
                    <a:pt x="445" y="172"/>
                  </a:cubicBezTo>
                  <a:cubicBezTo>
                    <a:pt x="445" y="172"/>
                    <a:pt x="445" y="172"/>
                    <a:pt x="445" y="172"/>
                  </a:cubicBezTo>
                  <a:cubicBezTo>
                    <a:pt x="445" y="170"/>
                    <a:pt x="445" y="169"/>
                    <a:pt x="445" y="168"/>
                  </a:cubicBezTo>
                  <a:cubicBezTo>
                    <a:pt x="445" y="131"/>
                    <a:pt x="451" y="99"/>
                    <a:pt x="407" y="94"/>
                  </a:cubicBezTo>
                  <a:cubicBezTo>
                    <a:pt x="402" y="93"/>
                    <a:pt x="397" y="92"/>
                    <a:pt x="391" y="92"/>
                  </a:cubicBezTo>
                  <a:cubicBezTo>
                    <a:pt x="385" y="92"/>
                    <a:pt x="380" y="93"/>
                    <a:pt x="375" y="93"/>
                  </a:cubicBezTo>
                  <a:cubicBezTo>
                    <a:pt x="331" y="99"/>
                    <a:pt x="337" y="130"/>
                    <a:pt x="337" y="168"/>
                  </a:cubicBezTo>
                  <a:cubicBezTo>
                    <a:pt x="337" y="169"/>
                    <a:pt x="337" y="170"/>
                    <a:pt x="337" y="172"/>
                  </a:cubicBezTo>
                  <a:cubicBezTo>
                    <a:pt x="337" y="172"/>
                    <a:pt x="337" y="172"/>
                    <a:pt x="337" y="172"/>
                  </a:cubicBezTo>
                  <a:cubicBezTo>
                    <a:pt x="337" y="172"/>
                    <a:pt x="337" y="172"/>
                    <a:pt x="337" y="172"/>
                  </a:cubicBezTo>
                  <a:cubicBezTo>
                    <a:pt x="337" y="190"/>
                    <a:pt x="344" y="208"/>
                    <a:pt x="354" y="221"/>
                  </a:cubicBezTo>
                  <a:cubicBezTo>
                    <a:pt x="364" y="235"/>
                    <a:pt x="377" y="244"/>
                    <a:pt x="391" y="244"/>
                  </a:cubicBezTo>
                  <a:close/>
                  <a:moveTo>
                    <a:pt x="360" y="217"/>
                  </a:moveTo>
                  <a:cubicBezTo>
                    <a:pt x="351" y="204"/>
                    <a:pt x="345" y="188"/>
                    <a:pt x="344" y="173"/>
                  </a:cubicBezTo>
                  <a:cubicBezTo>
                    <a:pt x="348" y="160"/>
                    <a:pt x="348" y="160"/>
                    <a:pt x="348" y="160"/>
                  </a:cubicBezTo>
                  <a:cubicBezTo>
                    <a:pt x="349" y="156"/>
                    <a:pt x="349" y="152"/>
                    <a:pt x="349" y="148"/>
                  </a:cubicBezTo>
                  <a:cubicBezTo>
                    <a:pt x="349" y="142"/>
                    <a:pt x="349" y="138"/>
                    <a:pt x="352" y="134"/>
                  </a:cubicBezTo>
                  <a:cubicBezTo>
                    <a:pt x="354" y="127"/>
                    <a:pt x="429" y="127"/>
                    <a:pt x="430" y="134"/>
                  </a:cubicBezTo>
                  <a:cubicBezTo>
                    <a:pt x="433" y="138"/>
                    <a:pt x="433" y="142"/>
                    <a:pt x="433" y="148"/>
                  </a:cubicBezTo>
                  <a:cubicBezTo>
                    <a:pt x="433" y="152"/>
                    <a:pt x="433" y="156"/>
                    <a:pt x="434" y="160"/>
                  </a:cubicBezTo>
                  <a:cubicBezTo>
                    <a:pt x="437" y="173"/>
                    <a:pt x="437" y="173"/>
                    <a:pt x="437" y="173"/>
                  </a:cubicBezTo>
                  <a:cubicBezTo>
                    <a:pt x="437" y="188"/>
                    <a:pt x="431" y="204"/>
                    <a:pt x="422" y="217"/>
                  </a:cubicBezTo>
                  <a:cubicBezTo>
                    <a:pt x="413" y="229"/>
                    <a:pt x="402" y="237"/>
                    <a:pt x="391" y="237"/>
                  </a:cubicBezTo>
                  <a:cubicBezTo>
                    <a:pt x="380" y="237"/>
                    <a:pt x="368" y="229"/>
                    <a:pt x="360" y="217"/>
                  </a:cubicBezTo>
                  <a:close/>
                  <a:moveTo>
                    <a:pt x="100" y="244"/>
                  </a:moveTo>
                  <a:cubicBezTo>
                    <a:pt x="113" y="244"/>
                    <a:pt x="127" y="235"/>
                    <a:pt x="137" y="221"/>
                  </a:cubicBezTo>
                  <a:cubicBezTo>
                    <a:pt x="147" y="208"/>
                    <a:pt x="154" y="190"/>
                    <a:pt x="154" y="172"/>
                  </a:cubicBezTo>
                  <a:cubicBezTo>
                    <a:pt x="154" y="172"/>
                    <a:pt x="154" y="172"/>
                    <a:pt x="154" y="172"/>
                  </a:cubicBezTo>
                  <a:cubicBezTo>
                    <a:pt x="154" y="172"/>
                    <a:pt x="154" y="172"/>
                    <a:pt x="154" y="172"/>
                  </a:cubicBezTo>
                  <a:cubicBezTo>
                    <a:pt x="154" y="170"/>
                    <a:pt x="154" y="169"/>
                    <a:pt x="154" y="168"/>
                  </a:cubicBezTo>
                  <a:cubicBezTo>
                    <a:pt x="154" y="130"/>
                    <a:pt x="160" y="99"/>
                    <a:pt x="114" y="93"/>
                  </a:cubicBezTo>
                  <a:cubicBezTo>
                    <a:pt x="110" y="92"/>
                    <a:pt x="105" y="92"/>
                    <a:pt x="99" y="92"/>
                  </a:cubicBezTo>
                  <a:cubicBezTo>
                    <a:pt x="93" y="92"/>
                    <a:pt x="87" y="93"/>
                    <a:pt x="82" y="94"/>
                  </a:cubicBezTo>
                  <a:cubicBezTo>
                    <a:pt x="40" y="100"/>
                    <a:pt x="46" y="131"/>
                    <a:pt x="46" y="168"/>
                  </a:cubicBezTo>
                  <a:cubicBezTo>
                    <a:pt x="46" y="169"/>
                    <a:pt x="46" y="170"/>
                    <a:pt x="46" y="172"/>
                  </a:cubicBezTo>
                  <a:cubicBezTo>
                    <a:pt x="46" y="172"/>
                    <a:pt x="46" y="172"/>
                    <a:pt x="46" y="172"/>
                  </a:cubicBezTo>
                  <a:cubicBezTo>
                    <a:pt x="46" y="172"/>
                    <a:pt x="46" y="172"/>
                    <a:pt x="46" y="172"/>
                  </a:cubicBezTo>
                  <a:cubicBezTo>
                    <a:pt x="46" y="190"/>
                    <a:pt x="52" y="208"/>
                    <a:pt x="62" y="221"/>
                  </a:cubicBezTo>
                  <a:cubicBezTo>
                    <a:pt x="72" y="235"/>
                    <a:pt x="86" y="244"/>
                    <a:pt x="100" y="244"/>
                  </a:cubicBezTo>
                  <a:close/>
                  <a:moveTo>
                    <a:pt x="68" y="217"/>
                  </a:moveTo>
                  <a:cubicBezTo>
                    <a:pt x="59" y="204"/>
                    <a:pt x="53" y="188"/>
                    <a:pt x="53" y="173"/>
                  </a:cubicBezTo>
                  <a:cubicBezTo>
                    <a:pt x="56" y="160"/>
                    <a:pt x="56" y="160"/>
                    <a:pt x="56" y="160"/>
                  </a:cubicBezTo>
                  <a:cubicBezTo>
                    <a:pt x="57" y="156"/>
                    <a:pt x="57" y="152"/>
                    <a:pt x="58" y="148"/>
                  </a:cubicBezTo>
                  <a:cubicBezTo>
                    <a:pt x="58" y="142"/>
                    <a:pt x="58" y="138"/>
                    <a:pt x="61" y="134"/>
                  </a:cubicBezTo>
                  <a:cubicBezTo>
                    <a:pt x="63" y="127"/>
                    <a:pt x="138" y="127"/>
                    <a:pt x="139" y="134"/>
                  </a:cubicBezTo>
                  <a:cubicBezTo>
                    <a:pt x="141" y="138"/>
                    <a:pt x="142" y="142"/>
                    <a:pt x="142" y="148"/>
                  </a:cubicBezTo>
                  <a:cubicBezTo>
                    <a:pt x="142" y="152"/>
                    <a:pt x="142" y="156"/>
                    <a:pt x="143" y="160"/>
                  </a:cubicBezTo>
                  <a:cubicBezTo>
                    <a:pt x="146" y="173"/>
                    <a:pt x="146" y="173"/>
                    <a:pt x="146" y="173"/>
                  </a:cubicBezTo>
                  <a:cubicBezTo>
                    <a:pt x="146" y="188"/>
                    <a:pt x="140" y="204"/>
                    <a:pt x="131" y="217"/>
                  </a:cubicBezTo>
                  <a:cubicBezTo>
                    <a:pt x="122" y="229"/>
                    <a:pt x="111" y="237"/>
                    <a:pt x="100" y="237"/>
                  </a:cubicBezTo>
                  <a:cubicBezTo>
                    <a:pt x="89" y="237"/>
                    <a:pt x="77" y="229"/>
                    <a:pt x="68" y="217"/>
                  </a:cubicBezTo>
                  <a:close/>
                  <a:moveTo>
                    <a:pt x="262" y="291"/>
                  </a:moveTo>
                  <a:cubicBezTo>
                    <a:pt x="253" y="308"/>
                    <a:pt x="253" y="308"/>
                    <a:pt x="253" y="308"/>
                  </a:cubicBezTo>
                  <a:cubicBezTo>
                    <a:pt x="252" y="310"/>
                    <a:pt x="251" y="311"/>
                    <a:pt x="252" y="313"/>
                  </a:cubicBezTo>
                  <a:cubicBezTo>
                    <a:pt x="260" y="412"/>
                    <a:pt x="260" y="412"/>
                    <a:pt x="260" y="412"/>
                  </a:cubicBezTo>
                  <a:cubicBezTo>
                    <a:pt x="285" y="360"/>
                    <a:pt x="299" y="326"/>
                    <a:pt x="314" y="264"/>
                  </a:cubicBezTo>
                  <a:cubicBezTo>
                    <a:pt x="364" y="275"/>
                    <a:pt x="402" y="298"/>
                    <a:pt x="402" y="334"/>
                  </a:cubicBezTo>
                  <a:cubicBezTo>
                    <a:pt x="402" y="437"/>
                    <a:pt x="402" y="437"/>
                    <a:pt x="402" y="437"/>
                  </a:cubicBezTo>
                  <a:cubicBezTo>
                    <a:pt x="402" y="454"/>
                    <a:pt x="388" y="467"/>
                    <a:pt x="371" y="467"/>
                  </a:cubicBezTo>
                  <a:cubicBezTo>
                    <a:pt x="287" y="467"/>
                    <a:pt x="203" y="467"/>
                    <a:pt x="119" y="467"/>
                  </a:cubicBezTo>
                  <a:cubicBezTo>
                    <a:pt x="102" y="467"/>
                    <a:pt x="88" y="454"/>
                    <a:pt x="88" y="437"/>
                  </a:cubicBezTo>
                  <a:cubicBezTo>
                    <a:pt x="88" y="402"/>
                    <a:pt x="88" y="368"/>
                    <a:pt x="88" y="334"/>
                  </a:cubicBezTo>
                  <a:cubicBezTo>
                    <a:pt x="88" y="298"/>
                    <a:pt x="126" y="275"/>
                    <a:pt x="176" y="264"/>
                  </a:cubicBezTo>
                  <a:cubicBezTo>
                    <a:pt x="191" y="327"/>
                    <a:pt x="206" y="360"/>
                    <a:pt x="231" y="413"/>
                  </a:cubicBezTo>
                  <a:cubicBezTo>
                    <a:pt x="239" y="313"/>
                    <a:pt x="239" y="313"/>
                    <a:pt x="239" y="313"/>
                  </a:cubicBezTo>
                  <a:cubicBezTo>
                    <a:pt x="239" y="311"/>
                    <a:pt x="239" y="310"/>
                    <a:pt x="238" y="308"/>
                  </a:cubicBezTo>
                  <a:cubicBezTo>
                    <a:pt x="229" y="291"/>
                    <a:pt x="229" y="291"/>
                    <a:pt x="229" y="291"/>
                  </a:cubicBezTo>
                  <a:cubicBezTo>
                    <a:pt x="228" y="290"/>
                    <a:pt x="228" y="289"/>
                    <a:pt x="229" y="288"/>
                  </a:cubicBezTo>
                  <a:cubicBezTo>
                    <a:pt x="229" y="287"/>
                    <a:pt x="230" y="286"/>
                    <a:pt x="231" y="286"/>
                  </a:cubicBezTo>
                  <a:cubicBezTo>
                    <a:pt x="241" y="286"/>
                    <a:pt x="250" y="286"/>
                    <a:pt x="259" y="286"/>
                  </a:cubicBezTo>
                  <a:cubicBezTo>
                    <a:pt x="261" y="286"/>
                    <a:pt x="262" y="287"/>
                    <a:pt x="262" y="288"/>
                  </a:cubicBezTo>
                  <a:cubicBezTo>
                    <a:pt x="263" y="289"/>
                    <a:pt x="263" y="290"/>
                    <a:pt x="262" y="291"/>
                  </a:cubicBezTo>
                  <a:close/>
                  <a:moveTo>
                    <a:pt x="490" y="371"/>
                  </a:moveTo>
                  <a:cubicBezTo>
                    <a:pt x="490" y="305"/>
                    <a:pt x="490" y="305"/>
                    <a:pt x="490" y="305"/>
                  </a:cubicBezTo>
                  <a:cubicBezTo>
                    <a:pt x="490" y="263"/>
                    <a:pt x="410" y="248"/>
                    <a:pt x="351" y="260"/>
                  </a:cubicBezTo>
                  <a:cubicBezTo>
                    <a:pt x="376" y="269"/>
                    <a:pt x="402" y="286"/>
                    <a:pt x="412" y="312"/>
                  </a:cubicBezTo>
                  <a:cubicBezTo>
                    <a:pt x="415" y="319"/>
                    <a:pt x="416" y="326"/>
                    <a:pt x="416" y="334"/>
                  </a:cubicBezTo>
                  <a:cubicBezTo>
                    <a:pt x="416" y="388"/>
                    <a:pt x="416" y="388"/>
                    <a:pt x="416" y="388"/>
                  </a:cubicBezTo>
                  <a:cubicBezTo>
                    <a:pt x="435" y="388"/>
                    <a:pt x="454" y="388"/>
                    <a:pt x="474" y="388"/>
                  </a:cubicBezTo>
                  <a:cubicBezTo>
                    <a:pt x="483" y="388"/>
                    <a:pt x="490" y="380"/>
                    <a:pt x="490" y="371"/>
                  </a:cubicBezTo>
                  <a:close/>
                  <a:moveTo>
                    <a:pt x="0" y="371"/>
                  </a:moveTo>
                  <a:cubicBezTo>
                    <a:pt x="0" y="380"/>
                    <a:pt x="7" y="388"/>
                    <a:pt x="16" y="388"/>
                  </a:cubicBezTo>
                  <a:cubicBezTo>
                    <a:pt x="36" y="388"/>
                    <a:pt x="55" y="388"/>
                    <a:pt x="74" y="388"/>
                  </a:cubicBezTo>
                  <a:cubicBezTo>
                    <a:pt x="74" y="334"/>
                    <a:pt x="74" y="334"/>
                    <a:pt x="74" y="334"/>
                  </a:cubicBezTo>
                  <a:cubicBezTo>
                    <a:pt x="74" y="326"/>
                    <a:pt x="75" y="319"/>
                    <a:pt x="78" y="312"/>
                  </a:cubicBezTo>
                  <a:cubicBezTo>
                    <a:pt x="88" y="286"/>
                    <a:pt x="114" y="269"/>
                    <a:pt x="139" y="260"/>
                  </a:cubicBezTo>
                  <a:cubicBezTo>
                    <a:pt x="80" y="248"/>
                    <a:pt x="0" y="263"/>
                    <a:pt x="0" y="305"/>
                  </a:cubicBezTo>
                  <a:cubicBezTo>
                    <a:pt x="0" y="327"/>
                    <a:pt x="0" y="349"/>
                    <a:pt x="0" y="371"/>
                  </a:cubicBezTo>
                  <a:close/>
                  <a:moveTo>
                    <a:pt x="197" y="192"/>
                  </a:moveTo>
                  <a:cubicBezTo>
                    <a:pt x="211" y="210"/>
                    <a:pt x="228" y="223"/>
                    <a:pt x="245" y="223"/>
                  </a:cubicBezTo>
                  <a:cubicBezTo>
                    <a:pt x="262" y="223"/>
                    <a:pt x="280" y="210"/>
                    <a:pt x="293" y="192"/>
                  </a:cubicBezTo>
                  <a:cubicBezTo>
                    <a:pt x="307" y="173"/>
                    <a:pt x="317" y="148"/>
                    <a:pt x="317" y="124"/>
                  </a:cubicBezTo>
                  <a:cubicBezTo>
                    <a:pt x="312" y="105"/>
                    <a:pt x="312" y="105"/>
                    <a:pt x="312" y="105"/>
                  </a:cubicBezTo>
                  <a:cubicBezTo>
                    <a:pt x="310" y="98"/>
                    <a:pt x="310" y="91"/>
                    <a:pt x="310" y="85"/>
                  </a:cubicBezTo>
                  <a:cubicBezTo>
                    <a:pt x="310" y="77"/>
                    <a:pt x="310" y="70"/>
                    <a:pt x="305" y="64"/>
                  </a:cubicBezTo>
                  <a:cubicBezTo>
                    <a:pt x="298" y="54"/>
                    <a:pt x="287" y="57"/>
                    <a:pt x="274" y="61"/>
                  </a:cubicBezTo>
                  <a:cubicBezTo>
                    <a:pt x="265" y="64"/>
                    <a:pt x="256" y="66"/>
                    <a:pt x="245" y="66"/>
                  </a:cubicBezTo>
                  <a:cubicBezTo>
                    <a:pt x="235" y="66"/>
                    <a:pt x="225" y="64"/>
                    <a:pt x="216" y="61"/>
                  </a:cubicBezTo>
                  <a:cubicBezTo>
                    <a:pt x="216" y="61"/>
                    <a:pt x="216" y="61"/>
                    <a:pt x="216" y="61"/>
                  </a:cubicBezTo>
                  <a:cubicBezTo>
                    <a:pt x="203" y="57"/>
                    <a:pt x="192" y="54"/>
                    <a:pt x="185" y="64"/>
                  </a:cubicBezTo>
                  <a:cubicBezTo>
                    <a:pt x="181" y="70"/>
                    <a:pt x="180" y="77"/>
                    <a:pt x="180" y="85"/>
                  </a:cubicBezTo>
                  <a:cubicBezTo>
                    <a:pt x="180" y="91"/>
                    <a:pt x="180" y="98"/>
                    <a:pt x="178" y="105"/>
                  </a:cubicBezTo>
                  <a:cubicBezTo>
                    <a:pt x="174" y="124"/>
                    <a:pt x="174" y="124"/>
                    <a:pt x="174" y="124"/>
                  </a:cubicBezTo>
                  <a:cubicBezTo>
                    <a:pt x="174" y="148"/>
                    <a:pt x="183" y="173"/>
                    <a:pt x="197" y="192"/>
                  </a:cubicBezTo>
                  <a:close/>
                </a:path>
              </a:pathLst>
            </a:custGeom>
            <a:gradFill>
              <a:gsLst>
                <a:gs pos="0">
                  <a:srgbClr val="CD1E24"/>
                </a:gs>
                <a:gs pos="100000">
                  <a:srgbClr val="C00000"/>
                </a:gs>
              </a:gsLst>
              <a:lin ang="2700000" scaled="0"/>
            </a:gra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9" name="Freeform 29"/>
            <p:cNvSpPr>
              <a:spLocks noEditPoints="1"/>
            </p:cNvSpPr>
            <p:nvPr/>
          </p:nvSpPr>
          <p:spPr bwMode="auto">
            <a:xfrm>
              <a:off x="4193165" y="2651859"/>
              <a:ext cx="506744" cy="598693"/>
            </a:xfrm>
            <a:custGeom>
              <a:avLst/>
              <a:gdLst>
                <a:gd name="T0" fmla="*/ 344 w 420"/>
                <a:gd name="T1" fmla="*/ 0 h 496"/>
                <a:gd name="T2" fmla="*/ 332 w 420"/>
                <a:gd name="T3" fmla="*/ 79 h 496"/>
                <a:gd name="T4" fmla="*/ 347 w 420"/>
                <a:gd name="T5" fmla="*/ 92 h 496"/>
                <a:gd name="T6" fmla="*/ 360 w 420"/>
                <a:gd name="T7" fmla="*/ 13 h 496"/>
                <a:gd name="T8" fmla="*/ 193 w 420"/>
                <a:gd name="T9" fmla="*/ 362 h 496"/>
                <a:gd name="T10" fmla="*/ 145 w 420"/>
                <a:gd name="T11" fmla="*/ 410 h 496"/>
                <a:gd name="T12" fmla="*/ 193 w 420"/>
                <a:gd name="T13" fmla="*/ 362 h 496"/>
                <a:gd name="T14" fmla="*/ 229 w 420"/>
                <a:gd name="T15" fmla="*/ 362 h 496"/>
                <a:gd name="T16" fmla="*/ 276 w 420"/>
                <a:gd name="T17" fmla="*/ 410 h 496"/>
                <a:gd name="T18" fmla="*/ 110 w 420"/>
                <a:gd name="T19" fmla="*/ 362 h 496"/>
                <a:gd name="T20" fmla="*/ 62 w 420"/>
                <a:gd name="T21" fmla="*/ 410 h 496"/>
                <a:gd name="T22" fmla="*/ 110 w 420"/>
                <a:gd name="T23" fmla="*/ 362 h 496"/>
                <a:gd name="T24" fmla="*/ 312 w 420"/>
                <a:gd name="T25" fmla="*/ 291 h 496"/>
                <a:gd name="T26" fmla="*/ 360 w 420"/>
                <a:gd name="T27" fmla="*/ 338 h 496"/>
                <a:gd name="T28" fmla="*/ 193 w 420"/>
                <a:gd name="T29" fmla="*/ 291 h 496"/>
                <a:gd name="T30" fmla="*/ 145 w 420"/>
                <a:gd name="T31" fmla="*/ 338 h 496"/>
                <a:gd name="T32" fmla="*/ 193 w 420"/>
                <a:gd name="T33" fmla="*/ 291 h 496"/>
                <a:gd name="T34" fmla="*/ 229 w 420"/>
                <a:gd name="T35" fmla="*/ 291 h 496"/>
                <a:gd name="T36" fmla="*/ 276 w 420"/>
                <a:gd name="T37" fmla="*/ 338 h 496"/>
                <a:gd name="T38" fmla="*/ 110 w 420"/>
                <a:gd name="T39" fmla="*/ 291 h 496"/>
                <a:gd name="T40" fmla="*/ 62 w 420"/>
                <a:gd name="T41" fmla="*/ 338 h 496"/>
                <a:gd name="T42" fmla="*/ 110 w 420"/>
                <a:gd name="T43" fmla="*/ 291 h 496"/>
                <a:gd name="T44" fmla="*/ 312 w 420"/>
                <a:gd name="T45" fmla="*/ 219 h 496"/>
                <a:gd name="T46" fmla="*/ 360 w 420"/>
                <a:gd name="T47" fmla="*/ 267 h 496"/>
                <a:gd name="T48" fmla="*/ 193 w 420"/>
                <a:gd name="T49" fmla="*/ 219 h 496"/>
                <a:gd name="T50" fmla="*/ 145 w 420"/>
                <a:gd name="T51" fmla="*/ 267 h 496"/>
                <a:gd name="T52" fmla="*/ 193 w 420"/>
                <a:gd name="T53" fmla="*/ 219 h 496"/>
                <a:gd name="T54" fmla="*/ 229 w 420"/>
                <a:gd name="T55" fmla="*/ 219 h 496"/>
                <a:gd name="T56" fmla="*/ 276 w 420"/>
                <a:gd name="T57" fmla="*/ 267 h 496"/>
                <a:gd name="T58" fmla="*/ 77 w 420"/>
                <a:gd name="T59" fmla="*/ 0 h 496"/>
                <a:gd name="T60" fmla="*/ 62 w 420"/>
                <a:gd name="T61" fmla="*/ 13 h 496"/>
                <a:gd name="T62" fmla="*/ 75 w 420"/>
                <a:gd name="T63" fmla="*/ 92 h 496"/>
                <a:gd name="T64" fmla="*/ 90 w 420"/>
                <a:gd name="T65" fmla="*/ 79 h 496"/>
                <a:gd name="T66" fmla="*/ 77 w 420"/>
                <a:gd name="T67" fmla="*/ 0 h 496"/>
                <a:gd name="T68" fmla="*/ 392 w 420"/>
                <a:gd name="T69" fmla="*/ 441 h 496"/>
                <a:gd name="T70" fmla="*/ 34 w 420"/>
                <a:gd name="T71" fmla="*/ 446 h 496"/>
                <a:gd name="T72" fmla="*/ 28 w 420"/>
                <a:gd name="T73" fmla="*/ 185 h 496"/>
                <a:gd name="T74" fmla="*/ 386 w 420"/>
                <a:gd name="T75" fmla="*/ 180 h 496"/>
                <a:gd name="T76" fmla="*/ 392 w 420"/>
                <a:gd name="T77" fmla="*/ 460 h 496"/>
                <a:gd name="T78" fmla="*/ 28 w 420"/>
                <a:gd name="T79" fmla="*/ 463 h 496"/>
                <a:gd name="T80" fmla="*/ 392 w 420"/>
                <a:gd name="T81" fmla="*/ 460 h 496"/>
                <a:gd name="T82" fmla="*/ 392 w 420"/>
                <a:gd name="T83" fmla="*/ 481 h 496"/>
                <a:gd name="T84" fmla="*/ 28 w 420"/>
                <a:gd name="T85" fmla="*/ 478 h 496"/>
                <a:gd name="T86" fmla="*/ 386 w 420"/>
                <a:gd name="T87" fmla="*/ 41 h 496"/>
                <a:gd name="T88" fmla="*/ 420 w 420"/>
                <a:gd name="T89" fmla="*/ 463 h 496"/>
                <a:gd name="T90" fmla="*/ 34 w 420"/>
                <a:gd name="T91" fmla="*/ 496 h 496"/>
                <a:gd name="T92" fmla="*/ 0 w 420"/>
                <a:gd name="T93" fmla="*/ 75 h 496"/>
                <a:gd name="T94" fmla="*/ 51 w 420"/>
                <a:gd name="T95" fmla="*/ 41 h 496"/>
                <a:gd name="T96" fmla="*/ 69 w 420"/>
                <a:gd name="T97" fmla="*/ 106 h 496"/>
                <a:gd name="T98" fmla="*/ 101 w 420"/>
                <a:gd name="T99" fmla="*/ 88 h 496"/>
                <a:gd name="T100" fmla="*/ 321 w 420"/>
                <a:gd name="T101" fmla="*/ 41 h 496"/>
                <a:gd name="T102" fmla="*/ 339 w 420"/>
                <a:gd name="T103" fmla="*/ 106 h 496"/>
                <a:gd name="T104" fmla="*/ 370 w 420"/>
                <a:gd name="T105" fmla="*/ 88 h 496"/>
                <a:gd name="T106" fmla="*/ 386 w 420"/>
                <a:gd name="T107" fmla="*/ 4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0" h="496">
                  <a:moveTo>
                    <a:pt x="347" y="0"/>
                  </a:moveTo>
                  <a:cubicBezTo>
                    <a:pt x="346" y="0"/>
                    <a:pt x="345" y="0"/>
                    <a:pt x="344" y="0"/>
                  </a:cubicBezTo>
                  <a:cubicBezTo>
                    <a:pt x="337" y="0"/>
                    <a:pt x="332" y="6"/>
                    <a:pt x="332" y="13"/>
                  </a:cubicBezTo>
                  <a:cubicBezTo>
                    <a:pt x="332" y="79"/>
                    <a:pt x="332" y="79"/>
                    <a:pt x="332" y="79"/>
                  </a:cubicBezTo>
                  <a:cubicBezTo>
                    <a:pt x="332" y="87"/>
                    <a:pt x="337" y="92"/>
                    <a:pt x="344" y="92"/>
                  </a:cubicBezTo>
                  <a:cubicBezTo>
                    <a:pt x="345" y="92"/>
                    <a:pt x="346" y="92"/>
                    <a:pt x="347" y="92"/>
                  </a:cubicBezTo>
                  <a:cubicBezTo>
                    <a:pt x="354" y="92"/>
                    <a:pt x="360" y="87"/>
                    <a:pt x="360" y="79"/>
                  </a:cubicBezTo>
                  <a:cubicBezTo>
                    <a:pt x="360" y="13"/>
                    <a:pt x="360" y="13"/>
                    <a:pt x="360" y="13"/>
                  </a:cubicBezTo>
                  <a:cubicBezTo>
                    <a:pt x="360" y="6"/>
                    <a:pt x="354" y="0"/>
                    <a:pt x="347" y="0"/>
                  </a:cubicBezTo>
                  <a:close/>
                  <a:moveTo>
                    <a:pt x="193" y="362"/>
                  </a:moveTo>
                  <a:cubicBezTo>
                    <a:pt x="177" y="362"/>
                    <a:pt x="161" y="362"/>
                    <a:pt x="145" y="362"/>
                  </a:cubicBezTo>
                  <a:cubicBezTo>
                    <a:pt x="145" y="378"/>
                    <a:pt x="145" y="394"/>
                    <a:pt x="145" y="410"/>
                  </a:cubicBezTo>
                  <a:cubicBezTo>
                    <a:pt x="161" y="410"/>
                    <a:pt x="177" y="410"/>
                    <a:pt x="193" y="410"/>
                  </a:cubicBezTo>
                  <a:cubicBezTo>
                    <a:pt x="193" y="394"/>
                    <a:pt x="193" y="378"/>
                    <a:pt x="193" y="362"/>
                  </a:cubicBezTo>
                  <a:close/>
                  <a:moveTo>
                    <a:pt x="276" y="362"/>
                  </a:moveTo>
                  <a:cubicBezTo>
                    <a:pt x="260" y="362"/>
                    <a:pt x="245" y="362"/>
                    <a:pt x="229" y="362"/>
                  </a:cubicBezTo>
                  <a:cubicBezTo>
                    <a:pt x="229" y="378"/>
                    <a:pt x="229" y="394"/>
                    <a:pt x="229" y="410"/>
                  </a:cubicBezTo>
                  <a:cubicBezTo>
                    <a:pt x="245" y="410"/>
                    <a:pt x="260" y="410"/>
                    <a:pt x="276" y="410"/>
                  </a:cubicBezTo>
                  <a:cubicBezTo>
                    <a:pt x="276" y="394"/>
                    <a:pt x="276" y="378"/>
                    <a:pt x="276" y="362"/>
                  </a:cubicBezTo>
                  <a:close/>
                  <a:moveTo>
                    <a:pt x="110" y="362"/>
                  </a:moveTo>
                  <a:cubicBezTo>
                    <a:pt x="62" y="362"/>
                    <a:pt x="62" y="362"/>
                    <a:pt x="62" y="362"/>
                  </a:cubicBezTo>
                  <a:cubicBezTo>
                    <a:pt x="62" y="410"/>
                    <a:pt x="62" y="410"/>
                    <a:pt x="62" y="410"/>
                  </a:cubicBezTo>
                  <a:cubicBezTo>
                    <a:pt x="110" y="410"/>
                    <a:pt x="110" y="410"/>
                    <a:pt x="110" y="410"/>
                  </a:cubicBezTo>
                  <a:cubicBezTo>
                    <a:pt x="110" y="362"/>
                    <a:pt x="110" y="362"/>
                    <a:pt x="110" y="362"/>
                  </a:cubicBezTo>
                  <a:close/>
                  <a:moveTo>
                    <a:pt x="360" y="291"/>
                  </a:moveTo>
                  <a:cubicBezTo>
                    <a:pt x="312" y="291"/>
                    <a:pt x="312" y="291"/>
                    <a:pt x="312" y="291"/>
                  </a:cubicBezTo>
                  <a:cubicBezTo>
                    <a:pt x="312" y="338"/>
                    <a:pt x="312" y="338"/>
                    <a:pt x="312" y="338"/>
                  </a:cubicBezTo>
                  <a:cubicBezTo>
                    <a:pt x="360" y="338"/>
                    <a:pt x="360" y="338"/>
                    <a:pt x="360" y="338"/>
                  </a:cubicBezTo>
                  <a:cubicBezTo>
                    <a:pt x="360" y="291"/>
                    <a:pt x="360" y="291"/>
                    <a:pt x="360" y="291"/>
                  </a:cubicBezTo>
                  <a:close/>
                  <a:moveTo>
                    <a:pt x="193" y="291"/>
                  </a:moveTo>
                  <a:cubicBezTo>
                    <a:pt x="177" y="291"/>
                    <a:pt x="161" y="291"/>
                    <a:pt x="145" y="291"/>
                  </a:cubicBezTo>
                  <a:cubicBezTo>
                    <a:pt x="145" y="306"/>
                    <a:pt x="145" y="322"/>
                    <a:pt x="145" y="338"/>
                  </a:cubicBezTo>
                  <a:cubicBezTo>
                    <a:pt x="161" y="338"/>
                    <a:pt x="177" y="338"/>
                    <a:pt x="193" y="338"/>
                  </a:cubicBezTo>
                  <a:cubicBezTo>
                    <a:pt x="193" y="322"/>
                    <a:pt x="193" y="306"/>
                    <a:pt x="193" y="291"/>
                  </a:cubicBezTo>
                  <a:close/>
                  <a:moveTo>
                    <a:pt x="276" y="291"/>
                  </a:moveTo>
                  <a:cubicBezTo>
                    <a:pt x="260" y="291"/>
                    <a:pt x="245" y="291"/>
                    <a:pt x="229" y="291"/>
                  </a:cubicBezTo>
                  <a:cubicBezTo>
                    <a:pt x="229" y="306"/>
                    <a:pt x="229" y="322"/>
                    <a:pt x="229" y="338"/>
                  </a:cubicBezTo>
                  <a:cubicBezTo>
                    <a:pt x="245" y="338"/>
                    <a:pt x="260" y="338"/>
                    <a:pt x="276" y="338"/>
                  </a:cubicBezTo>
                  <a:cubicBezTo>
                    <a:pt x="276" y="322"/>
                    <a:pt x="276" y="306"/>
                    <a:pt x="276" y="291"/>
                  </a:cubicBezTo>
                  <a:close/>
                  <a:moveTo>
                    <a:pt x="110" y="291"/>
                  </a:moveTo>
                  <a:cubicBezTo>
                    <a:pt x="62" y="291"/>
                    <a:pt x="62" y="291"/>
                    <a:pt x="62" y="291"/>
                  </a:cubicBezTo>
                  <a:cubicBezTo>
                    <a:pt x="62" y="338"/>
                    <a:pt x="62" y="338"/>
                    <a:pt x="62" y="338"/>
                  </a:cubicBezTo>
                  <a:cubicBezTo>
                    <a:pt x="110" y="338"/>
                    <a:pt x="110" y="338"/>
                    <a:pt x="110" y="338"/>
                  </a:cubicBezTo>
                  <a:cubicBezTo>
                    <a:pt x="110" y="291"/>
                    <a:pt x="110" y="291"/>
                    <a:pt x="110" y="291"/>
                  </a:cubicBezTo>
                  <a:close/>
                  <a:moveTo>
                    <a:pt x="360" y="219"/>
                  </a:moveTo>
                  <a:cubicBezTo>
                    <a:pt x="312" y="219"/>
                    <a:pt x="312" y="219"/>
                    <a:pt x="312" y="219"/>
                  </a:cubicBezTo>
                  <a:cubicBezTo>
                    <a:pt x="312" y="267"/>
                    <a:pt x="312" y="267"/>
                    <a:pt x="312" y="267"/>
                  </a:cubicBezTo>
                  <a:cubicBezTo>
                    <a:pt x="360" y="267"/>
                    <a:pt x="360" y="267"/>
                    <a:pt x="360" y="267"/>
                  </a:cubicBezTo>
                  <a:cubicBezTo>
                    <a:pt x="360" y="219"/>
                    <a:pt x="360" y="219"/>
                    <a:pt x="360" y="219"/>
                  </a:cubicBezTo>
                  <a:close/>
                  <a:moveTo>
                    <a:pt x="193" y="219"/>
                  </a:moveTo>
                  <a:cubicBezTo>
                    <a:pt x="177" y="219"/>
                    <a:pt x="161" y="219"/>
                    <a:pt x="145" y="219"/>
                  </a:cubicBezTo>
                  <a:cubicBezTo>
                    <a:pt x="145" y="235"/>
                    <a:pt x="145" y="251"/>
                    <a:pt x="145" y="267"/>
                  </a:cubicBezTo>
                  <a:cubicBezTo>
                    <a:pt x="161" y="267"/>
                    <a:pt x="177" y="267"/>
                    <a:pt x="193" y="267"/>
                  </a:cubicBezTo>
                  <a:cubicBezTo>
                    <a:pt x="193" y="251"/>
                    <a:pt x="193" y="235"/>
                    <a:pt x="193" y="219"/>
                  </a:cubicBezTo>
                  <a:close/>
                  <a:moveTo>
                    <a:pt x="276" y="219"/>
                  </a:moveTo>
                  <a:cubicBezTo>
                    <a:pt x="260" y="219"/>
                    <a:pt x="245" y="219"/>
                    <a:pt x="229" y="219"/>
                  </a:cubicBezTo>
                  <a:cubicBezTo>
                    <a:pt x="229" y="235"/>
                    <a:pt x="229" y="251"/>
                    <a:pt x="229" y="267"/>
                  </a:cubicBezTo>
                  <a:cubicBezTo>
                    <a:pt x="245" y="267"/>
                    <a:pt x="260" y="267"/>
                    <a:pt x="276" y="267"/>
                  </a:cubicBezTo>
                  <a:cubicBezTo>
                    <a:pt x="276" y="251"/>
                    <a:pt x="276" y="235"/>
                    <a:pt x="276" y="219"/>
                  </a:cubicBezTo>
                  <a:close/>
                  <a:moveTo>
                    <a:pt x="77" y="0"/>
                  </a:moveTo>
                  <a:cubicBezTo>
                    <a:pt x="76" y="0"/>
                    <a:pt x="76" y="0"/>
                    <a:pt x="75" y="0"/>
                  </a:cubicBezTo>
                  <a:cubicBezTo>
                    <a:pt x="68" y="0"/>
                    <a:pt x="62" y="6"/>
                    <a:pt x="62" y="13"/>
                  </a:cubicBezTo>
                  <a:cubicBezTo>
                    <a:pt x="62" y="79"/>
                    <a:pt x="62" y="79"/>
                    <a:pt x="62" y="79"/>
                  </a:cubicBezTo>
                  <a:cubicBezTo>
                    <a:pt x="62" y="87"/>
                    <a:pt x="68" y="92"/>
                    <a:pt x="75" y="92"/>
                  </a:cubicBezTo>
                  <a:cubicBezTo>
                    <a:pt x="76" y="92"/>
                    <a:pt x="76" y="92"/>
                    <a:pt x="77" y="92"/>
                  </a:cubicBezTo>
                  <a:cubicBezTo>
                    <a:pt x="84" y="92"/>
                    <a:pt x="90" y="87"/>
                    <a:pt x="90" y="79"/>
                  </a:cubicBezTo>
                  <a:cubicBezTo>
                    <a:pt x="90" y="13"/>
                    <a:pt x="90" y="13"/>
                    <a:pt x="90" y="13"/>
                  </a:cubicBezTo>
                  <a:cubicBezTo>
                    <a:pt x="90" y="6"/>
                    <a:pt x="84" y="0"/>
                    <a:pt x="77" y="0"/>
                  </a:cubicBezTo>
                  <a:close/>
                  <a:moveTo>
                    <a:pt x="392" y="185"/>
                  </a:moveTo>
                  <a:cubicBezTo>
                    <a:pt x="392" y="441"/>
                    <a:pt x="392" y="441"/>
                    <a:pt x="392" y="441"/>
                  </a:cubicBezTo>
                  <a:cubicBezTo>
                    <a:pt x="392" y="443"/>
                    <a:pt x="389" y="446"/>
                    <a:pt x="386" y="446"/>
                  </a:cubicBezTo>
                  <a:cubicBezTo>
                    <a:pt x="34" y="446"/>
                    <a:pt x="34" y="446"/>
                    <a:pt x="34" y="446"/>
                  </a:cubicBezTo>
                  <a:cubicBezTo>
                    <a:pt x="31" y="446"/>
                    <a:pt x="28" y="443"/>
                    <a:pt x="28" y="441"/>
                  </a:cubicBezTo>
                  <a:cubicBezTo>
                    <a:pt x="28" y="185"/>
                    <a:pt x="28" y="185"/>
                    <a:pt x="28" y="185"/>
                  </a:cubicBezTo>
                  <a:cubicBezTo>
                    <a:pt x="28" y="182"/>
                    <a:pt x="31" y="180"/>
                    <a:pt x="34" y="180"/>
                  </a:cubicBezTo>
                  <a:cubicBezTo>
                    <a:pt x="386" y="180"/>
                    <a:pt x="386" y="180"/>
                    <a:pt x="386" y="180"/>
                  </a:cubicBezTo>
                  <a:cubicBezTo>
                    <a:pt x="389" y="180"/>
                    <a:pt x="392" y="182"/>
                    <a:pt x="392" y="185"/>
                  </a:cubicBezTo>
                  <a:close/>
                  <a:moveTo>
                    <a:pt x="392" y="460"/>
                  </a:moveTo>
                  <a:cubicBezTo>
                    <a:pt x="392" y="463"/>
                    <a:pt x="392" y="463"/>
                    <a:pt x="392" y="463"/>
                  </a:cubicBezTo>
                  <a:cubicBezTo>
                    <a:pt x="28" y="463"/>
                    <a:pt x="28" y="463"/>
                    <a:pt x="28" y="463"/>
                  </a:cubicBezTo>
                  <a:cubicBezTo>
                    <a:pt x="28" y="460"/>
                    <a:pt x="28" y="460"/>
                    <a:pt x="28" y="460"/>
                  </a:cubicBezTo>
                  <a:cubicBezTo>
                    <a:pt x="392" y="460"/>
                    <a:pt x="392" y="460"/>
                    <a:pt x="392" y="460"/>
                  </a:cubicBezTo>
                  <a:close/>
                  <a:moveTo>
                    <a:pt x="392" y="478"/>
                  </a:moveTo>
                  <a:cubicBezTo>
                    <a:pt x="392" y="481"/>
                    <a:pt x="392" y="481"/>
                    <a:pt x="392" y="481"/>
                  </a:cubicBezTo>
                  <a:cubicBezTo>
                    <a:pt x="28" y="481"/>
                    <a:pt x="28" y="481"/>
                    <a:pt x="28" y="481"/>
                  </a:cubicBezTo>
                  <a:cubicBezTo>
                    <a:pt x="28" y="478"/>
                    <a:pt x="28" y="478"/>
                    <a:pt x="28" y="478"/>
                  </a:cubicBezTo>
                  <a:cubicBezTo>
                    <a:pt x="392" y="478"/>
                    <a:pt x="392" y="478"/>
                    <a:pt x="392" y="478"/>
                  </a:cubicBezTo>
                  <a:close/>
                  <a:moveTo>
                    <a:pt x="386" y="41"/>
                  </a:moveTo>
                  <a:cubicBezTo>
                    <a:pt x="405" y="41"/>
                    <a:pt x="420" y="56"/>
                    <a:pt x="420" y="75"/>
                  </a:cubicBezTo>
                  <a:cubicBezTo>
                    <a:pt x="420" y="463"/>
                    <a:pt x="420" y="463"/>
                    <a:pt x="420" y="463"/>
                  </a:cubicBezTo>
                  <a:cubicBezTo>
                    <a:pt x="420" y="481"/>
                    <a:pt x="405" y="496"/>
                    <a:pt x="386" y="496"/>
                  </a:cubicBezTo>
                  <a:cubicBezTo>
                    <a:pt x="269" y="496"/>
                    <a:pt x="151" y="496"/>
                    <a:pt x="34" y="496"/>
                  </a:cubicBezTo>
                  <a:cubicBezTo>
                    <a:pt x="15" y="496"/>
                    <a:pt x="0" y="481"/>
                    <a:pt x="0" y="463"/>
                  </a:cubicBezTo>
                  <a:cubicBezTo>
                    <a:pt x="0" y="75"/>
                    <a:pt x="0" y="75"/>
                    <a:pt x="0" y="75"/>
                  </a:cubicBezTo>
                  <a:cubicBezTo>
                    <a:pt x="0" y="56"/>
                    <a:pt x="15" y="41"/>
                    <a:pt x="34" y="41"/>
                  </a:cubicBezTo>
                  <a:cubicBezTo>
                    <a:pt x="51" y="41"/>
                    <a:pt x="51" y="41"/>
                    <a:pt x="51" y="41"/>
                  </a:cubicBezTo>
                  <a:cubicBezTo>
                    <a:pt x="51" y="57"/>
                    <a:pt x="51" y="72"/>
                    <a:pt x="51" y="88"/>
                  </a:cubicBezTo>
                  <a:cubicBezTo>
                    <a:pt x="51" y="98"/>
                    <a:pt x="59" y="106"/>
                    <a:pt x="69" y="106"/>
                  </a:cubicBezTo>
                  <a:cubicBezTo>
                    <a:pt x="74" y="106"/>
                    <a:pt x="78" y="106"/>
                    <a:pt x="83" y="106"/>
                  </a:cubicBezTo>
                  <a:cubicBezTo>
                    <a:pt x="93" y="106"/>
                    <a:pt x="101" y="98"/>
                    <a:pt x="101" y="88"/>
                  </a:cubicBezTo>
                  <a:cubicBezTo>
                    <a:pt x="101" y="72"/>
                    <a:pt x="101" y="57"/>
                    <a:pt x="101" y="41"/>
                  </a:cubicBezTo>
                  <a:cubicBezTo>
                    <a:pt x="321" y="41"/>
                    <a:pt x="321" y="41"/>
                    <a:pt x="321" y="41"/>
                  </a:cubicBezTo>
                  <a:cubicBezTo>
                    <a:pt x="321" y="57"/>
                    <a:pt x="321" y="72"/>
                    <a:pt x="321" y="88"/>
                  </a:cubicBezTo>
                  <a:cubicBezTo>
                    <a:pt x="321" y="98"/>
                    <a:pt x="329" y="106"/>
                    <a:pt x="339" y="106"/>
                  </a:cubicBezTo>
                  <a:cubicBezTo>
                    <a:pt x="343" y="106"/>
                    <a:pt x="348" y="106"/>
                    <a:pt x="352" y="106"/>
                  </a:cubicBezTo>
                  <a:cubicBezTo>
                    <a:pt x="362" y="106"/>
                    <a:pt x="370" y="98"/>
                    <a:pt x="370" y="88"/>
                  </a:cubicBezTo>
                  <a:cubicBezTo>
                    <a:pt x="370" y="72"/>
                    <a:pt x="370" y="57"/>
                    <a:pt x="370" y="41"/>
                  </a:cubicBezTo>
                  <a:lnTo>
                    <a:pt x="386" y="41"/>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0" name="Freeform 30"/>
            <p:cNvSpPr>
              <a:spLocks noEditPoints="1"/>
            </p:cNvSpPr>
            <p:nvPr/>
          </p:nvSpPr>
          <p:spPr bwMode="auto">
            <a:xfrm>
              <a:off x="7516809" y="2606482"/>
              <a:ext cx="551558" cy="689448"/>
            </a:xfrm>
            <a:custGeom>
              <a:avLst/>
              <a:gdLst>
                <a:gd name="T0" fmla="*/ 100 w 408"/>
                <a:gd name="T1" fmla="*/ 18 h 510"/>
                <a:gd name="T2" fmla="*/ 290 w 408"/>
                <a:gd name="T3" fmla="*/ 368 h 510"/>
                <a:gd name="T4" fmla="*/ 345 w 408"/>
                <a:gd name="T5" fmla="*/ 332 h 510"/>
                <a:gd name="T6" fmla="*/ 259 w 408"/>
                <a:gd name="T7" fmla="*/ 464 h 510"/>
                <a:gd name="T8" fmla="*/ 267 w 408"/>
                <a:gd name="T9" fmla="*/ 397 h 510"/>
                <a:gd name="T10" fmla="*/ 241 w 408"/>
                <a:gd name="T11" fmla="*/ 345 h 510"/>
                <a:gd name="T12" fmla="*/ 216 w 408"/>
                <a:gd name="T13" fmla="*/ 319 h 510"/>
                <a:gd name="T14" fmla="*/ 320 w 408"/>
                <a:gd name="T15" fmla="*/ 474 h 510"/>
                <a:gd name="T16" fmla="*/ 159 w 408"/>
                <a:gd name="T17" fmla="*/ 386 h 510"/>
                <a:gd name="T18" fmla="*/ 196 w 408"/>
                <a:gd name="T19" fmla="*/ 298 h 510"/>
                <a:gd name="T20" fmla="*/ 229 w 408"/>
                <a:gd name="T21" fmla="*/ 381 h 510"/>
                <a:gd name="T22" fmla="*/ 338 w 408"/>
                <a:gd name="T23" fmla="*/ 391 h 510"/>
                <a:gd name="T24" fmla="*/ 278 w 408"/>
                <a:gd name="T25" fmla="*/ 440 h 510"/>
                <a:gd name="T26" fmla="*/ 289 w 408"/>
                <a:gd name="T27" fmla="*/ 332 h 510"/>
                <a:gd name="T28" fmla="*/ 126 w 408"/>
                <a:gd name="T29" fmla="*/ 86 h 510"/>
                <a:gd name="T30" fmla="*/ 138 w 408"/>
                <a:gd name="T31" fmla="*/ 19 h 510"/>
                <a:gd name="T32" fmla="*/ 217 w 408"/>
                <a:gd name="T33" fmla="*/ 61 h 510"/>
                <a:gd name="T34" fmla="*/ 127 w 408"/>
                <a:gd name="T35" fmla="*/ 22 h 510"/>
                <a:gd name="T36" fmla="*/ 244 w 408"/>
                <a:gd name="T37" fmla="*/ 59 h 510"/>
                <a:gd name="T38" fmla="*/ 134 w 408"/>
                <a:gd name="T39" fmla="*/ 343 h 510"/>
                <a:gd name="T40" fmla="*/ 87 w 408"/>
                <a:gd name="T41" fmla="*/ 290 h 510"/>
                <a:gd name="T42" fmla="*/ 86 w 408"/>
                <a:gd name="T43" fmla="*/ 290 h 510"/>
                <a:gd name="T44" fmla="*/ 85 w 408"/>
                <a:gd name="T45" fmla="*/ 290 h 510"/>
                <a:gd name="T46" fmla="*/ 84 w 408"/>
                <a:gd name="T47" fmla="*/ 289 h 510"/>
                <a:gd name="T48" fmla="*/ 83 w 408"/>
                <a:gd name="T49" fmla="*/ 289 h 510"/>
                <a:gd name="T50" fmla="*/ 83 w 408"/>
                <a:gd name="T51" fmla="*/ 289 h 510"/>
                <a:gd name="T52" fmla="*/ 82 w 408"/>
                <a:gd name="T53" fmla="*/ 289 h 510"/>
                <a:gd name="T54" fmla="*/ 81 w 408"/>
                <a:gd name="T55" fmla="*/ 288 h 510"/>
                <a:gd name="T56" fmla="*/ 81 w 408"/>
                <a:gd name="T57" fmla="*/ 288 h 510"/>
                <a:gd name="T58" fmla="*/ 80 w 408"/>
                <a:gd name="T59" fmla="*/ 287 h 510"/>
                <a:gd name="T60" fmla="*/ 80 w 408"/>
                <a:gd name="T61" fmla="*/ 287 h 510"/>
                <a:gd name="T62" fmla="*/ 79 w 408"/>
                <a:gd name="T63" fmla="*/ 286 h 510"/>
                <a:gd name="T64" fmla="*/ 79 w 408"/>
                <a:gd name="T65" fmla="*/ 285 h 510"/>
                <a:gd name="T66" fmla="*/ 78 w 408"/>
                <a:gd name="T67" fmla="*/ 284 h 510"/>
                <a:gd name="T68" fmla="*/ 78 w 408"/>
                <a:gd name="T69" fmla="*/ 284 h 510"/>
                <a:gd name="T70" fmla="*/ 78 w 408"/>
                <a:gd name="T71" fmla="*/ 283 h 510"/>
                <a:gd name="T72" fmla="*/ 78 w 408"/>
                <a:gd name="T73" fmla="*/ 282 h 510"/>
                <a:gd name="T74" fmla="*/ 77 w 408"/>
                <a:gd name="T75" fmla="*/ 281 h 510"/>
                <a:gd name="T76" fmla="*/ 77 w 408"/>
                <a:gd name="T77" fmla="*/ 281 h 510"/>
                <a:gd name="T78" fmla="*/ 77 w 408"/>
                <a:gd name="T79" fmla="*/ 280 h 510"/>
                <a:gd name="T80" fmla="*/ 77 w 408"/>
                <a:gd name="T81" fmla="*/ 279 h 510"/>
                <a:gd name="T82" fmla="*/ 78 w 408"/>
                <a:gd name="T83" fmla="*/ 278 h 510"/>
                <a:gd name="T84" fmla="*/ 78 w 408"/>
                <a:gd name="T85" fmla="*/ 278 h 510"/>
                <a:gd name="T86" fmla="*/ 78 w 408"/>
                <a:gd name="T87" fmla="*/ 277 h 510"/>
                <a:gd name="T88" fmla="*/ 79 w 408"/>
                <a:gd name="T89" fmla="*/ 276 h 510"/>
                <a:gd name="T90" fmla="*/ 79 w 408"/>
                <a:gd name="T91" fmla="*/ 275 h 510"/>
                <a:gd name="T92" fmla="*/ 80 w 408"/>
                <a:gd name="T93" fmla="*/ 274 h 510"/>
                <a:gd name="T94" fmla="*/ 80 w 408"/>
                <a:gd name="T95" fmla="*/ 274 h 510"/>
                <a:gd name="T96" fmla="*/ 81 w 408"/>
                <a:gd name="T97" fmla="*/ 273 h 510"/>
                <a:gd name="T98" fmla="*/ 82 w 408"/>
                <a:gd name="T99" fmla="*/ 272 h 510"/>
                <a:gd name="T100" fmla="*/ 83 w 408"/>
                <a:gd name="T101" fmla="*/ 272 h 510"/>
                <a:gd name="T102" fmla="*/ 84 w 408"/>
                <a:gd name="T103" fmla="*/ 272 h 510"/>
                <a:gd name="T104" fmla="*/ 86 w 408"/>
                <a:gd name="T105" fmla="*/ 271 h 510"/>
                <a:gd name="T106" fmla="*/ 77 w 408"/>
                <a:gd name="T107" fmla="*/ 280 h 510"/>
                <a:gd name="T108" fmla="*/ 87 w 408"/>
                <a:gd name="T109" fmla="*/ 237 h 510"/>
                <a:gd name="T110" fmla="*/ 267 w 408"/>
                <a:gd name="T111" fmla="*/ 175 h 510"/>
                <a:gd name="T112" fmla="*/ 258 w 408"/>
                <a:gd name="T113" fmla="*/ 115 h 510"/>
                <a:gd name="T114" fmla="*/ 87 w 408"/>
                <a:gd name="T115" fmla="*/ 115 h 510"/>
                <a:gd name="T116" fmla="*/ 212 w 408"/>
                <a:gd name="T117" fmla="*/ 2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8" h="510">
                  <a:moveTo>
                    <a:pt x="23" y="460"/>
                  </a:moveTo>
                  <a:cubicBezTo>
                    <a:pt x="147" y="460"/>
                    <a:pt x="147" y="460"/>
                    <a:pt x="147" y="460"/>
                  </a:cubicBezTo>
                  <a:cubicBezTo>
                    <a:pt x="140" y="447"/>
                    <a:pt x="135" y="434"/>
                    <a:pt x="132" y="419"/>
                  </a:cubicBezTo>
                  <a:cubicBezTo>
                    <a:pt x="43" y="419"/>
                    <a:pt x="43" y="419"/>
                    <a:pt x="43" y="419"/>
                  </a:cubicBezTo>
                  <a:cubicBezTo>
                    <a:pt x="43" y="59"/>
                    <a:pt x="43" y="59"/>
                    <a:pt x="43" y="59"/>
                  </a:cubicBezTo>
                  <a:cubicBezTo>
                    <a:pt x="100" y="59"/>
                    <a:pt x="100" y="59"/>
                    <a:pt x="100" y="59"/>
                  </a:cubicBezTo>
                  <a:cubicBezTo>
                    <a:pt x="100" y="18"/>
                    <a:pt x="100" y="18"/>
                    <a:pt x="100" y="18"/>
                  </a:cubicBezTo>
                  <a:cubicBezTo>
                    <a:pt x="23" y="18"/>
                    <a:pt x="23" y="18"/>
                    <a:pt x="23" y="18"/>
                  </a:cubicBezTo>
                  <a:cubicBezTo>
                    <a:pt x="11" y="18"/>
                    <a:pt x="0" y="28"/>
                    <a:pt x="0" y="41"/>
                  </a:cubicBezTo>
                  <a:cubicBezTo>
                    <a:pt x="0" y="437"/>
                    <a:pt x="0" y="437"/>
                    <a:pt x="0" y="437"/>
                  </a:cubicBezTo>
                  <a:cubicBezTo>
                    <a:pt x="0" y="450"/>
                    <a:pt x="11" y="460"/>
                    <a:pt x="23" y="460"/>
                  </a:cubicBezTo>
                  <a:close/>
                  <a:moveTo>
                    <a:pt x="286" y="370"/>
                  </a:moveTo>
                  <a:cubicBezTo>
                    <a:pt x="286" y="370"/>
                    <a:pt x="287" y="369"/>
                    <a:pt x="287" y="369"/>
                  </a:cubicBezTo>
                  <a:cubicBezTo>
                    <a:pt x="288" y="368"/>
                    <a:pt x="289" y="368"/>
                    <a:pt x="290" y="368"/>
                  </a:cubicBezTo>
                  <a:cubicBezTo>
                    <a:pt x="291" y="369"/>
                    <a:pt x="291" y="369"/>
                    <a:pt x="291" y="370"/>
                  </a:cubicBezTo>
                  <a:cubicBezTo>
                    <a:pt x="292" y="370"/>
                    <a:pt x="292" y="370"/>
                    <a:pt x="292" y="370"/>
                  </a:cubicBezTo>
                  <a:cubicBezTo>
                    <a:pt x="337" y="325"/>
                    <a:pt x="337" y="325"/>
                    <a:pt x="337" y="325"/>
                  </a:cubicBezTo>
                  <a:cubicBezTo>
                    <a:pt x="338" y="324"/>
                    <a:pt x="340" y="323"/>
                    <a:pt x="341" y="323"/>
                  </a:cubicBezTo>
                  <a:cubicBezTo>
                    <a:pt x="342" y="323"/>
                    <a:pt x="344" y="324"/>
                    <a:pt x="345" y="325"/>
                  </a:cubicBezTo>
                  <a:cubicBezTo>
                    <a:pt x="346" y="326"/>
                    <a:pt x="346" y="327"/>
                    <a:pt x="346" y="329"/>
                  </a:cubicBezTo>
                  <a:cubicBezTo>
                    <a:pt x="346" y="330"/>
                    <a:pt x="346" y="331"/>
                    <a:pt x="345" y="332"/>
                  </a:cubicBezTo>
                  <a:cubicBezTo>
                    <a:pt x="293" y="384"/>
                    <a:pt x="293" y="384"/>
                    <a:pt x="293" y="384"/>
                  </a:cubicBezTo>
                  <a:cubicBezTo>
                    <a:pt x="300" y="389"/>
                    <a:pt x="300" y="389"/>
                    <a:pt x="300" y="389"/>
                  </a:cubicBezTo>
                  <a:cubicBezTo>
                    <a:pt x="302" y="391"/>
                    <a:pt x="303" y="392"/>
                    <a:pt x="303" y="394"/>
                  </a:cubicBezTo>
                  <a:cubicBezTo>
                    <a:pt x="304" y="398"/>
                    <a:pt x="301" y="402"/>
                    <a:pt x="297" y="403"/>
                  </a:cubicBezTo>
                  <a:cubicBezTo>
                    <a:pt x="295" y="403"/>
                    <a:pt x="293" y="403"/>
                    <a:pt x="291" y="401"/>
                  </a:cubicBezTo>
                  <a:cubicBezTo>
                    <a:pt x="283" y="396"/>
                    <a:pt x="283" y="396"/>
                    <a:pt x="283" y="396"/>
                  </a:cubicBezTo>
                  <a:cubicBezTo>
                    <a:pt x="259" y="464"/>
                    <a:pt x="259" y="464"/>
                    <a:pt x="259" y="464"/>
                  </a:cubicBezTo>
                  <a:cubicBezTo>
                    <a:pt x="259" y="465"/>
                    <a:pt x="258" y="465"/>
                    <a:pt x="258" y="466"/>
                  </a:cubicBezTo>
                  <a:cubicBezTo>
                    <a:pt x="256" y="466"/>
                    <a:pt x="254" y="466"/>
                    <a:pt x="253" y="464"/>
                  </a:cubicBezTo>
                  <a:cubicBezTo>
                    <a:pt x="253" y="463"/>
                    <a:pt x="253" y="463"/>
                    <a:pt x="253" y="462"/>
                  </a:cubicBezTo>
                  <a:cubicBezTo>
                    <a:pt x="274" y="402"/>
                    <a:pt x="274" y="402"/>
                    <a:pt x="274" y="402"/>
                  </a:cubicBezTo>
                  <a:cubicBezTo>
                    <a:pt x="274" y="402"/>
                    <a:pt x="273" y="403"/>
                    <a:pt x="272" y="403"/>
                  </a:cubicBezTo>
                  <a:cubicBezTo>
                    <a:pt x="271" y="403"/>
                    <a:pt x="270" y="402"/>
                    <a:pt x="269" y="401"/>
                  </a:cubicBezTo>
                  <a:cubicBezTo>
                    <a:pt x="268" y="400"/>
                    <a:pt x="267" y="399"/>
                    <a:pt x="267" y="397"/>
                  </a:cubicBezTo>
                  <a:cubicBezTo>
                    <a:pt x="267" y="396"/>
                    <a:pt x="268" y="394"/>
                    <a:pt x="269" y="393"/>
                  </a:cubicBezTo>
                  <a:cubicBezTo>
                    <a:pt x="274" y="388"/>
                    <a:pt x="274" y="388"/>
                    <a:pt x="274" y="388"/>
                  </a:cubicBezTo>
                  <a:cubicBezTo>
                    <a:pt x="232" y="357"/>
                    <a:pt x="232" y="357"/>
                    <a:pt x="232" y="357"/>
                  </a:cubicBezTo>
                  <a:cubicBezTo>
                    <a:pt x="231" y="356"/>
                    <a:pt x="230" y="354"/>
                    <a:pt x="229" y="352"/>
                  </a:cubicBezTo>
                  <a:cubicBezTo>
                    <a:pt x="229" y="350"/>
                    <a:pt x="230" y="348"/>
                    <a:pt x="231" y="347"/>
                  </a:cubicBezTo>
                  <a:cubicBezTo>
                    <a:pt x="232" y="345"/>
                    <a:pt x="234" y="344"/>
                    <a:pt x="236" y="344"/>
                  </a:cubicBezTo>
                  <a:cubicBezTo>
                    <a:pt x="238" y="344"/>
                    <a:pt x="240" y="344"/>
                    <a:pt x="241" y="345"/>
                  </a:cubicBezTo>
                  <a:cubicBezTo>
                    <a:pt x="283" y="377"/>
                    <a:pt x="283" y="377"/>
                    <a:pt x="283" y="377"/>
                  </a:cubicBezTo>
                  <a:cubicBezTo>
                    <a:pt x="286" y="370"/>
                    <a:pt x="286" y="370"/>
                    <a:pt x="286" y="370"/>
                  </a:cubicBezTo>
                  <a:close/>
                  <a:moveTo>
                    <a:pt x="350" y="319"/>
                  </a:moveTo>
                  <a:cubicBezTo>
                    <a:pt x="342" y="310"/>
                    <a:pt x="331" y="303"/>
                    <a:pt x="320" y="299"/>
                  </a:cubicBezTo>
                  <a:cubicBezTo>
                    <a:pt x="309" y="294"/>
                    <a:pt x="296" y="291"/>
                    <a:pt x="283" y="291"/>
                  </a:cubicBezTo>
                  <a:cubicBezTo>
                    <a:pt x="271" y="291"/>
                    <a:pt x="258" y="294"/>
                    <a:pt x="247" y="299"/>
                  </a:cubicBezTo>
                  <a:cubicBezTo>
                    <a:pt x="236" y="303"/>
                    <a:pt x="225" y="310"/>
                    <a:pt x="216" y="319"/>
                  </a:cubicBezTo>
                  <a:cubicBezTo>
                    <a:pt x="208" y="328"/>
                    <a:pt x="201" y="338"/>
                    <a:pt x="196" y="350"/>
                  </a:cubicBezTo>
                  <a:cubicBezTo>
                    <a:pt x="191" y="361"/>
                    <a:pt x="189" y="373"/>
                    <a:pt x="189" y="386"/>
                  </a:cubicBezTo>
                  <a:cubicBezTo>
                    <a:pt x="189" y="399"/>
                    <a:pt x="191" y="411"/>
                    <a:pt x="196" y="422"/>
                  </a:cubicBezTo>
                  <a:cubicBezTo>
                    <a:pt x="201" y="434"/>
                    <a:pt x="208" y="444"/>
                    <a:pt x="216" y="453"/>
                  </a:cubicBezTo>
                  <a:cubicBezTo>
                    <a:pt x="225" y="462"/>
                    <a:pt x="236" y="469"/>
                    <a:pt x="247" y="474"/>
                  </a:cubicBezTo>
                  <a:cubicBezTo>
                    <a:pt x="258" y="478"/>
                    <a:pt x="271" y="481"/>
                    <a:pt x="283" y="481"/>
                  </a:cubicBezTo>
                  <a:cubicBezTo>
                    <a:pt x="296" y="481"/>
                    <a:pt x="309" y="478"/>
                    <a:pt x="320" y="474"/>
                  </a:cubicBezTo>
                  <a:cubicBezTo>
                    <a:pt x="331" y="469"/>
                    <a:pt x="342" y="462"/>
                    <a:pt x="350" y="453"/>
                  </a:cubicBezTo>
                  <a:cubicBezTo>
                    <a:pt x="359" y="444"/>
                    <a:pt x="366" y="434"/>
                    <a:pt x="371" y="422"/>
                  </a:cubicBezTo>
                  <a:cubicBezTo>
                    <a:pt x="376" y="411"/>
                    <a:pt x="378" y="399"/>
                    <a:pt x="378" y="386"/>
                  </a:cubicBezTo>
                  <a:cubicBezTo>
                    <a:pt x="378" y="373"/>
                    <a:pt x="376" y="361"/>
                    <a:pt x="371" y="350"/>
                  </a:cubicBezTo>
                  <a:cubicBezTo>
                    <a:pt x="366" y="338"/>
                    <a:pt x="359" y="328"/>
                    <a:pt x="350" y="319"/>
                  </a:cubicBezTo>
                  <a:close/>
                  <a:moveTo>
                    <a:pt x="196" y="298"/>
                  </a:moveTo>
                  <a:cubicBezTo>
                    <a:pt x="173" y="321"/>
                    <a:pt x="159" y="352"/>
                    <a:pt x="159" y="386"/>
                  </a:cubicBezTo>
                  <a:cubicBezTo>
                    <a:pt x="159" y="420"/>
                    <a:pt x="173" y="451"/>
                    <a:pt x="196" y="474"/>
                  </a:cubicBezTo>
                  <a:cubicBezTo>
                    <a:pt x="218" y="496"/>
                    <a:pt x="249" y="510"/>
                    <a:pt x="283" y="510"/>
                  </a:cubicBezTo>
                  <a:cubicBezTo>
                    <a:pt x="318" y="510"/>
                    <a:pt x="349" y="496"/>
                    <a:pt x="371" y="474"/>
                  </a:cubicBezTo>
                  <a:cubicBezTo>
                    <a:pt x="394" y="451"/>
                    <a:pt x="408" y="420"/>
                    <a:pt x="408" y="386"/>
                  </a:cubicBezTo>
                  <a:cubicBezTo>
                    <a:pt x="408" y="352"/>
                    <a:pt x="394" y="321"/>
                    <a:pt x="371" y="298"/>
                  </a:cubicBezTo>
                  <a:cubicBezTo>
                    <a:pt x="349" y="276"/>
                    <a:pt x="318" y="262"/>
                    <a:pt x="283" y="262"/>
                  </a:cubicBezTo>
                  <a:cubicBezTo>
                    <a:pt x="249" y="262"/>
                    <a:pt x="218" y="276"/>
                    <a:pt x="196" y="298"/>
                  </a:cubicBezTo>
                  <a:close/>
                  <a:moveTo>
                    <a:pt x="229" y="381"/>
                  </a:moveTo>
                  <a:cubicBezTo>
                    <a:pt x="202" y="381"/>
                    <a:pt x="202" y="381"/>
                    <a:pt x="202" y="381"/>
                  </a:cubicBezTo>
                  <a:cubicBezTo>
                    <a:pt x="199" y="381"/>
                    <a:pt x="197" y="383"/>
                    <a:pt x="197" y="386"/>
                  </a:cubicBezTo>
                  <a:cubicBezTo>
                    <a:pt x="197" y="389"/>
                    <a:pt x="199" y="391"/>
                    <a:pt x="202" y="391"/>
                  </a:cubicBezTo>
                  <a:cubicBezTo>
                    <a:pt x="229" y="391"/>
                    <a:pt x="229" y="391"/>
                    <a:pt x="229" y="391"/>
                  </a:cubicBezTo>
                  <a:cubicBezTo>
                    <a:pt x="232" y="391"/>
                    <a:pt x="235" y="389"/>
                    <a:pt x="235" y="386"/>
                  </a:cubicBezTo>
                  <a:cubicBezTo>
                    <a:pt x="235" y="383"/>
                    <a:pt x="232" y="381"/>
                    <a:pt x="229" y="381"/>
                  </a:cubicBezTo>
                  <a:close/>
                  <a:moveTo>
                    <a:pt x="338" y="391"/>
                  </a:moveTo>
                  <a:cubicBezTo>
                    <a:pt x="365" y="391"/>
                    <a:pt x="365" y="391"/>
                    <a:pt x="365" y="391"/>
                  </a:cubicBezTo>
                  <a:cubicBezTo>
                    <a:pt x="368" y="391"/>
                    <a:pt x="370" y="389"/>
                    <a:pt x="370" y="386"/>
                  </a:cubicBezTo>
                  <a:cubicBezTo>
                    <a:pt x="370" y="383"/>
                    <a:pt x="368" y="381"/>
                    <a:pt x="365" y="381"/>
                  </a:cubicBezTo>
                  <a:cubicBezTo>
                    <a:pt x="338" y="381"/>
                    <a:pt x="338" y="381"/>
                    <a:pt x="338" y="381"/>
                  </a:cubicBezTo>
                  <a:cubicBezTo>
                    <a:pt x="335" y="381"/>
                    <a:pt x="332" y="383"/>
                    <a:pt x="332" y="386"/>
                  </a:cubicBezTo>
                  <a:cubicBezTo>
                    <a:pt x="332" y="389"/>
                    <a:pt x="335" y="391"/>
                    <a:pt x="338" y="391"/>
                  </a:cubicBezTo>
                  <a:close/>
                  <a:moveTo>
                    <a:pt x="278" y="440"/>
                  </a:moveTo>
                  <a:cubicBezTo>
                    <a:pt x="278" y="467"/>
                    <a:pt x="278" y="467"/>
                    <a:pt x="278" y="467"/>
                  </a:cubicBezTo>
                  <a:cubicBezTo>
                    <a:pt x="278" y="470"/>
                    <a:pt x="280" y="473"/>
                    <a:pt x="283" y="473"/>
                  </a:cubicBezTo>
                  <a:cubicBezTo>
                    <a:pt x="286" y="473"/>
                    <a:pt x="289" y="470"/>
                    <a:pt x="289" y="467"/>
                  </a:cubicBezTo>
                  <a:cubicBezTo>
                    <a:pt x="289" y="440"/>
                    <a:pt x="289" y="440"/>
                    <a:pt x="289" y="440"/>
                  </a:cubicBezTo>
                  <a:cubicBezTo>
                    <a:pt x="289" y="437"/>
                    <a:pt x="286" y="435"/>
                    <a:pt x="283" y="435"/>
                  </a:cubicBezTo>
                  <a:cubicBezTo>
                    <a:pt x="280" y="435"/>
                    <a:pt x="278" y="437"/>
                    <a:pt x="278" y="440"/>
                  </a:cubicBezTo>
                  <a:close/>
                  <a:moveTo>
                    <a:pt x="289" y="332"/>
                  </a:moveTo>
                  <a:cubicBezTo>
                    <a:pt x="289" y="305"/>
                    <a:pt x="289" y="305"/>
                    <a:pt x="289" y="305"/>
                  </a:cubicBezTo>
                  <a:cubicBezTo>
                    <a:pt x="289" y="302"/>
                    <a:pt x="286" y="299"/>
                    <a:pt x="283" y="299"/>
                  </a:cubicBezTo>
                  <a:cubicBezTo>
                    <a:pt x="280" y="299"/>
                    <a:pt x="278" y="302"/>
                    <a:pt x="278" y="305"/>
                  </a:cubicBezTo>
                  <a:cubicBezTo>
                    <a:pt x="278" y="332"/>
                    <a:pt x="278" y="332"/>
                    <a:pt x="278" y="332"/>
                  </a:cubicBezTo>
                  <a:cubicBezTo>
                    <a:pt x="278" y="335"/>
                    <a:pt x="280" y="337"/>
                    <a:pt x="283" y="337"/>
                  </a:cubicBezTo>
                  <a:cubicBezTo>
                    <a:pt x="286" y="337"/>
                    <a:pt x="289" y="335"/>
                    <a:pt x="289" y="332"/>
                  </a:cubicBezTo>
                  <a:close/>
                  <a:moveTo>
                    <a:pt x="218" y="0"/>
                  </a:moveTo>
                  <a:cubicBezTo>
                    <a:pt x="224" y="0"/>
                    <a:pt x="228" y="2"/>
                    <a:pt x="232" y="4"/>
                  </a:cubicBezTo>
                  <a:cubicBezTo>
                    <a:pt x="235" y="7"/>
                    <a:pt x="237" y="11"/>
                    <a:pt x="237" y="14"/>
                  </a:cubicBezTo>
                  <a:cubicBezTo>
                    <a:pt x="237" y="72"/>
                    <a:pt x="237" y="72"/>
                    <a:pt x="237" y="72"/>
                  </a:cubicBezTo>
                  <a:cubicBezTo>
                    <a:pt x="237" y="75"/>
                    <a:pt x="235" y="79"/>
                    <a:pt x="232" y="82"/>
                  </a:cubicBezTo>
                  <a:cubicBezTo>
                    <a:pt x="228" y="84"/>
                    <a:pt x="224" y="86"/>
                    <a:pt x="218" y="86"/>
                  </a:cubicBezTo>
                  <a:cubicBezTo>
                    <a:pt x="126" y="86"/>
                    <a:pt x="126" y="86"/>
                    <a:pt x="126" y="86"/>
                  </a:cubicBezTo>
                  <a:cubicBezTo>
                    <a:pt x="121" y="86"/>
                    <a:pt x="116" y="84"/>
                    <a:pt x="113" y="82"/>
                  </a:cubicBezTo>
                  <a:cubicBezTo>
                    <a:pt x="110" y="79"/>
                    <a:pt x="108" y="75"/>
                    <a:pt x="108" y="72"/>
                  </a:cubicBezTo>
                  <a:cubicBezTo>
                    <a:pt x="108" y="14"/>
                    <a:pt x="108" y="14"/>
                    <a:pt x="108" y="14"/>
                  </a:cubicBezTo>
                  <a:cubicBezTo>
                    <a:pt x="108" y="11"/>
                    <a:pt x="110" y="7"/>
                    <a:pt x="113" y="4"/>
                  </a:cubicBezTo>
                  <a:cubicBezTo>
                    <a:pt x="116" y="2"/>
                    <a:pt x="121" y="0"/>
                    <a:pt x="126" y="0"/>
                  </a:cubicBezTo>
                  <a:cubicBezTo>
                    <a:pt x="218" y="0"/>
                    <a:pt x="218" y="0"/>
                    <a:pt x="218" y="0"/>
                  </a:cubicBezTo>
                  <a:close/>
                  <a:moveTo>
                    <a:pt x="138" y="19"/>
                  </a:moveTo>
                  <a:cubicBezTo>
                    <a:pt x="206" y="19"/>
                    <a:pt x="206" y="19"/>
                    <a:pt x="206" y="19"/>
                  </a:cubicBezTo>
                  <a:cubicBezTo>
                    <a:pt x="210" y="19"/>
                    <a:pt x="214" y="20"/>
                    <a:pt x="217" y="22"/>
                  </a:cubicBezTo>
                  <a:cubicBezTo>
                    <a:pt x="217" y="22"/>
                    <a:pt x="217" y="22"/>
                    <a:pt x="217" y="22"/>
                  </a:cubicBezTo>
                  <a:cubicBezTo>
                    <a:pt x="220" y="25"/>
                    <a:pt x="222" y="29"/>
                    <a:pt x="222" y="33"/>
                  </a:cubicBezTo>
                  <a:cubicBezTo>
                    <a:pt x="222" y="51"/>
                    <a:pt x="222" y="51"/>
                    <a:pt x="222" y="51"/>
                  </a:cubicBezTo>
                  <a:cubicBezTo>
                    <a:pt x="222" y="55"/>
                    <a:pt x="220" y="58"/>
                    <a:pt x="217" y="61"/>
                  </a:cubicBezTo>
                  <a:cubicBezTo>
                    <a:pt x="217" y="61"/>
                    <a:pt x="217" y="61"/>
                    <a:pt x="217" y="61"/>
                  </a:cubicBezTo>
                  <a:cubicBezTo>
                    <a:pt x="214" y="63"/>
                    <a:pt x="210" y="65"/>
                    <a:pt x="206" y="65"/>
                  </a:cubicBezTo>
                  <a:cubicBezTo>
                    <a:pt x="138" y="65"/>
                    <a:pt x="138" y="65"/>
                    <a:pt x="138" y="65"/>
                  </a:cubicBezTo>
                  <a:cubicBezTo>
                    <a:pt x="134" y="65"/>
                    <a:pt x="130" y="63"/>
                    <a:pt x="127" y="61"/>
                  </a:cubicBezTo>
                  <a:cubicBezTo>
                    <a:pt x="127" y="61"/>
                    <a:pt x="127" y="61"/>
                    <a:pt x="127" y="61"/>
                  </a:cubicBezTo>
                  <a:cubicBezTo>
                    <a:pt x="124" y="58"/>
                    <a:pt x="122" y="55"/>
                    <a:pt x="122" y="51"/>
                  </a:cubicBezTo>
                  <a:cubicBezTo>
                    <a:pt x="122" y="33"/>
                    <a:pt x="122" y="33"/>
                    <a:pt x="122" y="33"/>
                  </a:cubicBezTo>
                  <a:cubicBezTo>
                    <a:pt x="122" y="29"/>
                    <a:pt x="124" y="25"/>
                    <a:pt x="127" y="22"/>
                  </a:cubicBezTo>
                  <a:cubicBezTo>
                    <a:pt x="127" y="22"/>
                    <a:pt x="127" y="22"/>
                    <a:pt x="127" y="22"/>
                  </a:cubicBezTo>
                  <a:cubicBezTo>
                    <a:pt x="130" y="20"/>
                    <a:pt x="134" y="19"/>
                    <a:pt x="138" y="19"/>
                  </a:cubicBezTo>
                  <a:close/>
                  <a:moveTo>
                    <a:pt x="344" y="243"/>
                  </a:moveTo>
                  <a:cubicBezTo>
                    <a:pt x="344" y="41"/>
                    <a:pt x="344" y="41"/>
                    <a:pt x="344" y="41"/>
                  </a:cubicBezTo>
                  <a:cubicBezTo>
                    <a:pt x="344" y="28"/>
                    <a:pt x="334" y="18"/>
                    <a:pt x="321" y="18"/>
                  </a:cubicBezTo>
                  <a:cubicBezTo>
                    <a:pt x="244" y="18"/>
                    <a:pt x="244" y="18"/>
                    <a:pt x="244" y="18"/>
                  </a:cubicBezTo>
                  <a:cubicBezTo>
                    <a:pt x="244" y="59"/>
                    <a:pt x="244" y="59"/>
                    <a:pt x="244" y="59"/>
                  </a:cubicBezTo>
                  <a:cubicBezTo>
                    <a:pt x="302" y="59"/>
                    <a:pt x="302" y="59"/>
                    <a:pt x="302" y="59"/>
                  </a:cubicBezTo>
                  <a:cubicBezTo>
                    <a:pt x="302" y="92"/>
                    <a:pt x="302" y="92"/>
                    <a:pt x="302" y="92"/>
                  </a:cubicBezTo>
                  <a:cubicBezTo>
                    <a:pt x="302" y="232"/>
                    <a:pt x="302" y="232"/>
                    <a:pt x="302" y="232"/>
                  </a:cubicBezTo>
                  <a:cubicBezTo>
                    <a:pt x="317" y="234"/>
                    <a:pt x="331" y="238"/>
                    <a:pt x="344" y="243"/>
                  </a:cubicBezTo>
                  <a:close/>
                  <a:moveTo>
                    <a:pt x="87" y="324"/>
                  </a:moveTo>
                  <a:cubicBezTo>
                    <a:pt x="141" y="324"/>
                    <a:pt x="141" y="324"/>
                    <a:pt x="141" y="324"/>
                  </a:cubicBezTo>
                  <a:cubicBezTo>
                    <a:pt x="139" y="330"/>
                    <a:pt x="136" y="336"/>
                    <a:pt x="134" y="343"/>
                  </a:cubicBezTo>
                  <a:cubicBezTo>
                    <a:pt x="87" y="343"/>
                    <a:pt x="87" y="343"/>
                    <a:pt x="87" y="343"/>
                  </a:cubicBezTo>
                  <a:cubicBezTo>
                    <a:pt x="82" y="343"/>
                    <a:pt x="77" y="339"/>
                    <a:pt x="77" y="333"/>
                  </a:cubicBezTo>
                  <a:cubicBezTo>
                    <a:pt x="77" y="333"/>
                    <a:pt x="77" y="333"/>
                    <a:pt x="77" y="333"/>
                  </a:cubicBezTo>
                  <a:cubicBezTo>
                    <a:pt x="77" y="328"/>
                    <a:pt x="82" y="324"/>
                    <a:pt x="87" y="324"/>
                  </a:cubicBezTo>
                  <a:close/>
                  <a:moveTo>
                    <a:pt x="162" y="290"/>
                  </a:moveTo>
                  <a:cubicBezTo>
                    <a:pt x="87" y="290"/>
                    <a:pt x="87" y="290"/>
                    <a:pt x="87" y="290"/>
                  </a:cubicBezTo>
                  <a:cubicBezTo>
                    <a:pt x="87" y="290"/>
                    <a:pt x="87" y="290"/>
                    <a:pt x="87"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2" y="289"/>
                    <a:pt x="82" y="289"/>
                    <a:pt x="82" y="289"/>
                  </a:cubicBezTo>
                  <a:cubicBezTo>
                    <a:pt x="82" y="289"/>
                    <a:pt x="82" y="289"/>
                    <a:pt x="82" y="289"/>
                  </a:cubicBezTo>
                  <a:cubicBezTo>
                    <a:pt x="82" y="289"/>
                    <a:pt x="82" y="289"/>
                    <a:pt x="82" y="289"/>
                  </a:cubicBezTo>
                  <a:cubicBezTo>
                    <a:pt x="82" y="289"/>
                    <a:pt x="82" y="289"/>
                    <a:pt x="82" y="289"/>
                  </a:cubicBezTo>
                  <a:cubicBezTo>
                    <a:pt x="82" y="289"/>
                    <a:pt x="82" y="289"/>
                    <a:pt x="82" y="289"/>
                  </a:cubicBezTo>
                  <a:cubicBezTo>
                    <a:pt x="82" y="289"/>
                    <a:pt x="82" y="289"/>
                    <a:pt x="82" y="289"/>
                  </a:cubicBezTo>
                  <a:cubicBezTo>
                    <a:pt x="82" y="288"/>
                    <a:pt x="82" y="288"/>
                    <a:pt x="82" y="288"/>
                  </a:cubicBezTo>
                  <a:cubicBezTo>
                    <a:pt x="82" y="288"/>
                    <a:pt x="82" y="288"/>
                    <a:pt x="82" y="288"/>
                  </a:cubicBezTo>
                  <a:cubicBezTo>
                    <a:pt x="82" y="288"/>
                    <a:pt x="82" y="288"/>
                    <a:pt x="82" y="288"/>
                  </a:cubicBezTo>
                  <a:cubicBezTo>
                    <a:pt x="82" y="288"/>
                    <a:pt x="82" y="288"/>
                    <a:pt x="82"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7"/>
                    <a:pt x="81" y="287"/>
                    <a:pt x="81" y="287"/>
                  </a:cubicBezTo>
                  <a:cubicBezTo>
                    <a:pt x="81" y="287"/>
                    <a:pt x="81" y="287"/>
                    <a:pt x="81"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6"/>
                    <a:pt x="80" y="286"/>
                    <a:pt x="80" y="286"/>
                  </a:cubicBezTo>
                  <a:cubicBezTo>
                    <a:pt x="80" y="286"/>
                    <a:pt x="80" y="286"/>
                    <a:pt x="80"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5"/>
                    <a:pt x="79" y="285"/>
                    <a:pt x="79" y="285"/>
                  </a:cubicBezTo>
                  <a:cubicBezTo>
                    <a:pt x="79" y="285"/>
                    <a:pt x="79" y="285"/>
                    <a:pt x="79" y="285"/>
                  </a:cubicBezTo>
                  <a:cubicBezTo>
                    <a:pt x="79" y="285"/>
                    <a:pt x="79" y="285"/>
                    <a:pt x="79" y="285"/>
                  </a:cubicBezTo>
                  <a:cubicBezTo>
                    <a:pt x="79" y="285"/>
                    <a:pt x="79" y="285"/>
                    <a:pt x="79" y="285"/>
                  </a:cubicBezTo>
                  <a:cubicBezTo>
                    <a:pt x="79" y="285"/>
                    <a:pt x="79" y="285"/>
                    <a:pt x="79" y="285"/>
                  </a:cubicBezTo>
                  <a:cubicBezTo>
                    <a:pt x="79" y="285"/>
                    <a:pt x="79" y="285"/>
                    <a:pt x="79" y="285"/>
                  </a:cubicBezTo>
                  <a:cubicBezTo>
                    <a:pt x="78" y="285"/>
                    <a:pt x="78" y="285"/>
                    <a:pt x="78" y="285"/>
                  </a:cubicBezTo>
                  <a:cubicBezTo>
                    <a:pt x="78" y="285"/>
                    <a:pt x="78" y="285"/>
                    <a:pt x="78" y="285"/>
                  </a:cubicBezTo>
                  <a:cubicBezTo>
                    <a:pt x="78" y="285"/>
                    <a:pt x="78" y="285"/>
                    <a:pt x="78" y="285"/>
                  </a:cubicBezTo>
                  <a:cubicBezTo>
                    <a:pt x="78" y="285"/>
                    <a:pt x="78" y="285"/>
                    <a:pt x="78" y="285"/>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2"/>
                    <a:pt x="78" y="282"/>
                    <a:pt x="78" y="282"/>
                  </a:cubicBezTo>
                  <a:cubicBezTo>
                    <a:pt x="78" y="282"/>
                    <a:pt x="78" y="282"/>
                    <a:pt x="78" y="282"/>
                  </a:cubicBezTo>
                  <a:cubicBezTo>
                    <a:pt x="78" y="282"/>
                    <a:pt x="78" y="282"/>
                    <a:pt x="78" y="282"/>
                  </a:cubicBezTo>
                  <a:cubicBezTo>
                    <a:pt x="78" y="282"/>
                    <a:pt x="78" y="282"/>
                    <a:pt x="78" y="282"/>
                  </a:cubicBezTo>
                  <a:cubicBezTo>
                    <a:pt x="77" y="282"/>
                    <a:pt x="77" y="282"/>
                    <a:pt x="77" y="282"/>
                  </a:cubicBezTo>
                  <a:cubicBezTo>
                    <a:pt x="77" y="282"/>
                    <a:pt x="77" y="282"/>
                    <a:pt x="77" y="282"/>
                  </a:cubicBezTo>
                  <a:cubicBezTo>
                    <a:pt x="77" y="282"/>
                    <a:pt x="77" y="282"/>
                    <a:pt x="77" y="282"/>
                  </a:cubicBezTo>
                  <a:cubicBezTo>
                    <a:pt x="77" y="282"/>
                    <a:pt x="77" y="282"/>
                    <a:pt x="77" y="282"/>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79"/>
                    <a:pt x="77" y="279"/>
                    <a:pt x="77" y="279"/>
                  </a:cubicBezTo>
                  <a:cubicBezTo>
                    <a:pt x="77" y="279"/>
                    <a:pt x="77" y="279"/>
                    <a:pt x="77" y="279"/>
                  </a:cubicBezTo>
                  <a:cubicBezTo>
                    <a:pt x="77" y="279"/>
                    <a:pt x="77" y="279"/>
                    <a:pt x="77" y="279"/>
                  </a:cubicBezTo>
                  <a:cubicBezTo>
                    <a:pt x="77" y="279"/>
                    <a:pt x="77" y="279"/>
                    <a:pt x="77" y="279"/>
                  </a:cubicBezTo>
                  <a:cubicBezTo>
                    <a:pt x="78" y="279"/>
                    <a:pt x="78" y="279"/>
                    <a:pt x="78" y="279"/>
                  </a:cubicBezTo>
                  <a:cubicBezTo>
                    <a:pt x="78" y="279"/>
                    <a:pt x="78" y="279"/>
                    <a:pt x="78" y="279"/>
                  </a:cubicBezTo>
                  <a:cubicBezTo>
                    <a:pt x="78" y="279"/>
                    <a:pt x="78" y="279"/>
                    <a:pt x="78" y="279"/>
                  </a:cubicBezTo>
                  <a:cubicBezTo>
                    <a:pt x="78" y="279"/>
                    <a:pt x="78" y="279"/>
                    <a:pt x="78" y="279"/>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6"/>
                    <a:pt x="78" y="276"/>
                    <a:pt x="78" y="276"/>
                  </a:cubicBezTo>
                  <a:cubicBezTo>
                    <a:pt x="78" y="276"/>
                    <a:pt x="78" y="276"/>
                    <a:pt x="78" y="276"/>
                  </a:cubicBezTo>
                  <a:cubicBezTo>
                    <a:pt x="78" y="276"/>
                    <a:pt x="78" y="276"/>
                    <a:pt x="78" y="276"/>
                  </a:cubicBezTo>
                  <a:cubicBezTo>
                    <a:pt x="78" y="276"/>
                    <a:pt x="78" y="276"/>
                    <a:pt x="78" y="276"/>
                  </a:cubicBezTo>
                  <a:cubicBezTo>
                    <a:pt x="78" y="276"/>
                    <a:pt x="78" y="276"/>
                    <a:pt x="78" y="276"/>
                  </a:cubicBezTo>
                  <a:cubicBezTo>
                    <a:pt x="79" y="276"/>
                    <a:pt x="79" y="276"/>
                    <a:pt x="79" y="276"/>
                  </a:cubicBezTo>
                  <a:cubicBezTo>
                    <a:pt x="79" y="276"/>
                    <a:pt x="79" y="276"/>
                    <a:pt x="79" y="276"/>
                  </a:cubicBezTo>
                  <a:cubicBezTo>
                    <a:pt x="79" y="276"/>
                    <a:pt x="79" y="276"/>
                    <a:pt x="79" y="276"/>
                  </a:cubicBezTo>
                  <a:cubicBezTo>
                    <a:pt x="79" y="276"/>
                    <a:pt x="79" y="276"/>
                    <a:pt x="79" y="276"/>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80" y="275"/>
                    <a:pt x="80" y="275"/>
                    <a:pt x="80" y="275"/>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2" y="273"/>
                    <a:pt x="82" y="273"/>
                    <a:pt x="82" y="273"/>
                  </a:cubicBezTo>
                  <a:cubicBezTo>
                    <a:pt x="82" y="273"/>
                    <a:pt x="82" y="273"/>
                    <a:pt x="82" y="273"/>
                  </a:cubicBezTo>
                  <a:cubicBezTo>
                    <a:pt x="82" y="273"/>
                    <a:pt x="82" y="273"/>
                    <a:pt x="82" y="273"/>
                  </a:cubicBezTo>
                  <a:cubicBezTo>
                    <a:pt x="82" y="272"/>
                    <a:pt x="82" y="272"/>
                    <a:pt x="82" y="272"/>
                  </a:cubicBezTo>
                  <a:cubicBezTo>
                    <a:pt x="82" y="272"/>
                    <a:pt x="82" y="272"/>
                    <a:pt x="82" y="272"/>
                  </a:cubicBezTo>
                  <a:cubicBezTo>
                    <a:pt x="82" y="272"/>
                    <a:pt x="82" y="272"/>
                    <a:pt x="82" y="272"/>
                  </a:cubicBezTo>
                  <a:cubicBezTo>
                    <a:pt x="82" y="272"/>
                    <a:pt x="82" y="272"/>
                    <a:pt x="82" y="272"/>
                  </a:cubicBezTo>
                  <a:cubicBezTo>
                    <a:pt x="83" y="272"/>
                    <a:pt x="83" y="272"/>
                    <a:pt x="83" y="272"/>
                  </a:cubicBezTo>
                  <a:cubicBezTo>
                    <a:pt x="83" y="272"/>
                    <a:pt x="83" y="272"/>
                    <a:pt x="83" y="272"/>
                  </a:cubicBezTo>
                  <a:cubicBezTo>
                    <a:pt x="83" y="272"/>
                    <a:pt x="83" y="272"/>
                    <a:pt x="83" y="272"/>
                  </a:cubicBezTo>
                  <a:cubicBezTo>
                    <a:pt x="83" y="272"/>
                    <a:pt x="83" y="272"/>
                    <a:pt x="83" y="272"/>
                  </a:cubicBezTo>
                  <a:cubicBezTo>
                    <a:pt x="83" y="272"/>
                    <a:pt x="83" y="272"/>
                    <a:pt x="83" y="272"/>
                  </a:cubicBezTo>
                  <a:cubicBezTo>
                    <a:pt x="83" y="272"/>
                    <a:pt x="83" y="272"/>
                    <a:pt x="83" y="272"/>
                  </a:cubicBezTo>
                  <a:cubicBezTo>
                    <a:pt x="83" y="272"/>
                    <a:pt x="83" y="272"/>
                    <a:pt x="83" y="272"/>
                  </a:cubicBezTo>
                  <a:cubicBezTo>
                    <a:pt x="84" y="272"/>
                    <a:pt x="84" y="272"/>
                    <a:pt x="84" y="272"/>
                  </a:cubicBezTo>
                  <a:cubicBezTo>
                    <a:pt x="84" y="272"/>
                    <a:pt x="84" y="272"/>
                    <a:pt x="84" y="272"/>
                  </a:cubicBezTo>
                  <a:cubicBezTo>
                    <a:pt x="84" y="272"/>
                    <a:pt x="84" y="272"/>
                    <a:pt x="84" y="272"/>
                  </a:cubicBezTo>
                  <a:cubicBezTo>
                    <a:pt x="84" y="272"/>
                    <a:pt x="84" y="272"/>
                    <a:pt x="84" y="272"/>
                  </a:cubicBezTo>
                  <a:cubicBezTo>
                    <a:pt x="84" y="272"/>
                    <a:pt x="84" y="272"/>
                    <a:pt x="84" y="272"/>
                  </a:cubicBezTo>
                  <a:cubicBezTo>
                    <a:pt x="85" y="271"/>
                    <a:pt x="85" y="271"/>
                    <a:pt x="85" y="271"/>
                  </a:cubicBezTo>
                  <a:cubicBezTo>
                    <a:pt x="85" y="271"/>
                    <a:pt x="85" y="271"/>
                    <a:pt x="85" y="271"/>
                  </a:cubicBezTo>
                  <a:cubicBezTo>
                    <a:pt x="85" y="271"/>
                    <a:pt x="85" y="271"/>
                    <a:pt x="85" y="271"/>
                  </a:cubicBezTo>
                  <a:cubicBezTo>
                    <a:pt x="85" y="271"/>
                    <a:pt x="85" y="271"/>
                    <a:pt x="85" y="271"/>
                  </a:cubicBezTo>
                  <a:cubicBezTo>
                    <a:pt x="85" y="271"/>
                    <a:pt x="85" y="271"/>
                    <a:pt x="85" y="271"/>
                  </a:cubicBezTo>
                  <a:cubicBezTo>
                    <a:pt x="86" y="271"/>
                    <a:pt x="86" y="271"/>
                    <a:pt x="86" y="271"/>
                  </a:cubicBezTo>
                  <a:cubicBezTo>
                    <a:pt x="86" y="271"/>
                    <a:pt x="86" y="271"/>
                    <a:pt x="86" y="271"/>
                  </a:cubicBezTo>
                  <a:cubicBezTo>
                    <a:pt x="86" y="271"/>
                    <a:pt x="86" y="271"/>
                    <a:pt x="86" y="271"/>
                  </a:cubicBezTo>
                  <a:cubicBezTo>
                    <a:pt x="86" y="271"/>
                    <a:pt x="86" y="271"/>
                    <a:pt x="86" y="271"/>
                  </a:cubicBezTo>
                  <a:cubicBezTo>
                    <a:pt x="87" y="271"/>
                    <a:pt x="87" y="271"/>
                    <a:pt x="87" y="271"/>
                  </a:cubicBezTo>
                  <a:cubicBezTo>
                    <a:pt x="179" y="271"/>
                    <a:pt x="179" y="271"/>
                    <a:pt x="179" y="271"/>
                  </a:cubicBezTo>
                  <a:cubicBezTo>
                    <a:pt x="173" y="277"/>
                    <a:pt x="167" y="283"/>
                    <a:pt x="162" y="290"/>
                  </a:cubicBezTo>
                  <a:close/>
                  <a:moveTo>
                    <a:pt x="77" y="280"/>
                  </a:moveTo>
                  <a:cubicBezTo>
                    <a:pt x="77" y="280"/>
                    <a:pt x="77" y="280"/>
                    <a:pt x="77" y="280"/>
                  </a:cubicBezTo>
                  <a:close/>
                  <a:moveTo>
                    <a:pt x="87" y="218"/>
                  </a:moveTo>
                  <a:cubicBezTo>
                    <a:pt x="258" y="218"/>
                    <a:pt x="258" y="218"/>
                    <a:pt x="258" y="218"/>
                  </a:cubicBezTo>
                  <a:cubicBezTo>
                    <a:pt x="263" y="218"/>
                    <a:pt x="267" y="222"/>
                    <a:pt x="267" y="228"/>
                  </a:cubicBezTo>
                  <a:cubicBezTo>
                    <a:pt x="267" y="228"/>
                    <a:pt x="267" y="228"/>
                    <a:pt x="267" y="228"/>
                  </a:cubicBezTo>
                  <a:cubicBezTo>
                    <a:pt x="267" y="229"/>
                    <a:pt x="267" y="231"/>
                    <a:pt x="266" y="232"/>
                  </a:cubicBezTo>
                  <a:cubicBezTo>
                    <a:pt x="257" y="233"/>
                    <a:pt x="249" y="235"/>
                    <a:pt x="241" y="237"/>
                  </a:cubicBezTo>
                  <a:cubicBezTo>
                    <a:pt x="87" y="237"/>
                    <a:pt x="87" y="237"/>
                    <a:pt x="87" y="237"/>
                  </a:cubicBezTo>
                  <a:cubicBezTo>
                    <a:pt x="82" y="237"/>
                    <a:pt x="77" y="233"/>
                    <a:pt x="77" y="228"/>
                  </a:cubicBezTo>
                  <a:cubicBezTo>
                    <a:pt x="77" y="228"/>
                    <a:pt x="77" y="228"/>
                    <a:pt x="77" y="228"/>
                  </a:cubicBezTo>
                  <a:cubicBezTo>
                    <a:pt x="77" y="222"/>
                    <a:pt x="82" y="218"/>
                    <a:pt x="87" y="218"/>
                  </a:cubicBezTo>
                  <a:close/>
                  <a:moveTo>
                    <a:pt x="87" y="165"/>
                  </a:moveTo>
                  <a:cubicBezTo>
                    <a:pt x="258" y="165"/>
                    <a:pt x="258" y="165"/>
                    <a:pt x="258" y="165"/>
                  </a:cubicBezTo>
                  <a:cubicBezTo>
                    <a:pt x="263" y="165"/>
                    <a:pt x="267" y="170"/>
                    <a:pt x="267" y="175"/>
                  </a:cubicBezTo>
                  <a:cubicBezTo>
                    <a:pt x="267" y="175"/>
                    <a:pt x="267" y="175"/>
                    <a:pt x="267" y="175"/>
                  </a:cubicBezTo>
                  <a:cubicBezTo>
                    <a:pt x="267" y="180"/>
                    <a:pt x="263" y="184"/>
                    <a:pt x="258" y="184"/>
                  </a:cubicBezTo>
                  <a:cubicBezTo>
                    <a:pt x="87" y="184"/>
                    <a:pt x="87" y="184"/>
                    <a:pt x="87" y="184"/>
                  </a:cubicBezTo>
                  <a:cubicBezTo>
                    <a:pt x="82" y="184"/>
                    <a:pt x="77" y="180"/>
                    <a:pt x="77" y="175"/>
                  </a:cubicBezTo>
                  <a:cubicBezTo>
                    <a:pt x="77" y="175"/>
                    <a:pt x="77" y="175"/>
                    <a:pt x="77" y="175"/>
                  </a:cubicBezTo>
                  <a:cubicBezTo>
                    <a:pt x="77" y="170"/>
                    <a:pt x="82" y="165"/>
                    <a:pt x="87" y="165"/>
                  </a:cubicBezTo>
                  <a:close/>
                  <a:moveTo>
                    <a:pt x="87" y="115"/>
                  </a:moveTo>
                  <a:cubicBezTo>
                    <a:pt x="258" y="115"/>
                    <a:pt x="258" y="115"/>
                    <a:pt x="258" y="115"/>
                  </a:cubicBezTo>
                  <a:cubicBezTo>
                    <a:pt x="263" y="115"/>
                    <a:pt x="267" y="120"/>
                    <a:pt x="267" y="125"/>
                  </a:cubicBezTo>
                  <a:cubicBezTo>
                    <a:pt x="267" y="125"/>
                    <a:pt x="267" y="125"/>
                    <a:pt x="267" y="125"/>
                  </a:cubicBezTo>
                  <a:cubicBezTo>
                    <a:pt x="267" y="130"/>
                    <a:pt x="263" y="134"/>
                    <a:pt x="258" y="134"/>
                  </a:cubicBezTo>
                  <a:cubicBezTo>
                    <a:pt x="87" y="134"/>
                    <a:pt x="87" y="134"/>
                    <a:pt x="87" y="134"/>
                  </a:cubicBezTo>
                  <a:cubicBezTo>
                    <a:pt x="82" y="134"/>
                    <a:pt x="77" y="130"/>
                    <a:pt x="77" y="125"/>
                  </a:cubicBezTo>
                  <a:cubicBezTo>
                    <a:pt x="77" y="125"/>
                    <a:pt x="77" y="125"/>
                    <a:pt x="77" y="125"/>
                  </a:cubicBezTo>
                  <a:cubicBezTo>
                    <a:pt x="77" y="120"/>
                    <a:pt x="82" y="115"/>
                    <a:pt x="87" y="115"/>
                  </a:cubicBezTo>
                  <a:close/>
                  <a:moveTo>
                    <a:pt x="130" y="59"/>
                  </a:moveTo>
                  <a:cubicBezTo>
                    <a:pt x="130" y="33"/>
                    <a:pt x="130" y="33"/>
                    <a:pt x="130" y="33"/>
                  </a:cubicBezTo>
                  <a:cubicBezTo>
                    <a:pt x="130" y="31"/>
                    <a:pt x="131" y="29"/>
                    <a:pt x="132" y="28"/>
                  </a:cubicBezTo>
                  <a:cubicBezTo>
                    <a:pt x="132" y="28"/>
                    <a:pt x="132" y="28"/>
                    <a:pt x="132" y="28"/>
                  </a:cubicBezTo>
                  <a:cubicBezTo>
                    <a:pt x="134" y="27"/>
                    <a:pt x="136" y="26"/>
                    <a:pt x="138" y="26"/>
                  </a:cubicBezTo>
                  <a:cubicBezTo>
                    <a:pt x="206" y="26"/>
                    <a:pt x="206" y="26"/>
                    <a:pt x="206" y="26"/>
                  </a:cubicBezTo>
                  <a:cubicBezTo>
                    <a:pt x="208" y="26"/>
                    <a:pt x="211" y="27"/>
                    <a:pt x="212" y="28"/>
                  </a:cubicBezTo>
                  <a:cubicBezTo>
                    <a:pt x="212" y="28"/>
                    <a:pt x="212" y="28"/>
                    <a:pt x="212" y="28"/>
                  </a:cubicBezTo>
                  <a:cubicBezTo>
                    <a:pt x="214" y="29"/>
                    <a:pt x="215" y="31"/>
                    <a:pt x="215" y="33"/>
                  </a:cubicBezTo>
                  <a:cubicBezTo>
                    <a:pt x="215" y="59"/>
                    <a:pt x="215" y="59"/>
                    <a:pt x="215" y="59"/>
                  </a:cubicBezTo>
                  <a:lnTo>
                    <a:pt x="130" y="59"/>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1" name="Rectangle 58"/>
            <p:cNvSpPr>
              <a:spLocks noChangeArrowheads="1"/>
            </p:cNvSpPr>
            <p:nvPr/>
          </p:nvSpPr>
          <p:spPr bwMode="auto">
            <a:xfrm rot="2700000">
              <a:off x="2655457" y="2650490"/>
              <a:ext cx="631043" cy="631043"/>
            </a:xfrm>
            <a:prstGeom prst="rect">
              <a:avLst/>
            </a:pr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sp>
          <p:nvSpPr>
            <p:cNvPr id="12" name="Rectangle 58"/>
            <p:cNvSpPr>
              <a:spLocks noChangeArrowheads="1"/>
            </p:cNvSpPr>
            <p:nvPr/>
          </p:nvSpPr>
          <p:spPr bwMode="auto">
            <a:xfrm rot="2700000">
              <a:off x="8987566" y="2650490"/>
              <a:ext cx="631043" cy="631043"/>
            </a:xfrm>
            <a:prstGeom prst="rect">
              <a:avLst/>
            </a:prstGeom>
            <a:solidFill>
              <a:schemeClr val="bg1"/>
            </a:solidFill>
            <a:ln w="25400" cap="flat" cmpd="sng" algn="ctr">
              <a:noFill/>
              <a:prstDash val="solid"/>
            </a:ln>
            <a:effectLst>
              <a:outerShdw blurRad="190500" dist="38100" dir="2700000" algn="tl" rotWithShape="0">
                <a:prstClr val="black">
                  <a:alpha val="20000"/>
                </a:prstClr>
              </a:outerShdw>
            </a:effectLst>
          </p:spPr>
          <p:txBody>
            <a:bodyPr rtlCol="0" anchor="ctr"/>
            <a:lstStyle/>
            <a:p>
              <a:pPr algn="ctr"/>
              <a:endParaRPr lang="en-US" sz="1600" kern="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16" name="组合 15"/>
          <p:cNvGrpSpPr/>
          <p:nvPr/>
        </p:nvGrpSpPr>
        <p:grpSpPr>
          <a:xfrm>
            <a:off x="1968451" y="4485462"/>
            <a:ext cx="3586261" cy="1429303"/>
            <a:chOff x="1276684" y="4825775"/>
            <a:chExt cx="3586261" cy="1429303"/>
          </a:xfrm>
        </p:grpSpPr>
        <p:sp>
          <p:nvSpPr>
            <p:cNvPr id="13" name="TextBox 76"/>
            <p:cNvSpPr txBox="1"/>
            <p:nvPr/>
          </p:nvSpPr>
          <p:spPr>
            <a:xfrm>
              <a:off x="1300298" y="4825775"/>
              <a:ext cx="2036467" cy="400110"/>
            </a:xfrm>
            <a:prstGeom prst="rect">
              <a:avLst/>
            </a:prstGeom>
            <a:noFill/>
            <a:effectLst/>
          </p:spPr>
          <p:txBody>
            <a:bodyPr wrap="square" rtlCol="0">
              <a:spAutoFit/>
            </a:bodyPr>
            <a:lstStyle/>
            <a:p>
              <a:r>
                <a:rPr lang="en-US" altLang="zh-CN"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A</a:t>
              </a: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类 客户群体</a:t>
              </a:r>
            </a:p>
          </p:txBody>
        </p:sp>
        <p:sp>
          <p:nvSpPr>
            <p:cNvPr id="14" name="文本框 13"/>
            <p:cNvSpPr txBox="1"/>
            <p:nvPr/>
          </p:nvSpPr>
          <p:spPr>
            <a:xfrm>
              <a:off x="1276684" y="5225885"/>
              <a:ext cx="3586261" cy="1029193"/>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21" name="组合 20"/>
          <p:cNvGrpSpPr/>
          <p:nvPr/>
        </p:nvGrpSpPr>
        <p:grpSpPr>
          <a:xfrm>
            <a:off x="6702639" y="4485462"/>
            <a:ext cx="3586261" cy="1429303"/>
            <a:chOff x="1276684" y="4825775"/>
            <a:chExt cx="3586261" cy="1429303"/>
          </a:xfrm>
        </p:grpSpPr>
        <p:sp>
          <p:nvSpPr>
            <p:cNvPr id="22" name="TextBox 76"/>
            <p:cNvSpPr txBox="1"/>
            <p:nvPr/>
          </p:nvSpPr>
          <p:spPr>
            <a:xfrm>
              <a:off x="1300299" y="4825775"/>
              <a:ext cx="2036466" cy="400110"/>
            </a:xfrm>
            <a:prstGeom prst="rect">
              <a:avLst/>
            </a:prstGeom>
            <a:noFill/>
            <a:effectLst/>
          </p:spPr>
          <p:txBody>
            <a:bodyPr wrap="square" rtlCol="0">
              <a:spAutoFit/>
            </a:bodyPr>
            <a:lstStyle/>
            <a:p>
              <a:r>
                <a:rPr lang="en-US" altLang="zh-CN"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B</a:t>
              </a:r>
              <a:r>
                <a:rPr lang="zh-CN" altLang="en-US" sz="2000" b="1" dirty="0">
                  <a:solidFill>
                    <a:schemeClr val="tx1">
                      <a:lumMod val="75000"/>
                      <a:lumOff val="25000"/>
                    </a:schemeClr>
                  </a:solidFill>
                  <a:latin typeface="Arial" panose="020B0604020202020204" pitchFamily="34" charset="0"/>
                  <a:ea typeface="思源黑体 CN Normal" panose="020B0400000000000000" pitchFamily="34" charset="-122"/>
                  <a:sym typeface="Arial" panose="020B0604020202020204" pitchFamily="34" charset="0"/>
                </a:rPr>
                <a:t>类 客户群体</a:t>
              </a:r>
            </a:p>
          </p:txBody>
        </p:sp>
        <p:sp>
          <p:nvSpPr>
            <p:cNvPr id="30" name="文本框 29"/>
            <p:cNvSpPr txBox="1"/>
            <p:nvPr/>
          </p:nvSpPr>
          <p:spPr>
            <a:xfrm>
              <a:off x="1276684" y="5225885"/>
              <a:ext cx="3586261" cy="1029193"/>
            </a:xfrm>
            <a:prstGeom prst="rect">
              <a:avLst/>
            </a:prstGeom>
            <a:noFill/>
            <a:effectLst/>
          </p:spPr>
          <p:txBody>
            <a:bodyPr wrap="square" rtlCol="0">
              <a:spAutoFit/>
            </a:bodyPr>
            <a:lstStyle/>
            <a:p>
              <a:pPr>
                <a:lnSpc>
                  <a:spcPct val="130000"/>
                </a:lnSpc>
              </a:pPr>
              <a:r>
                <a:rPr lang="zh-CN" altLang="en-US"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rPr>
                <a:t>请在此添加文字说明请在此添加文字说明，请在此添加文字说明请在此添加文字说明请在此添加文字说明请在此添加文字说明。请在此添加文字说明请在此添加文字说明，请在此添加文字说明</a:t>
              </a:r>
              <a:endParaRPr lang="en-US" altLang="zh-CN" sz="1200" dirty="0">
                <a:solidFill>
                  <a:schemeClr val="tx1">
                    <a:lumMod val="50000"/>
                    <a:lumOff val="50000"/>
                  </a:schemeClr>
                </a:solidFill>
                <a:latin typeface="Arial" panose="020B0604020202020204" pitchFamily="34" charset="0"/>
                <a:ea typeface="思源黑体 CN Normal" panose="020B0400000000000000" pitchFamily="34" charset="-122"/>
                <a:sym typeface="Arial" panose="020B0604020202020204" pitchFamily="34" charset="0"/>
              </a:endParaRPr>
            </a:p>
          </p:txBody>
        </p:sp>
      </p:grpSp>
      <p:grpSp>
        <p:nvGrpSpPr>
          <p:cNvPr id="31" name="组合 30">
            <a:extLst>
              <a:ext uri="{FF2B5EF4-FFF2-40B4-BE49-F238E27FC236}">
                <a16:creationId xmlns:a16="http://schemas.microsoft.com/office/drawing/2014/main" id="{0BF7A606-9D8D-4D28-B6A4-8C1CC03A367E}"/>
              </a:ext>
            </a:extLst>
          </p:cNvPr>
          <p:cNvGrpSpPr/>
          <p:nvPr/>
        </p:nvGrpSpPr>
        <p:grpSpPr>
          <a:xfrm>
            <a:off x="0" y="586281"/>
            <a:ext cx="3652091" cy="584775"/>
            <a:chOff x="0" y="586281"/>
            <a:chExt cx="3652091" cy="584775"/>
          </a:xfrm>
        </p:grpSpPr>
        <p:sp>
          <p:nvSpPr>
            <p:cNvPr id="32" name="TextBox 76">
              <a:extLst>
                <a:ext uri="{FF2B5EF4-FFF2-40B4-BE49-F238E27FC236}">
                  <a16:creationId xmlns:a16="http://schemas.microsoft.com/office/drawing/2014/main" id="{F20AF54B-E599-4D24-8C0C-DC5234268E15}"/>
                </a:ext>
              </a:extLst>
            </p:cNvPr>
            <p:cNvSpPr txBox="1"/>
            <p:nvPr/>
          </p:nvSpPr>
          <p:spPr>
            <a:xfrm>
              <a:off x="1005213" y="586281"/>
              <a:ext cx="2646878" cy="584775"/>
            </a:xfrm>
            <a:prstGeom prst="rect">
              <a:avLst/>
            </a:prstGeom>
            <a:noFill/>
          </p:spPr>
          <p:txBody>
            <a:bodyPr wrap="none" rtlCol="0">
              <a:spAutoFit/>
            </a:bodyPr>
            <a:lstStyle/>
            <a:p>
              <a:r>
                <a:rPr lang="zh-CN" altLang="en-US" sz="3200" b="1" i="1" dirty="0">
                  <a:latin typeface="思源黑体 CN Bold" panose="020B0800000000000000" pitchFamily="34" charset="-122"/>
                  <a:ea typeface="思源黑体 CN Bold" panose="020B0800000000000000" pitchFamily="34" charset="-122"/>
                  <a:sym typeface="Arial" panose="020B0604020202020204" pitchFamily="34" charset="0"/>
                </a:rPr>
                <a:t>客户开发情况</a:t>
              </a:r>
            </a:p>
          </p:txBody>
        </p:sp>
        <p:sp>
          <p:nvSpPr>
            <p:cNvPr id="33" name="任意多边形: 形状 32">
              <a:extLst>
                <a:ext uri="{FF2B5EF4-FFF2-40B4-BE49-F238E27FC236}">
                  <a16:creationId xmlns:a16="http://schemas.microsoft.com/office/drawing/2014/main" id="{B52EF411-5E45-4EC6-B158-345B6778E602}"/>
                </a:ext>
              </a:extLst>
            </p:cNvPr>
            <p:cNvSpPr/>
            <p:nvPr/>
          </p:nvSpPr>
          <p:spPr>
            <a:xfrm>
              <a:off x="0" y="589641"/>
              <a:ext cx="1005213" cy="578054"/>
            </a:xfrm>
            <a:custGeom>
              <a:avLst/>
              <a:gdLst>
                <a:gd name="connsiteX0" fmla="*/ 0 w 3231714"/>
                <a:gd name="connsiteY0" fmla="*/ 0 h 1858416"/>
                <a:gd name="connsiteX1" fmla="*/ 3231714 w 3231714"/>
                <a:gd name="connsiteY1" fmla="*/ 0 h 1858416"/>
                <a:gd name="connsiteX2" fmla="*/ 2195944 w 3231714"/>
                <a:gd name="connsiteY2" fmla="*/ 1858416 h 1858416"/>
                <a:gd name="connsiteX3" fmla="*/ 0 w 3231714"/>
                <a:gd name="connsiteY3" fmla="*/ 1858416 h 1858416"/>
              </a:gdLst>
              <a:ahLst/>
              <a:cxnLst>
                <a:cxn ang="0">
                  <a:pos x="connsiteX0" y="connsiteY0"/>
                </a:cxn>
                <a:cxn ang="0">
                  <a:pos x="connsiteX1" y="connsiteY1"/>
                </a:cxn>
                <a:cxn ang="0">
                  <a:pos x="connsiteX2" y="connsiteY2"/>
                </a:cxn>
                <a:cxn ang="0">
                  <a:pos x="connsiteX3" y="connsiteY3"/>
                </a:cxn>
              </a:cxnLst>
              <a:rect l="l" t="t" r="r" b="b"/>
              <a:pathLst>
                <a:path w="3231714" h="1858416">
                  <a:moveTo>
                    <a:pt x="0" y="0"/>
                  </a:moveTo>
                  <a:lnTo>
                    <a:pt x="3231714" y="0"/>
                  </a:lnTo>
                  <a:lnTo>
                    <a:pt x="2195944" y="1858416"/>
                  </a:lnTo>
                  <a:lnTo>
                    <a:pt x="0" y="1858416"/>
                  </a:lnTo>
                  <a:close/>
                </a:path>
              </a:pathLst>
            </a:custGeom>
            <a:gradFill>
              <a:gsLst>
                <a:gs pos="0">
                  <a:srgbClr val="CD1E24"/>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F338E68F-95BE-42AD-AB87-35E00B9D4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66260"/>
            <a:ext cx="3896574" cy="678493"/>
          </a:xfrm>
          <a:prstGeom prst="rect">
            <a:avLst/>
          </a:prstGeom>
        </p:spPr>
      </p:pic>
    </p:spTree>
    <p:extLst>
      <p:ext uri="{BB962C8B-B14F-4D97-AF65-F5344CB8AC3E}">
        <p14:creationId xmlns:p14="http://schemas.microsoft.com/office/powerpoint/2010/main" val="35344957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0888E5E7-FE87-421F-A254-167A32A2F1FE"/>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述职报告.pptx"/>
</p:tagLst>
</file>

<file path=ppt/tags/tag10.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SubTitle"/>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SubTitle"/>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Text"/>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Text"/>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Text"/>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Text"/>
  <p:tag name="MH_ORDER" val="4"/>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MH" val="20160901103555"/>
  <p:tag name="MH_LIBRARY" val="GRAPHIC"/>
  <p:tag name="MH_TYPE" val="Other"/>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901103555"/>
  <p:tag name="MH_LIBRARY" val="GRAPHIC"/>
  <p:tag name="MH_TYPE" val="Other"/>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60901103555"/>
  <p:tag name="MH_LIBRARY" val="GRAPHIC"/>
  <p:tag name="MH_TYPE" val="Other"/>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60901103555"/>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60901103555"/>
  <p:tag name="MH_LIBRARY" val="GRAPHIC"/>
  <p:tag name="MH_TYPE" val="Pictur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60901103555"/>
  <p:tag name="MH_LIBRARY" val="GRAPHIC"/>
  <p:tag name="MH_TYPE" val="Picture"/>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901103555"/>
  <p:tag name="MH_LIBRARY" val="GRAPHIC"/>
  <p:tag name="MH_TYPE" val="Pictur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60901103555"/>
  <p:tag name="MH_LIBRARY" val="GRAPHIC"/>
  <p:tag name="MH_TYPE" val="Picture"/>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7"/>
</p:tagLst>
</file>

<file path=ppt/tags/tag5.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8"/>
</p:tagLst>
</file>

<file path=ppt/tags/tag6.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9"/>
</p:tagLst>
</file>

<file path=ppt/tags/tag7.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1209104735"/>
  <p:tag name="MH_LIBRARY" val="GRAPHIC"/>
  <p:tag name="MH_TYPE" val="Other"/>
  <p:tag name="MH_ORDER"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Normal">
      <a:majorFont>
        <a:latin typeface="Arial"/>
        <a:ea typeface="思源黑体 CN Normal"/>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3863</Words>
  <Application>Microsoft Office PowerPoint</Application>
  <PresentationFormat>宽屏</PresentationFormat>
  <Paragraphs>415</Paragraphs>
  <Slides>43</Slides>
  <Notes>43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43</vt:i4>
      </vt:variant>
    </vt:vector>
  </HeadingPairs>
  <TitlesOfParts>
    <vt:vector size="55" baseType="lpstr">
      <vt:lpstr>Kontrapunkt Bob Bold</vt:lpstr>
      <vt:lpstr>Open Sans</vt:lpstr>
      <vt:lpstr>思源黑体 CN Bold</vt:lpstr>
      <vt:lpstr>思源黑体 CN Normal</vt:lpstr>
      <vt:lpstr>宋体</vt:lpstr>
      <vt:lpstr>字魂35号-经典雅黑</vt:lpstr>
      <vt:lpstr>Arial</vt:lpstr>
      <vt:lpstr>Calibri</vt:lpstr>
      <vt:lpstr>Impact</vt:lpstr>
      <vt:lpstr>Segoe UI Semilight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述职报告.pptx</dc:title>
  <dc:creator/>
  <cp:lastModifiedBy/>
  <cp:revision>1</cp:revision>
  <dcterms:created xsi:type="dcterms:W3CDTF">2019-07-04T00:26:23Z</dcterms:created>
  <dcterms:modified xsi:type="dcterms:W3CDTF">2023-07-17T05:41:58Z</dcterms:modified>
</cp:coreProperties>
</file>