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04" r:id="rId2"/>
    <p:sldId id="409" r:id="rId3"/>
    <p:sldId id="410" r:id="rId4"/>
    <p:sldId id="411" r:id="rId5"/>
    <p:sldId id="412" r:id="rId6"/>
    <p:sldId id="413" r:id="rId7"/>
    <p:sldId id="427" r:id="rId8"/>
    <p:sldId id="415" r:id="rId9"/>
    <p:sldId id="416" r:id="rId10"/>
    <p:sldId id="428" r:id="rId11"/>
    <p:sldId id="418" r:id="rId12"/>
    <p:sldId id="419" r:id="rId13"/>
    <p:sldId id="420" r:id="rId14"/>
    <p:sldId id="421" r:id="rId15"/>
    <p:sldId id="422" r:id="rId16"/>
    <p:sldId id="423" r:id="rId17"/>
    <p:sldId id="429" r:id="rId18"/>
    <p:sldId id="430" r:id="rId19"/>
    <p:sldId id="424" r:id="rId20"/>
    <p:sldId id="431" r:id="rId21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008"/>
    <a:srgbClr val="F0ECE9"/>
    <a:srgbClr val="FB6954"/>
    <a:srgbClr val="FF9ABD"/>
    <a:srgbClr val="FEC91B"/>
    <a:srgbClr val="E7BB87"/>
    <a:srgbClr val="382C28"/>
    <a:srgbClr val="EA4301"/>
    <a:srgbClr val="110500"/>
    <a:srgbClr val="0C5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3"/>
    <p:restoredTop sz="94682"/>
  </p:normalViewPr>
  <p:slideViewPr>
    <p:cSldViewPr snapToGrid="0" snapToObjects="1">
      <p:cViewPr varScale="1">
        <p:scale>
          <a:sx n="85" d="100"/>
          <a:sy n="85" d="100"/>
        </p:scale>
        <p:origin x="53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2020/10/13 Tuesday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2020/10/13 Tuesday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88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45546-1062-4274-AA17-07C00578BAE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404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5821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1813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4062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C840B-DD0D-49E6-B9AB-EAB274E25A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79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C840B-DD0D-49E6-B9AB-EAB274E25A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80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C840B-DD0D-49E6-B9AB-EAB274E25A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817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3939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4704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8979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956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845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6980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45546-1062-4274-AA17-07C00578BAE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718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485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8220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45546-1062-4274-AA17-07C00578BAE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086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1149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955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0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2020/10/13 Tuesday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27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2020/10/13 Tuesday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959A3-A541-421B-9CD7-0C923F5D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FE6C62-2345-4AFC-A9B4-B80648B88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A61041-19B0-4309-B12C-8124D74B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7337-1161-4CB2-8B69-3E24C9ADD514}" type="datetimeFigureOut">
              <a:rPr lang="zh-CN" altLang="en-US" smtClean="0"/>
              <a:t>2020/10/13 Tuesday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E58FA1-8289-4B63-94AF-DF8065BB9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26FE73-8E88-4C1F-A28F-B1B51E3AF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D884B-F155-42E3-9801-487CD0C3BE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83370"/>
      </p:ext>
    </p:extLst>
  </p:cSld>
  <p:clrMapOvr>
    <a:masterClrMapping/>
  </p:clrMapOvr>
  <p:transition spd="slow"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td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8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页">
    <p:bg>
      <p:bgPr>
        <a:solidFill>
          <a:srgbClr val="F0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2BE6510-97FE-43DF-97A5-3CB6415ECFE2}"/>
              </a:ext>
            </a:extLst>
          </p:cNvPr>
          <p:cNvCxnSpPr>
            <a:cxnSpLocks/>
          </p:cNvCxnSpPr>
          <p:nvPr userDrawn="1"/>
        </p:nvCxnSpPr>
        <p:spPr>
          <a:xfrm>
            <a:off x="1453154" y="894765"/>
            <a:ext cx="10738846" cy="21828"/>
          </a:xfrm>
          <a:prstGeom prst="line">
            <a:avLst/>
          </a:prstGeom>
          <a:ln>
            <a:solidFill>
              <a:srgbClr val="B82E2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FB2AC2B9-D709-4CD8-826C-85B0417E7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5" b="-36784"/>
          <a:stretch/>
        </p:blipFill>
        <p:spPr>
          <a:xfrm flipH="1">
            <a:off x="11302995" y="151201"/>
            <a:ext cx="854542" cy="9124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F13FE1-28C6-4F4D-BEB3-6452FC9241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"/>
            <a:ext cx="2179124" cy="13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  <a:t>2020/10/13 Tuesday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61" r:id="rId7"/>
    <p:sldLayoutId id="2147483663" r:id="rId8"/>
    <p:sldLayoutId id="2147483665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2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image" Target="../media/image11.png"/><Relationship Id="rId2" Type="http://schemas.openxmlformats.org/officeDocument/2006/relationships/tags" Target="../tags/tag4.xml"/><Relationship Id="rId16" Type="http://schemas.openxmlformats.org/officeDocument/2006/relationships/image" Target="../media/image10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9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4" y="-142661"/>
            <a:ext cx="2438705" cy="4838700"/>
          </a:xfrm>
          <a:prstGeom prst="rect">
            <a:avLst/>
          </a:prstGeom>
        </p:spPr>
      </p:pic>
      <p:sp>
        <p:nvSpPr>
          <p:cNvPr id="5" name="Aitds1">
            <a:extLst>
              <a:ext uri="{FF2B5EF4-FFF2-40B4-BE49-F238E27FC236}">
                <a16:creationId xmlns:a16="http://schemas.microsoft.com/office/drawing/2014/main" id="{320248A2-885D-46DC-B92D-C13549D6B238}"/>
              </a:ext>
            </a:extLst>
          </p:cNvPr>
          <p:cNvSpPr/>
          <p:nvPr/>
        </p:nvSpPr>
        <p:spPr>
          <a:xfrm>
            <a:off x="1897534" y="1337971"/>
            <a:ext cx="907699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立标尺 划底线 树形象</a:t>
            </a:r>
          </a:p>
          <a:p>
            <a:pPr lvl="0" algn="dist"/>
            <a:r>
              <a:rPr lang="zh-CN" altLang="en-US" sz="68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做新时代合格共产党员</a:t>
            </a:r>
          </a:p>
        </p:txBody>
      </p:sp>
      <p:sp>
        <p:nvSpPr>
          <p:cNvPr id="6" name="Aitds2">
            <a:extLst>
              <a:ext uri="{FF2B5EF4-FFF2-40B4-BE49-F238E27FC236}">
                <a16:creationId xmlns:a16="http://schemas.microsoft.com/office/drawing/2014/main" id="{30471A29-56BF-4275-9338-12BFB1C6C8E5}"/>
              </a:ext>
            </a:extLst>
          </p:cNvPr>
          <p:cNvSpPr txBox="1"/>
          <p:nvPr/>
        </p:nvSpPr>
        <p:spPr>
          <a:xfrm>
            <a:off x="2582450" y="3319283"/>
            <a:ext cx="7286176" cy="369283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lvl="0" algn="ctr">
              <a:defRPr/>
            </a:pP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&gt;&gt;&gt;</a:t>
            </a:r>
            <a:r>
              <a:rPr lang="zh-CN" altLang="en-US" sz="1600" kern="0" dirty="0">
                <a:latin typeface="+mn-ea"/>
                <a:sym typeface="微软雅黑" panose="020B0503020204020204" pitchFamily="34" charset="-122"/>
              </a:rPr>
              <a:t>某某单位</a:t>
            </a: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2020</a:t>
            </a:r>
            <a:r>
              <a:rPr lang="zh-CN" altLang="en-US" sz="1600" kern="0" dirty="0">
                <a:latin typeface="+mn-ea"/>
                <a:sym typeface="微软雅黑" panose="020B0503020204020204" pitchFamily="34" charset="-122"/>
              </a:rPr>
              <a:t>年使命教育预备党员入党宣誓专题微党课</a:t>
            </a: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&lt;&lt;&lt;</a:t>
            </a:r>
          </a:p>
        </p:txBody>
      </p:sp>
      <p:sp>
        <p:nvSpPr>
          <p:cNvPr id="7" name="Aitds3">
            <a:extLst>
              <a:ext uri="{FF2B5EF4-FFF2-40B4-BE49-F238E27FC236}">
                <a16:creationId xmlns:a16="http://schemas.microsoft.com/office/drawing/2014/main" id="{14D6DB84-7EB1-427B-B7CC-85D25BA9435F}"/>
              </a:ext>
            </a:extLst>
          </p:cNvPr>
          <p:cNvSpPr/>
          <p:nvPr/>
        </p:nvSpPr>
        <p:spPr>
          <a:xfrm>
            <a:off x="4078648" y="3861994"/>
            <a:ext cx="2236318" cy="297355"/>
          </a:xfrm>
          <a:prstGeom prst="roundRect">
            <a:avLst>
              <a:gd name="adj" fmla="val 50000"/>
            </a:avLst>
          </a:prstGeom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主讲人：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XXX</a:t>
            </a:r>
            <a:endParaRPr lang="zh-CN" altLang="en-US" sz="1400" dirty="0">
              <a:solidFill>
                <a:srgbClr val="CE1421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8" name="Aitds4">
            <a:extLst>
              <a:ext uri="{FF2B5EF4-FFF2-40B4-BE49-F238E27FC236}">
                <a16:creationId xmlns:a16="http://schemas.microsoft.com/office/drawing/2014/main" id="{9EC209C6-263F-4750-8370-5D00CC4579D4}"/>
              </a:ext>
            </a:extLst>
          </p:cNvPr>
          <p:cNvSpPr/>
          <p:nvPr/>
        </p:nvSpPr>
        <p:spPr>
          <a:xfrm>
            <a:off x="6838419" y="3826124"/>
            <a:ext cx="2236318" cy="292895"/>
          </a:xfrm>
          <a:prstGeom prst="roundRect">
            <a:avLst>
              <a:gd name="adj" fmla="val 50000"/>
            </a:avLst>
          </a:prstGeom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时间：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2020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XX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XX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日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"/>
            <a:ext cx="7044094" cy="23985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4F7417-66AC-4C86-8A03-EC1E27B186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32" y="105306"/>
            <a:ext cx="2299329" cy="5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51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4" y="-142661"/>
            <a:ext cx="2438705" cy="4838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"/>
            <a:ext cx="7044094" cy="2398514"/>
          </a:xfrm>
          <a:prstGeom prst="rect">
            <a:avLst/>
          </a:prstGeom>
        </p:spPr>
      </p:pic>
      <p:sp>
        <p:nvSpPr>
          <p:cNvPr id="14" name="Aitds3">
            <a:extLst>
              <a:ext uri="{FF2B5EF4-FFF2-40B4-BE49-F238E27FC236}">
                <a16:creationId xmlns:a16="http://schemas.microsoft.com/office/drawing/2014/main" id="{918279A8-5547-4912-BFE3-4F986E5327D4}"/>
              </a:ext>
            </a:extLst>
          </p:cNvPr>
          <p:cNvSpPr txBox="1"/>
          <p:nvPr/>
        </p:nvSpPr>
        <p:spPr>
          <a:xfrm>
            <a:off x="2156460" y="2121835"/>
            <a:ext cx="78790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无追求不施作为</a:t>
            </a:r>
            <a:endParaRPr lang="en-US" altLang="zh-CN" sz="60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不树形象不做先锋模范</a:t>
            </a:r>
          </a:p>
        </p:txBody>
      </p:sp>
      <p:sp>
        <p:nvSpPr>
          <p:cNvPr id="15" name="Aitds6">
            <a:extLst>
              <a:ext uri="{FF2B5EF4-FFF2-40B4-BE49-F238E27FC236}">
                <a16:creationId xmlns:a16="http://schemas.microsoft.com/office/drawing/2014/main" id="{6458DB54-5D14-4451-B3F7-CDB83ED71573}"/>
              </a:ext>
            </a:extLst>
          </p:cNvPr>
          <p:cNvSpPr txBox="1"/>
          <p:nvPr/>
        </p:nvSpPr>
        <p:spPr>
          <a:xfrm>
            <a:off x="4146748" y="1149521"/>
            <a:ext cx="3898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第三部分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PART  03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B50008"/>
              </a:solidFill>
              <a:effectLst/>
              <a:uLnTx/>
              <a:uFillTx/>
              <a:ea typeface="+mj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>
            <a:extLst>
              <a:ext uri="{FF2B5EF4-FFF2-40B4-BE49-F238E27FC236}">
                <a16:creationId xmlns:a16="http://schemas.microsoft.com/office/drawing/2014/main" id="{513444CB-DD63-48DD-9FF6-4A81354E5F42}"/>
              </a:ext>
            </a:extLst>
          </p:cNvPr>
          <p:cNvSpPr/>
          <p:nvPr/>
        </p:nvSpPr>
        <p:spPr>
          <a:xfrm>
            <a:off x="19633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D20F29-F879-41B9-A04A-4E96D6BDA29C}"/>
              </a:ext>
            </a:extLst>
          </p:cNvPr>
          <p:cNvSpPr txBox="1"/>
          <p:nvPr/>
        </p:nvSpPr>
        <p:spPr>
          <a:xfrm>
            <a:off x="2474245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形象是作为合格党员的一张名片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AF5D3B9C-DF79-4B46-A08B-51E9C9D2C641}"/>
              </a:ext>
            </a:extLst>
          </p:cNvPr>
          <p:cNvSpPr>
            <a:spLocks/>
          </p:cNvSpPr>
          <p:nvPr/>
        </p:nvSpPr>
        <p:spPr bwMode="auto">
          <a:xfrm>
            <a:off x="23945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6347FEF-D2AF-4492-9E0D-085C0FD3544D}"/>
              </a:ext>
            </a:extLst>
          </p:cNvPr>
          <p:cNvSpPr/>
          <p:nvPr/>
        </p:nvSpPr>
        <p:spPr>
          <a:xfrm>
            <a:off x="9677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第一 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4761343-8E6F-41D8-8C22-CFB1264012EF}"/>
              </a:ext>
            </a:extLst>
          </p:cNvPr>
          <p:cNvGrpSpPr/>
          <p:nvPr/>
        </p:nvGrpSpPr>
        <p:grpSpPr>
          <a:xfrm>
            <a:off x="613711" y="3290626"/>
            <a:ext cx="3879204" cy="1941451"/>
            <a:chOff x="4689283" y="4802592"/>
            <a:chExt cx="3275667" cy="163939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8BE95CF-1207-4C01-9109-321B64C82F97}"/>
                </a:ext>
              </a:extLst>
            </p:cNvPr>
            <p:cNvGrpSpPr/>
            <p:nvPr/>
          </p:nvGrpSpPr>
          <p:grpSpPr>
            <a:xfrm>
              <a:off x="4689283" y="4802592"/>
              <a:ext cx="3275667" cy="1639395"/>
              <a:chOff x="8076101" y="3896700"/>
              <a:chExt cx="1568351" cy="78492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D0D20FA3-FC9C-4B6F-95F3-DB3160FF3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6101" y="4294882"/>
                <a:ext cx="1568351" cy="386741"/>
              </a:xfrm>
              <a:prstGeom prst="rect">
                <a:avLst/>
              </a:prstGeom>
            </p:spPr>
          </p:pic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id="{5BD26DD4-3574-4A9C-967D-80B712000F0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269864" y="3896700"/>
                <a:ext cx="1188354" cy="762482"/>
                <a:chOff x="5081" y="3395"/>
                <a:chExt cx="1105" cy="709"/>
              </a:xfrm>
            </p:grpSpPr>
            <p:sp>
              <p:nvSpPr>
                <p:cNvPr id="15" name="AutoShape 3">
                  <a:extLst>
                    <a:ext uri="{FF2B5EF4-FFF2-40B4-BE49-F238E27FC236}">
                      <a16:creationId xmlns:a16="http://schemas.microsoft.com/office/drawing/2014/main" id="{12E39563-3AB8-4925-BCC9-98B4A0C6A749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081" y="3395"/>
                  <a:ext cx="1105" cy="7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6" name="Freeform 5">
                  <a:extLst>
                    <a:ext uri="{FF2B5EF4-FFF2-40B4-BE49-F238E27FC236}">
                      <a16:creationId xmlns:a16="http://schemas.microsoft.com/office/drawing/2014/main" id="{A765631B-CAE3-42CF-B880-EA74C05B8D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8" y="3725"/>
                  <a:ext cx="612" cy="380"/>
                </a:xfrm>
                <a:custGeom>
                  <a:avLst/>
                  <a:gdLst>
                    <a:gd name="T0" fmla="*/ 447 w 450"/>
                    <a:gd name="T1" fmla="*/ 221 h 280"/>
                    <a:gd name="T2" fmla="*/ 450 w 450"/>
                    <a:gd name="T3" fmla="*/ 218 h 280"/>
                    <a:gd name="T4" fmla="*/ 450 w 450"/>
                    <a:gd name="T5" fmla="*/ 215 h 280"/>
                    <a:gd name="T6" fmla="*/ 402 w 450"/>
                    <a:gd name="T7" fmla="*/ 79 h 280"/>
                    <a:gd name="T8" fmla="*/ 278 w 450"/>
                    <a:gd name="T9" fmla="*/ 0 h 280"/>
                    <a:gd name="T10" fmla="*/ 261 w 450"/>
                    <a:gd name="T11" fmla="*/ 25 h 280"/>
                    <a:gd name="T12" fmla="*/ 278 w 450"/>
                    <a:gd name="T13" fmla="*/ 28 h 280"/>
                    <a:gd name="T14" fmla="*/ 237 w 450"/>
                    <a:gd name="T15" fmla="*/ 148 h 280"/>
                    <a:gd name="T16" fmla="*/ 233 w 450"/>
                    <a:gd name="T17" fmla="*/ 64 h 280"/>
                    <a:gd name="T18" fmla="*/ 225 w 450"/>
                    <a:gd name="T19" fmla="*/ 67 h 280"/>
                    <a:gd name="T20" fmla="*/ 217 w 450"/>
                    <a:gd name="T21" fmla="*/ 64 h 280"/>
                    <a:gd name="T22" fmla="*/ 210 w 450"/>
                    <a:gd name="T23" fmla="*/ 152 h 280"/>
                    <a:gd name="T24" fmla="*/ 171 w 450"/>
                    <a:gd name="T25" fmla="*/ 29 h 280"/>
                    <a:gd name="T26" fmla="*/ 189 w 450"/>
                    <a:gd name="T27" fmla="*/ 25 h 280"/>
                    <a:gd name="T28" fmla="*/ 173 w 450"/>
                    <a:gd name="T29" fmla="*/ 1 h 280"/>
                    <a:gd name="T30" fmla="*/ 47 w 450"/>
                    <a:gd name="T31" fmla="*/ 79 h 280"/>
                    <a:gd name="T32" fmla="*/ 0 w 450"/>
                    <a:gd name="T33" fmla="*/ 215 h 280"/>
                    <a:gd name="T34" fmla="*/ 0 w 450"/>
                    <a:gd name="T35" fmla="*/ 218 h 280"/>
                    <a:gd name="T36" fmla="*/ 2 w 450"/>
                    <a:gd name="T37" fmla="*/ 221 h 280"/>
                    <a:gd name="T38" fmla="*/ 85 w 450"/>
                    <a:gd name="T39" fmla="*/ 258 h 280"/>
                    <a:gd name="T40" fmla="*/ 91 w 450"/>
                    <a:gd name="T41" fmla="*/ 258 h 280"/>
                    <a:gd name="T42" fmla="*/ 162 w 450"/>
                    <a:gd name="T43" fmla="*/ 280 h 280"/>
                    <a:gd name="T44" fmla="*/ 287 w 450"/>
                    <a:gd name="T45" fmla="*/ 280 h 280"/>
                    <a:gd name="T46" fmla="*/ 359 w 450"/>
                    <a:gd name="T47" fmla="*/ 258 h 280"/>
                    <a:gd name="T48" fmla="*/ 364 w 450"/>
                    <a:gd name="T49" fmla="*/ 258 h 280"/>
                    <a:gd name="T50" fmla="*/ 364 w 450"/>
                    <a:gd name="T51" fmla="*/ 258 h 280"/>
                    <a:gd name="T52" fmla="*/ 447 w 450"/>
                    <a:gd name="T53" fmla="*/ 221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0" h="280">
                      <a:moveTo>
                        <a:pt x="447" y="221"/>
                      </a:moveTo>
                      <a:cubicBezTo>
                        <a:pt x="450" y="218"/>
                        <a:pt x="450" y="218"/>
                        <a:pt x="450" y="218"/>
                      </a:cubicBezTo>
                      <a:cubicBezTo>
                        <a:pt x="450" y="215"/>
                        <a:pt x="450" y="215"/>
                        <a:pt x="450" y="215"/>
                      </a:cubicBezTo>
                      <a:cubicBezTo>
                        <a:pt x="450" y="179"/>
                        <a:pt x="437" y="125"/>
                        <a:pt x="402" y="79"/>
                      </a:cubicBezTo>
                      <a:cubicBezTo>
                        <a:pt x="378" y="47"/>
                        <a:pt x="342" y="11"/>
                        <a:pt x="278" y="0"/>
                      </a:cubicBezTo>
                      <a:cubicBezTo>
                        <a:pt x="261" y="25"/>
                        <a:pt x="261" y="25"/>
                        <a:pt x="261" y="25"/>
                      </a:cubicBezTo>
                      <a:cubicBezTo>
                        <a:pt x="267" y="26"/>
                        <a:pt x="272" y="27"/>
                        <a:pt x="278" y="28"/>
                      </a:cubicBezTo>
                      <a:cubicBezTo>
                        <a:pt x="237" y="148"/>
                        <a:pt x="237" y="148"/>
                        <a:pt x="237" y="148"/>
                      </a:cubicBezTo>
                      <a:cubicBezTo>
                        <a:pt x="233" y="64"/>
                        <a:pt x="233" y="64"/>
                        <a:pt x="233" y="64"/>
                      </a:cubicBezTo>
                      <a:cubicBezTo>
                        <a:pt x="230" y="66"/>
                        <a:pt x="227" y="67"/>
                        <a:pt x="225" y="67"/>
                      </a:cubicBezTo>
                      <a:cubicBezTo>
                        <a:pt x="222" y="67"/>
                        <a:pt x="220" y="66"/>
                        <a:pt x="217" y="64"/>
                      </a:cubicBezTo>
                      <a:cubicBezTo>
                        <a:pt x="210" y="152"/>
                        <a:pt x="210" y="152"/>
                        <a:pt x="210" y="152"/>
                      </a:cubicBezTo>
                      <a:cubicBezTo>
                        <a:pt x="171" y="29"/>
                        <a:pt x="171" y="29"/>
                        <a:pt x="171" y="29"/>
                      </a:cubicBezTo>
                      <a:cubicBezTo>
                        <a:pt x="177" y="27"/>
                        <a:pt x="183" y="26"/>
                        <a:pt x="189" y="25"/>
                      </a:cubicBezTo>
                      <a:cubicBezTo>
                        <a:pt x="173" y="1"/>
                        <a:pt x="173" y="1"/>
                        <a:pt x="173" y="1"/>
                      </a:cubicBezTo>
                      <a:cubicBezTo>
                        <a:pt x="105" y="12"/>
                        <a:pt x="71" y="47"/>
                        <a:pt x="47" y="79"/>
                      </a:cubicBezTo>
                      <a:cubicBezTo>
                        <a:pt x="12" y="125"/>
                        <a:pt x="0" y="179"/>
                        <a:pt x="0" y="215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2" y="221"/>
                        <a:pt x="2" y="221"/>
                        <a:pt x="2" y="221"/>
                      </a:cubicBezTo>
                      <a:cubicBezTo>
                        <a:pt x="26" y="253"/>
                        <a:pt x="64" y="258"/>
                        <a:pt x="85" y="258"/>
                      </a:cubicBezTo>
                      <a:cubicBezTo>
                        <a:pt x="87" y="258"/>
                        <a:pt x="89" y="258"/>
                        <a:pt x="91" y="258"/>
                      </a:cubicBezTo>
                      <a:cubicBezTo>
                        <a:pt x="107" y="270"/>
                        <a:pt x="135" y="277"/>
                        <a:pt x="162" y="280"/>
                      </a:cubicBezTo>
                      <a:cubicBezTo>
                        <a:pt x="287" y="280"/>
                        <a:pt x="287" y="280"/>
                        <a:pt x="287" y="280"/>
                      </a:cubicBezTo>
                      <a:cubicBezTo>
                        <a:pt x="314" y="277"/>
                        <a:pt x="343" y="270"/>
                        <a:pt x="359" y="258"/>
                      </a:cubicBezTo>
                      <a:cubicBezTo>
                        <a:pt x="360" y="258"/>
                        <a:pt x="362" y="258"/>
                        <a:pt x="364" y="258"/>
                      </a:cubicBezTo>
                      <a:cubicBezTo>
                        <a:pt x="364" y="258"/>
                        <a:pt x="364" y="258"/>
                        <a:pt x="364" y="258"/>
                      </a:cubicBezTo>
                      <a:cubicBezTo>
                        <a:pt x="385" y="258"/>
                        <a:pt x="424" y="253"/>
                        <a:pt x="447" y="221"/>
                      </a:cubicBezTo>
                      <a:close/>
                    </a:path>
                  </a:pathLst>
                </a:custGeom>
                <a:solidFill>
                  <a:srgbClr val="B500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7" name="Freeform 6">
                  <a:extLst>
                    <a:ext uri="{FF2B5EF4-FFF2-40B4-BE49-F238E27FC236}">
                      <a16:creationId xmlns:a16="http://schemas.microsoft.com/office/drawing/2014/main" id="{E146E459-F547-47D1-BADB-AB249057AA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4" y="3754"/>
                  <a:ext cx="59" cy="57"/>
                </a:xfrm>
                <a:custGeom>
                  <a:avLst/>
                  <a:gdLst>
                    <a:gd name="T0" fmla="*/ 0 w 43"/>
                    <a:gd name="T1" fmla="*/ 15 h 42"/>
                    <a:gd name="T2" fmla="*/ 22 w 43"/>
                    <a:gd name="T3" fmla="*/ 42 h 42"/>
                    <a:gd name="T4" fmla="*/ 43 w 43"/>
                    <a:gd name="T5" fmla="*/ 13 h 42"/>
                    <a:gd name="T6" fmla="*/ 22 w 43"/>
                    <a:gd name="T7" fmla="*/ 0 h 42"/>
                    <a:gd name="T8" fmla="*/ 0 w 43"/>
                    <a:gd name="T9" fmla="*/ 15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0" y="15"/>
                      </a:moveTo>
                      <a:cubicBezTo>
                        <a:pt x="0" y="20"/>
                        <a:pt x="14" y="42"/>
                        <a:pt x="22" y="42"/>
                      </a:cubicBezTo>
                      <a:cubicBezTo>
                        <a:pt x="29" y="42"/>
                        <a:pt x="43" y="19"/>
                        <a:pt x="43" y="13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0"/>
                        <a:pt x="0" y="14"/>
                        <a:pt x="0" y="15"/>
                      </a:cubicBezTo>
                      <a:close/>
                    </a:path>
                  </a:pathLst>
                </a:custGeom>
                <a:solidFill>
                  <a:srgbClr val="B500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8" name="Freeform 7">
                  <a:extLst>
                    <a:ext uri="{FF2B5EF4-FFF2-40B4-BE49-F238E27FC236}">
                      <a16:creationId xmlns:a16="http://schemas.microsoft.com/office/drawing/2014/main" id="{2C9EE7D2-7BF4-4EEC-AB4A-68D56E453C7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82" y="3396"/>
                  <a:ext cx="296" cy="348"/>
                </a:xfrm>
                <a:custGeom>
                  <a:avLst/>
                  <a:gdLst>
                    <a:gd name="T0" fmla="*/ 2 w 218"/>
                    <a:gd name="T1" fmla="*/ 146 h 256"/>
                    <a:gd name="T2" fmla="*/ 13 w 218"/>
                    <a:gd name="T3" fmla="*/ 161 h 256"/>
                    <a:gd name="T4" fmla="*/ 109 w 218"/>
                    <a:gd name="T5" fmla="*/ 256 h 256"/>
                    <a:gd name="T6" fmla="*/ 206 w 218"/>
                    <a:gd name="T7" fmla="*/ 161 h 256"/>
                    <a:gd name="T8" fmla="*/ 216 w 218"/>
                    <a:gd name="T9" fmla="*/ 146 h 256"/>
                    <a:gd name="T10" fmla="*/ 212 w 218"/>
                    <a:gd name="T11" fmla="*/ 129 h 256"/>
                    <a:gd name="T12" fmla="*/ 213 w 218"/>
                    <a:gd name="T13" fmla="*/ 124 h 256"/>
                    <a:gd name="T14" fmla="*/ 214 w 218"/>
                    <a:gd name="T15" fmla="*/ 115 h 256"/>
                    <a:gd name="T16" fmla="*/ 113 w 218"/>
                    <a:gd name="T17" fmla="*/ 0 h 256"/>
                    <a:gd name="T18" fmla="*/ 4 w 218"/>
                    <a:gd name="T19" fmla="*/ 110 h 256"/>
                    <a:gd name="T20" fmla="*/ 5 w 218"/>
                    <a:gd name="T21" fmla="*/ 120 h 256"/>
                    <a:gd name="T22" fmla="*/ 6 w 218"/>
                    <a:gd name="T23" fmla="*/ 129 h 256"/>
                    <a:gd name="T24" fmla="*/ 2 w 218"/>
                    <a:gd name="T25" fmla="*/ 146 h 256"/>
                    <a:gd name="T26" fmla="*/ 16 w 218"/>
                    <a:gd name="T27" fmla="*/ 118 h 256"/>
                    <a:gd name="T28" fmla="*/ 90 w 218"/>
                    <a:gd name="T29" fmla="*/ 107 h 256"/>
                    <a:gd name="T30" fmla="*/ 135 w 218"/>
                    <a:gd name="T31" fmla="*/ 86 h 256"/>
                    <a:gd name="T32" fmla="*/ 170 w 218"/>
                    <a:gd name="T33" fmla="*/ 107 h 256"/>
                    <a:gd name="T34" fmla="*/ 200 w 218"/>
                    <a:gd name="T35" fmla="*/ 117 h 256"/>
                    <a:gd name="T36" fmla="*/ 198 w 218"/>
                    <a:gd name="T37" fmla="*/ 140 h 256"/>
                    <a:gd name="T38" fmla="*/ 197 w 218"/>
                    <a:gd name="T39" fmla="*/ 143 h 256"/>
                    <a:gd name="T40" fmla="*/ 197 w 218"/>
                    <a:gd name="T41" fmla="*/ 149 h 256"/>
                    <a:gd name="T42" fmla="*/ 196 w 218"/>
                    <a:gd name="T43" fmla="*/ 163 h 256"/>
                    <a:gd name="T44" fmla="*/ 109 w 218"/>
                    <a:gd name="T45" fmla="*/ 247 h 256"/>
                    <a:gd name="T46" fmla="*/ 26 w 218"/>
                    <a:gd name="T47" fmla="*/ 171 h 256"/>
                    <a:gd name="T48" fmla="*/ 16 w 218"/>
                    <a:gd name="T49" fmla="*/ 118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18" h="256">
                      <a:moveTo>
                        <a:pt x="2" y="146"/>
                      </a:moveTo>
                      <a:cubicBezTo>
                        <a:pt x="4" y="155"/>
                        <a:pt x="8" y="161"/>
                        <a:pt x="13" y="161"/>
                      </a:cubicBezTo>
                      <a:cubicBezTo>
                        <a:pt x="30" y="216"/>
                        <a:pt x="69" y="256"/>
                        <a:pt x="109" y="256"/>
                      </a:cubicBezTo>
                      <a:cubicBezTo>
                        <a:pt x="152" y="256"/>
                        <a:pt x="189" y="218"/>
                        <a:pt x="206" y="161"/>
                      </a:cubicBezTo>
                      <a:cubicBezTo>
                        <a:pt x="210" y="160"/>
                        <a:pt x="214" y="154"/>
                        <a:pt x="216" y="146"/>
                      </a:cubicBezTo>
                      <a:cubicBezTo>
                        <a:pt x="217" y="138"/>
                        <a:pt x="216" y="132"/>
                        <a:pt x="212" y="129"/>
                      </a:cubicBezTo>
                      <a:cubicBezTo>
                        <a:pt x="213" y="127"/>
                        <a:pt x="213" y="126"/>
                        <a:pt x="213" y="124"/>
                      </a:cubicBezTo>
                      <a:cubicBezTo>
                        <a:pt x="214" y="120"/>
                        <a:pt x="214" y="117"/>
                        <a:pt x="214" y="115"/>
                      </a:cubicBezTo>
                      <a:cubicBezTo>
                        <a:pt x="218" y="64"/>
                        <a:pt x="194" y="0"/>
                        <a:pt x="113" y="0"/>
                      </a:cubicBezTo>
                      <a:cubicBezTo>
                        <a:pt x="33" y="0"/>
                        <a:pt x="0" y="52"/>
                        <a:pt x="4" y="110"/>
                      </a:cubicBezTo>
                      <a:cubicBezTo>
                        <a:pt x="4" y="113"/>
                        <a:pt x="4" y="117"/>
                        <a:pt x="5" y="120"/>
                      </a:cubicBezTo>
                      <a:cubicBezTo>
                        <a:pt x="5" y="123"/>
                        <a:pt x="5" y="126"/>
                        <a:pt x="6" y="129"/>
                      </a:cubicBezTo>
                      <a:cubicBezTo>
                        <a:pt x="2" y="132"/>
                        <a:pt x="1" y="139"/>
                        <a:pt x="2" y="146"/>
                      </a:cubicBezTo>
                      <a:close/>
                      <a:moveTo>
                        <a:pt x="16" y="118"/>
                      </a:moveTo>
                      <a:cubicBezTo>
                        <a:pt x="31" y="122"/>
                        <a:pt x="69" y="120"/>
                        <a:pt x="90" y="107"/>
                      </a:cubicBezTo>
                      <a:cubicBezTo>
                        <a:pt x="111" y="94"/>
                        <a:pt x="135" y="86"/>
                        <a:pt x="135" y="86"/>
                      </a:cubicBezTo>
                      <a:cubicBezTo>
                        <a:pt x="135" y="86"/>
                        <a:pt x="142" y="94"/>
                        <a:pt x="170" y="107"/>
                      </a:cubicBezTo>
                      <a:cubicBezTo>
                        <a:pt x="182" y="112"/>
                        <a:pt x="192" y="115"/>
                        <a:pt x="200" y="117"/>
                      </a:cubicBezTo>
                      <a:cubicBezTo>
                        <a:pt x="201" y="117"/>
                        <a:pt x="200" y="128"/>
                        <a:pt x="198" y="140"/>
                      </a:cubicBezTo>
                      <a:cubicBezTo>
                        <a:pt x="198" y="141"/>
                        <a:pt x="198" y="142"/>
                        <a:pt x="197" y="143"/>
                      </a:cubicBezTo>
                      <a:cubicBezTo>
                        <a:pt x="197" y="145"/>
                        <a:pt x="197" y="147"/>
                        <a:pt x="197" y="149"/>
                      </a:cubicBezTo>
                      <a:cubicBezTo>
                        <a:pt x="196" y="154"/>
                        <a:pt x="196" y="159"/>
                        <a:pt x="196" y="163"/>
                      </a:cubicBezTo>
                      <a:cubicBezTo>
                        <a:pt x="180" y="213"/>
                        <a:pt x="147" y="247"/>
                        <a:pt x="109" y="247"/>
                      </a:cubicBezTo>
                      <a:cubicBezTo>
                        <a:pt x="76" y="247"/>
                        <a:pt x="44" y="215"/>
                        <a:pt x="26" y="171"/>
                      </a:cubicBezTo>
                      <a:cubicBezTo>
                        <a:pt x="25" y="157"/>
                        <a:pt x="15" y="118"/>
                        <a:pt x="16" y="118"/>
                      </a:cubicBezTo>
                      <a:close/>
                    </a:path>
                  </a:pathLst>
                </a:custGeom>
                <a:solidFill>
                  <a:srgbClr val="B500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9" name="Freeform 8">
                  <a:extLst>
                    <a:ext uri="{FF2B5EF4-FFF2-40B4-BE49-F238E27FC236}">
                      <a16:creationId xmlns:a16="http://schemas.microsoft.com/office/drawing/2014/main" id="{75823A65-18AF-44BD-84B4-24956A6BCC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81" y="3652"/>
                  <a:ext cx="370" cy="243"/>
                </a:xfrm>
                <a:custGeom>
                  <a:avLst/>
                  <a:gdLst>
                    <a:gd name="T0" fmla="*/ 186 w 272"/>
                    <a:gd name="T1" fmla="*/ 179 h 179"/>
                    <a:gd name="T2" fmla="*/ 193 w 272"/>
                    <a:gd name="T3" fmla="*/ 163 h 179"/>
                    <a:gd name="T4" fmla="*/ 145 w 272"/>
                    <a:gd name="T5" fmla="*/ 167 h 179"/>
                    <a:gd name="T6" fmla="*/ 145 w 272"/>
                    <a:gd name="T7" fmla="*/ 167 h 179"/>
                    <a:gd name="T8" fmla="*/ 156 w 272"/>
                    <a:gd name="T9" fmla="*/ 156 h 179"/>
                    <a:gd name="T10" fmla="*/ 149 w 272"/>
                    <a:gd name="T11" fmla="*/ 41 h 179"/>
                    <a:gd name="T12" fmla="*/ 144 w 272"/>
                    <a:gd name="T13" fmla="*/ 43 h 179"/>
                    <a:gd name="T14" fmla="*/ 139 w 272"/>
                    <a:gd name="T15" fmla="*/ 41 h 179"/>
                    <a:gd name="T16" fmla="*/ 131 w 272"/>
                    <a:gd name="T17" fmla="*/ 155 h 179"/>
                    <a:gd name="T18" fmla="*/ 144 w 272"/>
                    <a:gd name="T19" fmla="*/ 167 h 179"/>
                    <a:gd name="T20" fmla="*/ 143 w 272"/>
                    <a:gd name="T21" fmla="*/ 167 h 179"/>
                    <a:gd name="T22" fmla="*/ 66 w 272"/>
                    <a:gd name="T23" fmla="*/ 152 h 179"/>
                    <a:gd name="T24" fmla="*/ 63 w 272"/>
                    <a:gd name="T25" fmla="*/ 150 h 179"/>
                    <a:gd name="T26" fmla="*/ 60 w 272"/>
                    <a:gd name="T27" fmla="*/ 150 h 179"/>
                    <a:gd name="T28" fmla="*/ 55 w 272"/>
                    <a:gd name="T29" fmla="*/ 150 h 179"/>
                    <a:gd name="T30" fmla="*/ 15 w 272"/>
                    <a:gd name="T31" fmla="*/ 135 h 179"/>
                    <a:gd name="T32" fmla="*/ 112 w 272"/>
                    <a:gd name="T33" fmla="*/ 18 h 179"/>
                    <a:gd name="T34" fmla="*/ 120 w 272"/>
                    <a:gd name="T35" fmla="*/ 47 h 179"/>
                    <a:gd name="T36" fmla="*/ 132 w 272"/>
                    <a:gd name="T37" fmla="*/ 28 h 179"/>
                    <a:gd name="T38" fmla="*/ 144 w 272"/>
                    <a:gd name="T39" fmla="*/ 40 h 179"/>
                    <a:gd name="T40" fmla="*/ 156 w 272"/>
                    <a:gd name="T41" fmla="*/ 28 h 179"/>
                    <a:gd name="T42" fmla="*/ 167 w 272"/>
                    <a:gd name="T43" fmla="*/ 48 h 179"/>
                    <a:gd name="T44" fmla="*/ 178 w 272"/>
                    <a:gd name="T45" fmla="*/ 18 h 179"/>
                    <a:gd name="T46" fmla="*/ 258 w 272"/>
                    <a:gd name="T47" fmla="*/ 83 h 179"/>
                    <a:gd name="T48" fmla="*/ 272 w 272"/>
                    <a:gd name="T49" fmla="*/ 73 h 179"/>
                    <a:gd name="T50" fmla="*/ 258 w 272"/>
                    <a:gd name="T51" fmla="*/ 50 h 179"/>
                    <a:gd name="T52" fmla="*/ 178 w 272"/>
                    <a:gd name="T53" fmla="*/ 0 h 179"/>
                    <a:gd name="T54" fmla="*/ 167 w 272"/>
                    <a:gd name="T55" fmla="*/ 16 h 179"/>
                    <a:gd name="T56" fmla="*/ 168 w 272"/>
                    <a:gd name="T57" fmla="*/ 16 h 179"/>
                    <a:gd name="T58" fmla="*/ 163 w 272"/>
                    <a:gd name="T59" fmla="*/ 22 h 179"/>
                    <a:gd name="T60" fmla="*/ 150 w 272"/>
                    <a:gd name="T61" fmla="*/ 13 h 179"/>
                    <a:gd name="T62" fmla="*/ 139 w 272"/>
                    <a:gd name="T63" fmla="*/ 13 h 179"/>
                    <a:gd name="T64" fmla="*/ 126 w 272"/>
                    <a:gd name="T65" fmla="*/ 23 h 179"/>
                    <a:gd name="T66" fmla="*/ 121 w 272"/>
                    <a:gd name="T67" fmla="*/ 16 h 179"/>
                    <a:gd name="T68" fmla="*/ 121 w 272"/>
                    <a:gd name="T69" fmla="*/ 16 h 179"/>
                    <a:gd name="T70" fmla="*/ 111 w 272"/>
                    <a:gd name="T71" fmla="*/ 0 h 179"/>
                    <a:gd name="T72" fmla="*/ 31 w 272"/>
                    <a:gd name="T73" fmla="*/ 50 h 179"/>
                    <a:gd name="T74" fmla="*/ 0 w 272"/>
                    <a:gd name="T75" fmla="*/ 137 h 179"/>
                    <a:gd name="T76" fmla="*/ 0 w 272"/>
                    <a:gd name="T77" fmla="*/ 140 h 179"/>
                    <a:gd name="T78" fmla="*/ 2 w 272"/>
                    <a:gd name="T79" fmla="*/ 142 h 179"/>
                    <a:gd name="T80" fmla="*/ 55 w 272"/>
                    <a:gd name="T81" fmla="*/ 165 h 179"/>
                    <a:gd name="T82" fmla="*/ 58 w 272"/>
                    <a:gd name="T83" fmla="*/ 165 h 179"/>
                    <a:gd name="T84" fmla="*/ 104 w 272"/>
                    <a:gd name="T85" fmla="*/ 179 h 179"/>
                    <a:gd name="T86" fmla="*/ 185 w 272"/>
                    <a:gd name="T87" fmla="*/ 179 h 179"/>
                    <a:gd name="T88" fmla="*/ 186 w 272"/>
                    <a:gd name="T89" fmla="*/ 179 h 179"/>
                    <a:gd name="T90" fmla="*/ 140 w 272"/>
                    <a:gd name="T91" fmla="*/ 16 h 179"/>
                    <a:gd name="T92" fmla="*/ 140 w 272"/>
                    <a:gd name="T93" fmla="*/ 16 h 179"/>
                    <a:gd name="T94" fmla="*/ 140 w 272"/>
                    <a:gd name="T95" fmla="*/ 16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2" h="179">
                      <a:moveTo>
                        <a:pt x="186" y="179"/>
                      </a:moveTo>
                      <a:cubicBezTo>
                        <a:pt x="188" y="174"/>
                        <a:pt x="191" y="168"/>
                        <a:pt x="193" y="163"/>
                      </a:cubicBezTo>
                      <a:cubicBezTo>
                        <a:pt x="179" y="166"/>
                        <a:pt x="161" y="167"/>
                        <a:pt x="145" y="167"/>
                      </a:cubicBezTo>
                      <a:cubicBezTo>
                        <a:pt x="145" y="167"/>
                        <a:pt x="145" y="167"/>
                        <a:pt x="145" y="167"/>
                      </a:cubicBezTo>
                      <a:cubicBezTo>
                        <a:pt x="156" y="156"/>
                        <a:pt x="156" y="156"/>
                        <a:pt x="156" y="156"/>
                      </a:cubicBezTo>
                      <a:cubicBezTo>
                        <a:pt x="149" y="41"/>
                        <a:pt x="149" y="41"/>
                        <a:pt x="149" y="41"/>
                      </a:cubicBezTo>
                      <a:cubicBezTo>
                        <a:pt x="148" y="42"/>
                        <a:pt x="146" y="43"/>
                        <a:pt x="144" y="43"/>
                      </a:cubicBezTo>
                      <a:cubicBezTo>
                        <a:pt x="143" y="43"/>
                        <a:pt x="141" y="42"/>
                        <a:pt x="139" y="41"/>
                      </a:cubicBezTo>
                      <a:cubicBezTo>
                        <a:pt x="131" y="155"/>
                        <a:pt x="131" y="155"/>
                        <a:pt x="131" y="155"/>
                      </a:cubicBezTo>
                      <a:cubicBezTo>
                        <a:pt x="144" y="167"/>
                        <a:pt x="144" y="167"/>
                        <a:pt x="144" y="167"/>
                      </a:cubicBezTo>
                      <a:cubicBezTo>
                        <a:pt x="143" y="167"/>
                        <a:pt x="143" y="167"/>
                        <a:pt x="143" y="167"/>
                      </a:cubicBezTo>
                      <a:cubicBezTo>
                        <a:pt x="113" y="167"/>
                        <a:pt x="76" y="162"/>
                        <a:pt x="66" y="152"/>
                      </a:cubicBezTo>
                      <a:cubicBezTo>
                        <a:pt x="63" y="150"/>
                        <a:pt x="63" y="150"/>
                        <a:pt x="63" y="150"/>
                      </a:cubicBezTo>
                      <a:cubicBezTo>
                        <a:pt x="60" y="150"/>
                        <a:pt x="60" y="150"/>
                        <a:pt x="60" y="150"/>
                      </a:cubicBezTo>
                      <a:cubicBezTo>
                        <a:pt x="60" y="150"/>
                        <a:pt x="58" y="150"/>
                        <a:pt x="55" y="150"/>
                      </a:cubicBezTo>
                      <a:cubicBezTo>
                        <a:pt x="45" y="150"/>
                        <a:pt x="27" y="148"/>
                        <a:pt x="15" y="135"/>
                      </a:cubicBezTo>
                      <a:cubicBezTo>
                        <a:pt x="16" y="105"/>
                        <a:pt x="40" y="36"/>
                        <a:pt x="112" y="18"/>
                      </a:cubicBezTo>
                      <a:cubicBezTo>
                        <a:pt x="120" y="47"/>
                        <a:pt x="120" y="47"/>
                        <a:pt x="120" y="47"/>
                      </a:cubicBezTo>
                      <a:cubicBezTo>
                        <a:pt x="132" y="28"/>
                        <a:pt x="132" y="28"/>
                        <a:pt x="132" y="28"/>
                      </a:cubicBezTo>
                      <a:cubicBezTo>
                        <a:pt x="135" y="33"/>
                        <a:pt x="141" y="40"/>
                        <a:pt x="144" y="40"/>
                      </a:cubicBezTo>
                      <a:cubicBezTo>
                        <a:pt x="148" y="40"/>
                        <a:pt x="153" y="33"/>
                        <a:pt x="156" y="28"/>
                      </a:cubicBezTo>
                      <a:cubicBezTo>
                        <a:pt x="167" y="48"/>
                        <a:pt x="167" y="48"/>
                        <a:pt x="167" y="48"/>
                      </a:cubicBezTo>
                      <a:cubicBezTo>
                        <a:pt x="178" y="18"/>
                        <a:pt x="178" y="18"/>
                        <a:pt x="178" y="18"/>
                      </a:cubicBezTo>
                      <a:cubicBezTo>
                        <a:pt x="219" y="29"/>
                        <a:pt x="244" y="56"/>
                        <a:pt x="258" y="83"/>
                      </a:cubicBezTo>
                      <a:cubicBezTo>
                        <a:pt x="263" y="80"/>
                        <a:pt x="267" y="76"/>
                        <a:pt x="272" y="73"/>
                      </a:cubicBezTo>
                      <a:cubicBezTo>
                        <a:pt x="268" y="65"/>
                        <a:pt x="263" y="58"/>
                        <a:pt x="258" y="50"/>
                      </a:cubicBezTo>
                      <a:cubicBezTo>
                        <a:pt x="243" y="30"/>
                        <a:pt x="218" y="9"/>
                        <a:pt x="178" y="0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67" y="16"/>
                        <a:pt x="168" y="16"/>
                        <a:pt x="168" y="16"/>
                      </a:cubicBezTo>
                      <a:cubicBezTo>
                        <a:pt x="163" y="22"/>
                        <a:pt x="163" y="22"/>
                        <a:pt x="163" y="22"/>
                      </a:cubicBezTo>
                      <a:cubicBezTo>
                        <a:pt x="150" y="13"/>
                        <a:pt x="150" y="13"/>
                        <a:pt x="150" y="13"/>
                      </a:cubicBezTo>
                      <a:cubicBezTo>
                        <a:pt x="139" y="13"/>
                        <a:pt x="139" y="13"/>
                        <a:pt x="139" y="13"/>
                      </a:cubicBezTo>
                      <a:cubicBezTo>
                        <a:pt x="126" y="23"/>
                        <a:pt x="126" y="23"/>
                        <a:pt x="126" y="23"/>
                      </a:cubicBezTo>
                      <a:cubicBezTo>
                        <a:pt x="121" y="16"/>
                        <a:pt x="121" y="16"/>
                        <a:pt x="121" y="16"/>
                      </a:cubicBezTo>
                      <a:cubicBezTo>
                        <a:pt x="121" y="16"/>
                        <a:pt x="121" y="16"/>
                        <a:pt x="121" y="16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68" y="8"/>
                        <a:pt x="46" y="30"/>
                        <a:pt x="31" y="50"/>
                      </a:cubicBezTo>
                      <a:cubicBezTo>
                        <a:pt x="8" y="80"/>
                        <a:pt x="0" y="115"/>
                        <a:pt x="0" y="137"/>
                      </a:cubicBezTo>
                      <a:cubicBezTo>
                        <a:pt x="0" y="140"/>
                        <a:pt x="0" y="140"/>
                        <a:pt x="0" y="140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17" y="162"/>
                        <a:pt x="42" y="165"/>
                        <a:pt x="55" y="165"/>
                      </a:cubicBezTo>
                      <a:cubicBezTo>
                        <a:pt x="56" y="165"/>
                        <a:pt x="57" y="165"/>
                        <a:pt x="58" y="165"/>
                      </a:cubicBezTo>
                      <a:cubicBezTo>
                        <a:pt x="69" y="173"/>
                        <a:pt x="87" y="177"/>
                        <a:pt x="104" y="179"/>
                      </a:cubicBezTo>
                      <a:cubicBezTo>
                        <a:pt x="185" y="179"/>
                        <a:pt x="185" y="179"/>
                        <a:pt x="185" y="179"/>
                      </a:cubicBezTo>
                      <a:cubicBezTo>
                        <a:pt x="185" y="179"/>
                        <a:pt x="185" y="179"/>
                        <a:pt x="186" y="179"/>
                      </a:cubicBezTo>
                      <a:close/>
                      <a:moveTo>
                        <a:pt x="140" y="16"/>
                      </a:moveTo>
                      <a:cubicBezTo>
                        <a:pt x="140" y="16"/>
                        <a:pt x="140" y="16"/>
                        <a:pt x="140" y="16"/>
                      </a:cubicBezTo>
                      <a:cubicBezTo>
                        <a:pt x="140" y="16"/>
                        <a:pt x="140" y="16"/>
                        <a:pt x="140" y="1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0" name="Freeform 9">
                  <a:extLst>
                    <a:ext uri="{FF2B5EF4-FFF2-40B4-BE49-F238E27FC236}">
                      <a16:creationId xmlns:a16="http://schemas.microsoft.com/office/drawing/2014/main" id="{959EC4AD-622C-41EC-9B6F-02D3408975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80" y="3441"/>
                  <a:ext cx="190" cy="223"/>
                </a:xfrm>
                <a:custGeom>
                  <a:avLst/>
                  <a:gdLst>
                    <a:gd name="T0" fmla="*/ 1 w 140"/>
                    <a:gd name="T1" fmla="*/ 94 h 164"/>
                    <a:gd name="T2" fmla="*/ 8 w 140"/>
                    <a:gd name="T3" fmla="*/ 103 h 164"/>
                    <a:gd name="T4" fmla="*/ 69 w 140"/>
                    <a:gd name="T5" fmla="*/ 164 h 164"/>
                    <a:gd name="T6" fmla="*/ 131 w 140"/>
                    <a:gd name="T7" fmla="*/ 103 h 164"/>
                    <a:gd name="T8" fmla="*/ 138 w 140"/>
                    <a:gd name="T9" fmla="*/ 93 h 164"/>
                    <a:gd name="T10" fmla="*/ 136 w 140"/>
                    <a:gd name="T11" fmla="*/ 82 h 164"/>
                    <a:gd name="T12" fmla="*/ 136 w 140"/>
                    <a:gd name="T13" fmla="*/ 79 h 164"/>
                    <a:gd name="T14" fmla="*/ 137 w 140"/>
                    <a:gd name="T15" fmla="*/ 74 h 164"/>
                    <a:gd name="T16" fmla="*/ 72 w 140"/>
                    <a:gd name="T17" fmla="*/ 0 h 164"/>
                    <a:gd name="T18" fmla="*/ 2 w 140"/>
                    <a:gd name="T19" fmla="*/ 71 h 164"/>
                    <a:gd name="T20" fmla="*/ 3 w 140"/>
                    <a:gd name="T21" fmla="*/ 77 h 164"/>
                    <a:gd name="T22" fmla="*/ 3 w 140"/>
                    <a:gd name="T23" fmla="*/ 83 h 164"/>
                    <a:gd name="T24" fmla="*/ 1 w 140"/>
                    <a:gd name="T25" fmla="*/ 94 h 164"/>
                    <a:gd name="T26" fmla="*/ 10 w 140"/>
                    <a:gd name="T27" fmla="*/ 76 h 164"/>
                    <a:gd name="T28" fmla="*/ 57 w 140"/>
                    <a:gd name="T29" fmla="*/ 69 h 164"/>
                    <a:gd name="T30" fmla="*/ 86 w 140"/>
                    <a:gd name="T31" fmla="*/ 55 h 164"/>
                    <a:gd name="T32" fmla="*/ 109 w 140"/>
                    <a:gd name="T33" fmla="*/ 68 h 164"/>
                    <a:gd name="T34" fmla="*/ 128 w 140"/>
                    <a:gd name="T35" fmla="*/ 75 h 164"/>
                    <a:gd name="T36" fmla="*/ 127 w 140"/>
                    <a:gd name="T37" fmla="*/ 89 h 164"/>
                    <a:gd name="T38" fmla="*/ 126 w 140"/>
                    <a:gd name="T39" fmla="*/ 91 h 164"/>
                    <a:gd name="T40" fmla="*/ 126 w 140"/>
                    <a:gd name="T41" fmla="*/ 96 h 164"/>
                    <a:gd name="T42" fmla="*/ 125 w 140"/>
                    <a:gd name="T43" fmla="*/ 104 h 164"/>
                    <a:gd name="T44" fmla="*/ 69 w 140"/>
                    <a:gd name="T45" fmla="*/ 158 h 164"/>
                    <a:gd name="T46" fmla="*/ 16 w 140"/>
                    <a:gd name="T47" fmla="*/ 110 h 164"/>
                    <a:gd name="T48" fmla="*/ 10 w 140"/>
                    <a:gd name="T49" fmla="*/ 76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40" h="164">
                      <a:moveTo>
                        <a:pt x="1" y="94"/>
                      </a:moveTo>
                      <a:cubicBezTo>
                        <a:pt x="2" y="99"/>
                        <a:pt x="5" y="103"/>
                        <a:pt x="8" y="103"/>
                      </a:cubicBezTo>
                      <a:cubicBezTo>
                        <a:pt x="19" y="138"/>
                        <a:pt x="44" y="164"/>
                        <a:pt x="69" y="164"/>
                      </a:cubicBezTo>
                      <a:cubicBezTo>
                        <a:pt x="97" y="164"/>
                        <a:pt x="121" y="139"/>
                        <a:pt x="131" y="103"/>
                      </a:cubicBezTo>
                      <a:cubicBezTo>
                        <a:pt x="134" y="102"/>
                        <a:pt x="137" y="99"/>
                        <a:pt x="138" y="93"/>
                      </a:cubicBezTo>
                      <a:cubicBezTo>
                        <a:pt x="139" y="89"/>
                        <a:pt x="138" y="84"/>
                        <a:pt x="136" y="82"/>
                      </a:cubicBezTo>
                      <a:cubicBezTo>
                        <a:pt x="136" y="81"/>
                        <a:pt x="136" y="80"/>
                        <a:pt x="136" y="79"/>
                      </a:cubicBezTo>
                      <a:cubicBezTo>
                        <a:pt x="137" y="77"/>
                        <a:pt x="137" y="75"/>
                        <a:pt x="137" y="74"/>
                      </a:cubicBezTo>
                      <a:cubicBezTo>
                        <a:pt x="140" y="41"/>
                        <a:pt x="124" y="0"/>
                        <a:pt x="72" y="0"/>
                      </a:cubicBezTo>
                      <a:cubicBezTo>
                        <a:pt x="21" y="0"/>
                        <a:pt x="0" y="33"/>
                        <a:pt x="2" y="71"/>
                      </a:cubicBezTo>
                      <a:cubicBezTo>
                        <a:pt x="2" y="73"/>
                        <a:pt x="2" y="75"/>
                        <a:pt x="3" y="77"/>
                      </a:cubicBezTo>
                      <a:cubicBezTo>
                        <a:pt x="3" y="79"/>
                        <a:pt x="3" y="81"/>
                        <a:pt x="3" y="83"/>
                      </a:cubicBezTo>
                      <a:cubicBezTo>
                        <a:pt x="1" y="85"/>
                        <a:pt x="0" y="89"/>
                        <a:pt x="1" y="94"/>
                      </a:cubicBezTo>
                      <a:close/>
                      <a:moveTo>
                        <a:pt x="10" y="76"/>
                      </a:moveTo>
                      <a:cubicBezTo>
                        <a:pt x="20" y="78"/>
                        <a:pt x="44" y="77"/>
                        <a:pt x="57" y="69"/>
                      </a:cubicBezTo>
                      <a:cubicBezTo>
                        <a:pt x="71" y="60"/>
                        <a:pt x="86" y="55"/>
                        <a:pt x="86" y="55"/>
                      </a:cubicBezTo>
                      <a:cubicBezTo>
                        <a:pt x="86" y="55"/>
                        <a:pt x="91" y="60"/>
                        <a:pt x="109" y="68"/>
                      </a:cubicBezTo>
                      <a:cubicBezTo>
                        <a:pt x="116" y="72"/>
                        <a:pt x="123" y="74"/>
                        <a:pt x="128" y="75"/>
                      </a:cubicBezTo>
                      <a:cubicBezTo>
                        <a:pt x="129" y="75"/>
                        <a:pt x="128" y="82"/>
                        <a:pt x="127" y="89"/>
                      </a:cubicBezTo>
                      <a:cubicBezTo>
                        <a:pt x="126" y="90"/>
                        <a:pt x="126" y="91"/>
                        <a:pt x="126" y="91"/>
                      </a:cubicBezTo>
                      <a:cubicBezTo>
                        <a:pt x="126" y="93"/>
                        <a:pt x="126" y="94"/>
                        <a:pt x="126" y="96"/>
                      </a:cubicBezTo>
                      <a:cubicBezTo>
                        <a:pt x="126" y="99"/>
                        <a:pt x="125" y="102"/>
                        <a:pt x="125" y="104"/>
                      </a:cubicBezTo>
                      <a:cubicBezTo>
                        <a:pt x="115" y="137"/>
                        <a:pt x="94" y="158"/>
                        <a:pt x="69" y="158"/>
                      </a:cubicBezTo>
                      <a:cubicBezTo>
                        <a:pt x="49" y="158"/>
                        <a:pt x="28" y="138"/>
                        <a:pt x="16" y="110"/>
                      </a:cubicBezTo>
                      <a:cubicBezTo>
                        <a:pt x="16" y="100"/>
                        <a:pt x="9" y="75"/>
                        <a:pt x="10" y="7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id="{9005BADB-6E80-4411-B32D-41F730BDAB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16" y="3652"/>
                  <a:ext cx="370" cy="243"/>
                </a:xfrm>
                <a:custGeom>
                  <a:avLst/>
                  <a:gdLst>
                    <a:gd name="T0" fmla="*/ 241 w 272"/>
                    <a:gd name="T1" fmla="*/ 50 h 179"/>
                    <a:gd name="T2" fmla="*/ 162 w 272"/>
                    <a:gd name="T3" fmla="*/ 0 h 179"/>
                    <a:gd name="T4" fmla="*/ 151 w 272"/>
                    <a:gd name="T5" fmla="*/ 16 h 179"/>
                    <a:gd name="T6" fmla="*/ 151 w 272"/>
                    <a:gd name="T7" fmla="*/ 16 h 179"/>
                    <a:gd name="T8" fmla="*/ 147 w 272"/>
                    <a:gd name="T9" fmla="*/ 22 h 179"/>
                    <a:gd name="T10" fmla="*/ 134 w 272"/>
                    <a:gd name="T11" fmla="*/ 13 h 179"/>
                    <a:gd name="T12" fmla="*/ 123 w 272"/>
                    <a:gd name="T13" fmla="*/ 13 h 179"/>
                    <a:gd name="T14" fmla="*/ 109 w 272"/>
                    <a:gd name="T15" fmla="*/ 23 h 179"/>
                    <a:gd name="T16" fmla="*/ 105 w 272"/>
                    <a:gd name="T17" fmla="*/ 16 h 179"/>
                    <a:gd name="T18" fmla="*/ 105 w 272"/>
                    <a:gd name="T19" fmla="*/ 16 h 179"/>
                    <a:gd name="T20" fmla="*/ 95 w 272"/>
                    <a:gd name="T21" fmla="*/ 0 h 179"/>
                    <a:gd name="T22" fmla="*/ 14 w 272"/>
                    <a:gd name="T23" fmla="*/ 50 h 179"/>
                    <a:gd name="T24" fmla="*/ 0 w 272"/>
                    <a:gd name="T25" fmla="*/ 73 h 179"/>
                    <a:gd name="T26" fmla="*/ 14 w 272"/>
                    <a:gd name="T27" fmla="*/ 83 h 179"/>
                    <a:gd name="T28" fmla="*/ 96 w 272"/>
                    <a:gd name="T29" fmla="*/ 18 h 179"/>
                    <a:gd name="T30" fmla="*/ 104 w 272"/>
                    <a:gd name="T31" fmla="*/ 47 h 179"/>
                    <a:gd name="T32" fmla="*/ 116 w 272"/>
                    <a:gd name="T33" fmla="*/ 28 h 179"/>
                    <a:gd name="T34" fmla="*/ 128 w 272"/>
                    <a:gd name="T35" fmla="*/ 40 h 179"/>
                    <a:gd name="T36" fmla="*/ 139 w 272"/>
                    <a:gd name="T37" fmla="*/ 28 h 179"/>
                    <a:gd name="T38" fmla="*/ 151 w 272"/>
                    <a:gd name="T39" fmla="*/ 48 h 179"/>
                    <a:gd name="T40" fmla="*/ 162 w 272"/>
                    <a:gd name="T41" fmla="*/ 18 h 179"/>
                    <a:gd name="T42" fmla="*/ 257 w 272"/>
                    <a:gd name="T43" fmla="*/ 135 h 179"/>
                    <a:gd name="T44" fmla="*/ 217 w 272"/>
                    <a:gd name="T45" fmla="*/ 150 h 179"/>
                    <a:gd name="T46" fmla="*/ 212 w 272"/>
                    <a:gd name="T47" fmla="*/ 150 h 179"/>
                    <a:gd name="T48" fmla="*/ 209 w 272"/>
                    <a:gd name="T49" fmla="*/ 150 h 179"/>
                    <a:gd name="T50" fmla="*/ 206 w 272"/>
                    <a:gd name="T51" fmla="*/ 152 h 179"/>
                    <a:gd name="T52" fmla="*/ 129 w 272"/>
                    <a:gd name="T53" fmla="*/ 167 h 179"/>
                    <a:gd name="T54" fmla="*/ 128 w 272"/>
                    <a:gd name="T55" fmla="*/ 167 h 179"/>
                    <a:gd name="T56" fmla="*/ 139 w 272"/>
                    <a:gd name="T57" fmla="*/ 156 h 179"/>
                    <a:gd name="T58" fmla="*/ 133 w 272"/>
                    <a:gd name="T59" fmla="*/ 41 h 179"/>
                    <a:gd name="T60" fmla="*/ 128 w 272"/>
                    <a:gd name="T61" fmla="*/ 43 h 179"/>
                    <a:gd name="T62" fmla="*/ 123 w 272"/>
                    <a:gd name="T63" fmla="*/ 41 h 179"/>
                    <a:gd name="T64" fmla="*/ 115 w 272"/>
                    <a:gd name="T65" fmla="*/ 155 h 179"/>
                    <a:gd name="T66" fmla="*/ 127 w 272"/>
                    <a:gd name="T67" fmla="*/ 167 h 179"/>
                    <a:gd name="T68" fmla="*/ 127 w 272"/>
                    <a:gd name="T69" fmla="*/ 167 h 179"/>
                    <a:gd name="T70" fmla="*/ 79 w 272"/>
                    <a:gd name="T71" fmla="*/ 163 h 179"/>
                    <a:gd name="T72" fmla="*/ 87 w 272"/>
                    <a:gd name="T73" fmla="*/ 179 h 179"/>
                    <a:gd name="T74" fmla="*/ 87 w 272"/>
                    <a:gd name="T75" fmla="*/ 179 h 179"/>
                    <a:gd name="T76" fmla="*/ 168 w 272"/>
                    <a:gd name="T77" fmla="*/ 179 h 179"/>
                    <a:gd name="T78" fmla="*/ 214 w 272"/>
                    <a:gd name="T79" fmla="*/ 165 h 179"/>
                    <a:gd name="T80" fmla="*/ 217 w 272"/>
                    <a:gd name="T81" fmla="*/ 165 h 179"/>
                    <a:gd name="T82" fmla="*/ 217 w 272"/>
                    <a:gd name="T83" fmla="*/ 165 h 179"/>
                    <a:gd name="T84" fmla="*/ 270 w 272"/>
                    <a:gd name="T85" fmla="*/ 142 h 179"/>
                    <a:gd name="T86" fmla="*/ 272 w 272"/>
                    <a:gd name="T87" fmla="*/ 140 h 179"/>
                    <a:gd name="T88" fmla="*/ 272 w 272"/>
                    <a:gd name="T89" fmla="*/ 137 h 179"/>
                    <a:gd name="T90" fmla="*/ 241 w 272"/>
                    <a:gd name="T91" fmla="*/ 50 h 179"/>
                    <a:gd name="T92" fmla="*/ 123 w 272"/>
                    <a:gd name="T93" fmla="*/ 16 h 179"/>
                    <a:gd name="T94" fmla="*/ 123 w 272"/>
                    <a:gd name="T95" fmla="*/ 16 h 179"/>
                    <a:gd name="T96" fmla="*/ 123 w 272"/>
                    <a:gd name="T97" fmla="*/ 16 h 179"/>
                    <a:gd name="T98" fmla="*/ 123 w 272"/>
                    <a:gd name="T99" fmla="*/ 16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72" h="179">
                      <a:moveTo>
                        <a:pt x="241" y="50"/>
                      </a:moveTo>
                      <a:cubicBezTo>
                        <a:pt x="226" y="30"/>
                        <a:pt x="202" y="9"/>
                        <a:pt x="162" y="0"/>
                      </a:cubicBezTo>
                      <a:cubicBezTo>
                        <a:pt x="151" y="16"/>
                        <a:pt x="151" y="16"/>
                        <a:pt x="151" y="16"/>
                      </a:cubicBezTo>
                      <a:cubicBezTo>
                        <a:pt x="151" y="16"/>
                        <a:pt x="151" y="16"/>
                        <a:pt x="151" y="16"/>
                      </a:cubicBezTo>
                      <a:cubicBezTo>
                        <a:pt x="147" y="22"/>
                        <a:pt x="147" y="22"/>
                        <a:pt x="147" y="22"/>
                      </a:cubicBezTo>
                      <a:cubicBezTo>
                        <a:pt x="134" y="13"/>
                        <a:pt x="134" y="13"/>
                        <a:pt x="134" y="13"/>
                      </a:cubicBezTo>
                      <a:cubicBezTo>
                        <a:pt x="123" y="13"/>
                        <a:pt x="123" y="13"/>
                        <a:pt x="123" y="13"/>
                      </a:cubicBezTo>
                      <a:cubicBezTo>
                        <a:pt x="109" y="23"/>
                        <a:pt x="109" y="23"/>
                        <a:pt x="109" y="23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51" y="8"/>
                        <a:pt x="30" y="30"/>
                        <a:pt x="14" y="50"/>
                      </a:cubicBezTo>
                      <a:cubicBezTo>
                        <a:pt x="9" y="58"/>
                        <a:pt x="4" y="65"/>
                        <a:pt x="0" y="73"/>
                      </a:cubicBezTo>
                      <a:cubicBezTo>
                        <a:pt x="5" y="76"/>
                        <a:pt x="10" y="80"/>
                        <a:pt x="14" y="83"/>
                      </a:cubicBezTo>
                      <a:cubicBezTo>
                        <a:pt x="28" y="56"/>
                        <a:pt x="54" y="28"/>
                        <a:pt x="96" y="18"/>
                      </a:cubicBezTo>
                      <a:cubicBezTo>
                        <a:pt x="104" y="47"/>
                        <a:pt x="104" y="47"/>
                        <a:pt x="104" y="47"/>
                      </a:cubicBezTo>
                      <a:cubicBezTo>
                        <a:pt x="116" y="28"/>
                        <a:pt x="116" y="28"/>
                        <a:pt x="116" y="28"/>
                      </a:cubicBezTo>
                      <a:cubicBezTo>
                        <a:pt x="119" y="33"/>
                        <a:pt x="124" y="40"/>
                        <a:pt x="128" y="40"/>
                      </a:cubicBezTo>
                      <a:cubicBezTo>
                        <a:pt x="131" y="40"/>
                        <a:pt x="136" y="33"/>
                        <a:pt x="139" y="28"/>
                      </a:cubicBezTo>
                      <a:cubicBezTo>
                        <a:pt x="151" y="48"/>
                        <a:pt x="151" y="48"/>
                        <a:pt x="151" y="48"/>
                      </a:cubicBezTo>
                      <a:cubicBezTo>
                        <a:pt x="162" y="18"/>
                        <a:pt x="162" y="18"/>
                        <a:pt x="162" y="18"/>
                      </a:cubicBezTo>
                      <a:cubicBezTo>
                        <a:pt x="233" y="37"/>
                        <a:pt x="256" y="105"/>
                        <a:pt x="257" y="135"/>
                      </a:cubicBezTo>
                      <a:cubicBezTo>
                        <a:pt x="246" y="148"/>
                        <a:pt x="227" y="150"/>
                        <a:pt x="217" y="150"/>
                      </a:cubicBezTo>
                      <a:cubicBezTo>
                        <a:pt x="214" y="150"/>
                        <a:pt x="212" y="150"/>
                        <a:pt x="212" y="150"/>
                      </a:cubicBezTo>
                      <a:cubicBezTo>
                        <a:pt x="209" y="150"/>
                        <a:pt x="209" y="150"/>
                        <a:pt x="209" y="150"/>
                      </a:cubicBezTo>
                      <a:cubicBezTo>
                        <a:pt x="206" y="152"/>
                        <a:pt x="206" y="152"/>
                        <a:pt x="206" y="152"/>
                      </a:cubicBezTo>
                      <a:cubicBezTo>
                        <a:pt x="196" y="162"/>
                        <a:pt x="159" y="167"/>
                        <a:pt x="129" y="167"/>
                      </a:cubicBezTo>
                      <a:cubicBezTo>
                        <a:pt x="128" y="167"/>
                        <a:pt x="128" y="167"/>
                        <a:pt x="128" y="167"/>
                      </a:cubicBezTo>
                      <a:cubicBezTo>
                        <a:pt x="139" y="156"/>
                        <a:pt x="139" y="156"/>
                        <a:pt x="139" y="156"/>
                      </a:cubicBezTo>
                      <a:cubicBezTo>
                        <a:pt x="133" y="41"/>
                        <a:pt x="133" y="41"/>
                        <a:pt x="133" y="41"/>
                      </a:cubicBezTo>
                      <a:cubicBezTo>
                        <a:pt x="131" y="42"/>
                        <a:pt x="129" y="43"/>
                        <a:pt x="128" y="43"/>
                      </a:cubicBezTo>
                      <a:cubicBezTo>
                        <a:pt x="126" y="43"/>
                        <a:pt x="125" y="42"/>
                        <a:pt x="123" y="41"/>
                      </a:cubicBezTo>
                      <a:cubicBezTo>
                        <a:pt x="115" y="155"/>
                        <a:pt x="115" y="155"/>
                        <a:pt x="115" y="155"/>
                      </a:cubicBezTo>
                      <a:cubicBezTo>
                        <a:pt x="127" y="167"/>
                        <a:pt x="127" y="167"/>
                        <a:pt x="127" y="167"/>
                      </a:cubicBezTo>
                      <a:cubicBezTo>
                        <a:pt x="127" y="167"/>
                        <a:pt x="127" y="167"/>
                        <a:pt x="127" y="167"/>
                      </a:cubicBezTo>
                      <a:cubicBezTo>
                        <a:pt x="111" y="167"/>
                        <a:pt x="94" y="166"/>
                        <a:pt x="79" y="163"/>
                      </a:cubicBezTo>
                      <a:cubicBezTo>
                        <a:pt x="82" y="168"/>
                        <a:pt x="85" y="174"/>
                        <a:pt x="87" y="179"/>
                      </a:cubicBezTo>
                      <a:cubicBezTo>
                        <a:pt x="87" y="179"/>
                        <a:pt x="87" y="179"/>
                        <a:pt x="87" y="179"/>
                      </a:cubicBezTo>
                      <a:cubicBezTo>
                        <a:pt x="168" y="179"/>
                        <a:pt x="168" y="179"/>
                        <a:pt x="168" y="179"/>
                      </a:cubicBezTo>
                      <a:cubicBezTo>
                        <a:pt x="185" y="177"/>
                        <a:pt x="203" y="173"/>
                        <a:pt x="214" y="165"/>
                      </a:cubicBezTo>
                      <a:cubicBezTo>
                        <a:pt x="215" y="165"/>
                        <a:pt x="216" y="165"/>
                        <a:pt x="217" y="165"/>
                      </a:cubicBezTo>
                      <a:cubicBezTo>
                        <a:pt x="217" y="165"/>
                        <a:pt x="217" y="165"/>
                        <a:pt x="217" y="165"/>
                      </a:cubicBezTo>
                      <a:cubicBezTo>
                        <a:pt x="231" y="165"/>
                        <a:pt x="255" y="162"/>
                        <a:pt x="270" y="142"/>
                      </a:cubicBezTo>
                      <a:cubicBezTo>
                        <a:pt x="272" y="140"/>
                        <a:pt x="272" y="140"/>
                        <a:pt x="272" y="140"/>
                      </a:cubicBezTo>
                      <a:cubicBezTo>
                        <a:pt x="272" y="137"/>
                        <a:pt x="272" y="137"/>
                        <a:pt x="272" y="137"/>
                      </a:cubicBezTo>
                      <a:cubicBezTo>
                        <a:pt x="272" y="115"/>
                        <a:pt x="264" y="80"/>
                        <a:pt x="241" y="50"/>
                      </a:cubicBezTo>
                      <a:close/>
                      <a:moveTo>
                        <a:pt x="123" y="16"/>
                      </a:moveTo>
                      <a:cubicBezTo>
                        <a:pt x="123" y="16"/>
                        <a:pt x="123" y="16"/>
                        <a:pt x="123" y="16"/>
                      </a:cubicBezTo>
                      <a:cubicBezTo>
                        <a:pt x="123" y="16"/>
                        <a:pt x="123" y="16"/>
                        <a:pt x="123" y="16"/>
                      </a:cubicBezTo>
                      <a:cubicBezTo>
                        <a:pt x="123" y="16"/>
                        <a:pt x="123" y="16"/>
                        <a:pt x="123" y="1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2" name="Freeform 11">
                  <a:extLst>
                    <a:ext uri="{FF2B5EF4-FFF2-40B4-BE49-F238E27FC236}">
                      <a16:creationId xmlns:a16="http://schemas.microsoft.com/office/drawing/2014/main" id="{F2431DD2-FF9E-4822-8A5F-9AC09445F02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92" y="3441"/>
                  <a:ext cx="191" cy="223"/>
                </a:xfrm>
                <a:custGeom>
                  <a:avLst/>
                  <a:gdLst>
                    <a:gd name="T0" fmla="*/ 2 w 140"/>
                    <a:gd name="T1" fmla="*/ 94 h 164"/>
                    <a:gd name="T2" fmla="*/ 9 w 140"/>
                    <a:gd name="T3" fmla="*/ 103 h 164"/>
                    <a:gd name="T4" fmla="*/ 70 w 140"/>
                    <a:gd name="T5" fmla="*/ 164 h 164"/>
                    <a:gd name="T6" fmla="*/ 132 w 140"/>
                    <a:gd name="T7" fmla="*/ 103 h 164"/>
                    <a:gd name="T8" fmla="*/ 138 w 140"/>
                    <a:gd name="T9" fmla="*/ 93 h 164"/>
                    <a:gd name="T10" fmla="*/ 136 w 140"/>
                    <a:gd name="T11" fmla="*/ 82 h 164"/>
                    <a:gd name="T12" fmla="*/ 137 w 140"/>
                    <a:gd name="T13" fmla="*/ 79 h 164"/>
                    <a:gd name="T14" fmla="*/ 138 w 140"/>
                    <a:gd name="T15" fmla="*/ 74 h 164"/>
                    <a:gd name="T16" fmla="*/ 72 w 140"/>
                    <a:gd name="T17" fmla="*/ 0 h 164"/>
                    <a:gd name="T18" fmla="*/ 3 w 140"/>
                    <a:gd name="T19" fmla="*/ 71 h 164"/>
                    <a:gd name="T20" fmla="*/ 3 w 140"/>
                    <a:gd name="T21" fmla="*/ 77 h 164"/>
                    <a:gd name="T22" fmla="*/ 4 w 140"/>
                    <a:gd name="T23" fmla="*/ 83 h 164"/>
                    <a:gd name="T24" fmla="*/ 2 w 140"/>
                    <a:gd name="T25" fmla="*/ 94 h 164"/>
                    <a:gd name="T26" fmla="*/ 11 w 140"/>
                    <a:gd name="T27" fmla="*/ 76 h 164"/>
                    <a:gd name="T28" fmla="*/ 58 w 140"/>
                    <a:gd name="T29" fmla="*/ 69 h 164"/>
                    <a:gd name="T30" fmla="*/ 87 w 140"/>
                    <a:gd name="T31" fmla="*/ 55 h 164"/>
                    <a:gd name="T32" fmla="*/ 109 w 140"/>
                    <a:gd name="T33" fmla="*/ 68 h 164"/>
                    <a:gd name="T34" fmla="*/ 129 w 140"/>
                    <a:gd name="T35" fmla="*/ 75 h 164"/>
                    <a:gd name="T36" fmla="*/ 127 w 140"/>
                    <a:gd name="T37" fmla="*/ 89 h 164"/>
                    <a:gd name="T38" fmla="*/ 127 w 140"/>
                    <a:gd name="T39" fmla="*/ 91 h 164"/>
                    <a:gd name="T40" fmla="*/ 126 w 140"/>
                    <a:gd name="T41" fmla="*/ 96 h 164"/>
                    <a:gd name="T42" fmla="*/ 126 w 140"/>
                    <a:gd name="T43" fmla="*/ 104 h 164"/>
                    <a:gd name="T44" fmla="*/ 70 w 140"/>
                    <a:gd name="T45" fmla="*/ 158 h 164"/>
                    <a:gd name="T46" fmla="*/ 17 w 140"/>
                    <a:gd name="T47" fmla="*/ 110 h 164"/>
                    <a:gd name="T48" fmla="*/ 11 w 140"/>
                    <a:gd name="T49" fmla="*/ 76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40" h="164">
                      <a:moveTo>
                        <a:pt x="2" y="94"/>
                      </a:moveTo>
                      <a:cubicBezTo>
                        <a:pt x="3" y="99"/>
                        <a:pt x="6" y="103"/>
                        <a:pt x="9" y="103"/>
                      </a:cubicBezTo>
                      <a:cubicBezTo>
                        <a:pt x="20" y="138"/>
                        <a:pt x="44" y="164"/>
                        <a:pt x="70" y="164"/>
                      </a:cubicBezTo>
                      <a:cubicBezTo>
                        <a:pt x="98" y="164"/>
                        <a:pt x="121" y="139"/>
                        <a:pt x="132" y="103"/>
                      </a:cubicBezTo>
                      <a:cubicBezTo>
                        <a:pt x="135" y="102"/>
                        <a:pt x="138" y="99"/>
                        <a:pt x="138" y="93"/>
                      </a:cubicBezTo>
                      <a:cubicBezTo>
                        <a:pt x="139" y="89"/>
                        <a:pt x="138" y="84"/>
                        <a:pt x="136" y="82"/>
                      </a:cubicBezTo>
                      <a:cubicBezTo>
                        <a:pt x="136" y="81"/>
                        <a:pt x="137" y="80"/>
                        <a:pt x="137" y="79"/>
                      </a:cubicBezTo>
                      <a:cubicBezTo>
                        <a:pt x="137" y="77"/>
                        <a:pt x="137" y="75"/>
                        <a:pt x="138" y="74"/>
                      </a:cubicBezTo>
                      <a:cubicBezTo>
                        <a:pt x="140" y="41"/>
                        <a:pt x="124" y="0"/>
                        <a:pt x="72" y="0"/>
                      </a:cubicBezTo>
                      <a:cubicBezTo>
                        <a:pt x="21" y="0"/>
                        <a:pt x="0" y="33"/>
                        <a:pt x="3" y="71"/>
                      </a:cubicBezTo>
                      <a:cubicBezTo>
                        <a:pt x="3" y="73"/>
                        <a:pt x="3" y="75"/>
                        <a:pt x="3" y="77"/>
                      </a:cubicBezTo>
                      <a:cubicBezTo>
                        <a:pt x="3" y="79"/>
                        <a:pt x="4" y="81"/>
                        <a:pt x="4" y="83"/>
                      </a:cubicBezTo>
                      <a:cubicBezTo>
                        <a:pt x="2" y="85"/>
                        <a:pt x="1" y="89"/>
                        <a:pt x="2" y="94"/>
                      </a:cubicBezTo>
                      <a:close/>
                      <a:moveTo>
                        <a:pt x="11" y="76"/>
                      </a:moveTo>
                      <a:cubicBezTo>
                        <a:pt x="20" y="78"/>
                        <a:pt x="44" y="77"/>
                        <a:pt x="58" y="69"/>
                      </a:cubicBezTo>
                      <a:cubicBezTo>
                        <a:pt x="71" y="60"/>
                        <a:pt x="87" y="55"/>
                        <a:pt x="87" y="55"/>
                      </a:cubicBezTo>
                      <a:cubicBezTo>
                        <a:pt x="87" y="55"/>
                        <a:pt x="91" y="60"/>
                        <a:pt x="109" y="68"/>
                      </a:cubicBezTo>
                      <a:cubicBezTo>
                        <a:pt x="117" y="72"/>
                        <a:pt x="123" y="74"/>
                        <a:pt x="129" y="75"/>
                      </a:cubicBezTo>
                      <a:cubicBezTo>
                        <a:pt x="129" y="75"/>
                        <a:pt x="128" y="82"/>
                        <a:pt x="127" y="89"/>
                      </a:cubicBezTo>
                      <a:cubicBezTo>
                        <a:pt x="127" y="90"/>
                        <a:pt x="127" y="91"/>
                        <a:pt x="127" y="91"/>
                      </a:cubicBezTo>
                      <a:cubicBezTo>
                        <a:pt x="126" y="93"/>
                        <a:pt x="126" y="94"/>
                        <a:pt x="126" y="96"/>
                      </a:cubicBezTo>
                      <a:cubicBezTo>
                        <a:pt x="126" y="99"/>
                        <a:pt x="126" y="102"/>
                        <a:pt x="126" y="104"/>
                      </a:cubicBezTo>
                      <a:cubicBezTo>
                        <a:pt x="116" y="137"/>
                        <a:pt x="94" y="158"/>
                        <a:pt x="70" y="158"/>
                      </a:cubicBezTo>
                      <a:cubicBezTo>
                        <a:pt x="49" y="158"/>
                        <a:pt x="28" y="138"/>
                        <a:pt x="17" y="110"/>
                      </a:cubicBezTo>
                      <a:cubicBezTo>
                        <a:pt x="16" y="100"/>
                        <a:pt x="10" y="75"/>
                        <a:pt x="11" y="7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/>
                    <a:sym typeface="微软雅黑" panose="020B0503020204020204" pitchFamily="34" charset="-122"/>
                  </a:endParaRPr>
                </a:p>
              </p:txBody>
            </p:sp>
          </p:grp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EB2C71A-8928-4B3C-AE98-035EF01E2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763" y="5540574"/>
              <a:ext cx="249359" cy="20191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6E8C0D8-D4FF-47DF-8F76-E70E4274D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418" y="5813344"/>
              <a:ext cx="249359" cy="20191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C5A0DF-A552-4EF8-B3FF-68BA129CA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021" y="5540574"/>
              <a:ext cx="249359" cy="20191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B0F16D9-4F7D-48E1-80E5-3134B395597B}"/>
              </a:ext>
            </a:extLst>
          </p:cNvPr>
          <p:cNvGrpSpPr/>
          <p:nvPr/>
        </p:nvGrpSpPr>
        <p:grpSpPr>
          <a:xfrm>
            <a:off x="4619311" y="2678184"/>
            <a:ext cx="2721150" cy="492394"/>
            <a:chOff x="866718" y="1106437"/>
            <a:chExt cx="2721150" cy="492394"/>
          </a:xfrm>
        </p:grpSpPr>
        <p:sp>
          <p:nvSpPr>
            <p:cNvPr id="24" name="圆角矩形 58">
              <a:extLst>
                <a:ext uri="{FF2B5EF4-FFF2-40B4-BE49-F238E27FC236}">
                  <a16:creationId xmlns:a16="http://schemas.microsoft.com/office/drawing/2014/main" id="{1AA5BBFA-D438-48B5-AC98-1C2C11778216}"/>
                </a:ext>
              </a:extLst>
            </p:cNvPr>
            <p:cNvSpPr/>
            <p:nvPr/>
          </p:nvSpPr>
          <p:spPr>
            <a:xfrm>
              <a:off x="955405" y="1108431"/>
              <a:ext cx="2632463" cy="490400"/>
            </a:xfrm>
            <a:prstGeom prst="roundRect">
              <a:avLst>
                <a:gd name="adj" fmla="val 0"/>
              </a:avLst>
            </a:prstGeom>
            <a:solidFill>
              <a:srgbClr val="C1000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100" kern="0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953164A-ABC8-4462-99BC-671B0C32A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6718" y="1106437"/>
              <a:ext cx="1309323" cy="49239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wrap="square" lIns="121873" tIns="60936" rIns="121873" bIns="60936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400" b="1" dirty="0">
                  <a:solidFill>
                    <a:srgbClr val="FFFF00"/>
                  </a:solidFill>
                  <a:latin typeface="+mj-ea"/>
                  <a:ea typeface="+mj-ea"/>
                  <a:sym typeface="微软雅黑" panose="020B0503020204020204" pitchFamily="34" charset="-122"/>
                </a:rPr>
                <a:t>党规</a:t>
              </a:r>
            </a:p>
          </p:txBody>
        </p:sp>
        <p:sp>
          <p:nvSpPr>
            <p:cNvPr id="26" name="矩形 38">
              <a:extLst>
                <a:ext uri="{FF2B5EF4-FFF2-40B4-BE49-F238E27FC236}">
                  <a16:creationId xmlns:a16="http://schemas.microsoft.com/office/drawing/2014/main" id="{4DCEACED-FEE8-44D4-B868-29170043F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488" y="1113511"/>
              <a:ext cx="800202" cy="46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algn="ctr" defTabSz="1217613"/>
              <a:r>
                <a:rPr lang="zh-CN" altLang="en-US" sz="2400" b="1" dirty="0">
                  <a:solidFill>
                    <a:srgbClr val="FFFF00"/>
                  </a:solidFill>
                  <a:latin typeface="+mj-ea"/>
                  <a:ea typeface="+mj-ea"/>
                  <a:sym typeface="微软雅黑" panose="020B0503020204020204" pitchFamily="34" charset="-122"/>
                </a:rPr>
                <a:t>党纪</a:t>
              </a:r>
            </a:p>
          </p:txBody>
        </p:sp>
      </p:grpSp>
      <p:sp>
        <p:nvSpPr>
          <p:cNvPr id="27" name="箭头: 右 26">
            <a:extLst>
              <a:ext uri="{FF2B5EF4-FFF2-40B4-BE49-F238E27FC236}">
                <a16:creationId xmlns:a16="http://schemas.microsoft.com/office/drawing/2014/main" id="{A1D6CEA1-550A-4CD2-A265-4843F154E053}"/>
              </a:ext>
            </a:extLst>
          </p:cNvPr>
          <p:cNvSpPr/>
          <p:nvPr/>
        </p:nvSpPr>
        <p:spPr>
          <a:xfrm>
            <a:off x="7429148" y="2737617"/>
            <a:ext cx="360790" cy="40929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8" name="圆角矩形 36">
            <a:extLst>
              <a:ext uri="{FF2B5EF4-FFF2-40B4-BE49-F238E27FC236}">
                <a16:creationId xmlns:a16="http://schemas.microsoft.com/office/drawing/2014/main" id="{A2274304-83F1-4CB7-9C59-37397EDE32A0}"/>
              </a:ext>
            </a:extLst>
          </p:cNvPr>
          <p:cNvSpPr/>
          <p:nvPr/>
        </p:nvSpPr>
        <p:spPr>
          <a:xfrm>
            <a:off x="7877450" y="2685258"/>
            <a:ext cx="2846393" cy="485320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86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BA37BC6-488B-4CF9-AA76-B0408DA30EF4}"/>
              </a:ext>
            </a:extLst>
          </p:cNvPr>
          <p:cNvSpPr/>
          <p:nvPr/>
        </p:nvSpPr>
        <p:spPr>
          <a:xfrm>
            <a:off x="8142489" y="2732539"/>
            <a:ext cx="2939309" cy="414376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合格党员的形象</a:t>
            </a:r>
            <a:endParaRPr lang="zh-CN" altLang="en-US" sz="1600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70A888B-0023-43EF-9AF6-11B519941A77}"/>
              </a:ext>
            </a:extLst>
          </p:cNvPr>
          <p:cNvSpPr/>
          <p:nvPr/>
        </p:nvSpPr>
        <p:spPr bwMode="auto">
          <a:xfrm>
            <a:off x="4975995" y="3711086"/>
            <a:ext cx="6388692" cy="53621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/>
          <a:lstStyle/>
          <a:p>
            <a:pPr marL="0" marR="0" lvl="0" indent="0" algn="l" defTabSz="9140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FD39F15-B00D-43FA-9F4E-0196475AF96D}"/>
              </a:ext>
            </a:extLst>
          </p:cNvPr>
          <p:cNvGrpSpPr/>
          <p:nvPr/>
        </p:nvGrpSpPr>
        <p:grpSpPr>
          <a:xfrm>
            <a:off x="4656649" y="3711357"/>
            <a:ext cx="582773" cy="536217"/>
            <a:chOff x="998618" y="1311846"/>
            <a:chExt cx="583001" cy="536426"/>
          </a:xfrm>
        </p:grpSpPr>
        <p:sp>
          <p:nvSpPr>
            <p:cNvPr id="32" name="箭头: 五边形 31">
              <a:extLst>
                <a:ext uri="{FF2B5EF4-FFF2-40B4-BE49-F238E27FC236}">
                  <a16:creationId xmlns:a16="http://schemas.microsoft.com/office/drawing/2014/main" id="{ACD2D98D-15CD-4948-8FF3-7A441762CACF}"/>
                </a:ext>
              </a:extLst>
            </p:cNvPr>
            <p:cNvSpPr/>
            <p:nvPr/>
          </p:nvSpPr>
          <p:spPr bwMode="auto">
            <a:xfrm>
              <a:off x="998618" y="1311846"/>
              <a:ext cx="583001" cy="536426"/>
            </a:xfrm>
            <a:prstGeom prst="homePlate">
              <a:avLst>
                <a:gd name="adj" fmla="val 23365"/>
              </a:avLst>
            </a:prstGeom>
            <a:gradFill>
              <a:gsLst>
                <a:gs pos="0">
                  <a:srgbClr val="BC0000"/>
                </a:gs>
                <a:gs pos="48000">
                  <a:srgbClr val="BC0000">
                    <a:lumMod val="97000"/>
                    <a:lumOff val="3000"/>
                  </a:srgbClr>
                </a:gs>
                <a:gs pos="100000">
                  <a:srgbClr val="BC0000">
                    <a:lumMod val="60000"/>
                    <a:lumOff val="40000"/>
                  </a:srgbClr>
                </a:gs>
              </a:gsLst>
              <a:lin ang="16200000" scaled="1"/>
            </a:gradFill>
            <a:ln w="1905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04" tIns="45702" rIns="91404" bIns="45702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03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4B54BDB-D59E-4B18-B53C-3AEEDD007A68}"/>
                </a:ext>
              </a:extLst>
            </p:cNvPr>
            <p:cNvSpPr txBox="1"/>
            <p:nvPr/>
          </p:nvSpPr>
          <p:spPr>
            <a:xfrm>
              <a:off x="1041479" y="1384761"/>
              <a:ext cx="468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03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1</a:t>
              </a:r>
              <a:endParaRPr kumimoji="0" lang="zh-CN" alt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42C7D440-D6A7-4BFE-9C68-DF6C3BD3ECF8}"/>
              </a:ext>
            </a:extLst>
          </p:cNvPr>
          <p:cNvSpPr/>
          <p:nvPr/>
        </p:nvSpPr>
        <p:spPr>
          <a:xfrm>
            <a:off x="6497666" y="3827987"/>
            <a:ext cx="3345350" cy="3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034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pc="3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平常时候看得出来</a:t>
            </a:r>
            <a:endParaRPr kumimoji="0" lang="zh-CN" altLang="en-US" b="0" i="0" u="none" strike="noStrike" kern="1200" cap="none" spc="30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846A349-492C-42E2-86F6-3D3863813BF6}"/>
              </a:ext>
            </a:extLst>
          </p:cNvPr>
          <p:cNvSpPr/>
          <p:nvPr/>
        </p:nvSpPr>
        <p:spPr bwMode="auto">
          <a:xfrm>
            <a:off x="4975995" y="4458617"/>
            <a:ext cx="6388692" cy="53621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/>
          <a:lstStyle/>
          <a:p>
            <a:pPr marL="0" marR="0" lvl="0" indent="0" algn="l" defTabSz="9140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2C2F98D-7CE1-4391-9BA6-992F4D94FA5A}"/>
              </a:ext>
            </a:extLst>
          </p:cNvPr>
          <p:cNvGrpSpPr/>
          <p:nvPr/>
        </p:nvGrpSpPr>
        <p:grpSpPr>
          <a:xfrm>
            <a:off x="4656649" y="4458888"/>
            <a:ext cx="582773" cy="536217"/>
            <a:chOff x="998618" y="1311846"/>
            <a:chExt cx="583001" cy="536426"/>
          </a:xfrm>
        </p:grpSpPr>
        <p:sp>
          <p:nvSpPr>
            <p:cNvPr id="37" name="箭头: 五边形 36">
              <a:extLst>
                <a:ext uri="{FF2B5EF4-FFF2-40B4-BE49-F238E27FC236}">
                  <a16:creationId xmlns:a16="http://schemas.microsoft.com/office/drawing/2014/main" id="{68DC0407-4887-4865-8DAB-5C01E40994F0}"/>
                </a:ext>
              </a:extLst>
            </p:cNvPr>
            <p:cNvSpPr/>
            <p:nvPr/>
          </p:nvSpPr>
          <p:spPr bwMode="auto">
            <a:xfrm>
              <a:off x="998618" y="1311846"/>
              <a:ext cx="583001" cy="536426"/>
            </a:xfrm>
            <a:prstGeom prst="homePlate">
              <a:avLst>
                <a:gd name="adj" fmla="val 23365"/>
              </a:avLst>
            </a:prstGeom>
            <a:gradFill>
              <a:gsLst>
                <a:gs pos="0">
                  <a:srgbClr val="BC0000"/>
                </a:gs>
                <a:gs pos="48000">
                  <a:srgbClr val="BC0000">
                    <a:lumMod val="97000"/>
                    <a:lumOff val="3000"/>
                  </a:srgbClr>
                </a:gs>
                <a:gs pos="100000">
                  <a:srgbClr val="BC0000">
                    <a:lumMod val="60000"/>
                    <a:lumOff val="40000"/>
                  </a:srgbClr>
                </a:gs>
              </a:gsLst>
              <a:lin ang="16200000" scaled="1"/>
            </a:gradFill>
            <a:ln w="1905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04" tIns="45702" rIns="91404" bIns="45702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03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2E1F060-879A-4D07-9004-B86DBE891914}"/>
                </a:ext>
              </a:extLst>
            </p:cNvPr>
            <p:cNvSpPr txBox="1"/>
            <p:nvPr/>
          </p:nvSpPr>
          <p:spPr>
            <a:xfrm>
              <a:off x="1041479" y="1384761"/>
              <a:ext cx="468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03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1</a:t>
              </a:r>
              <a:endParaRPr kumimoji="0" lang="zh-CN" alt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DB8F7D22-23BA-4778-AFC0-64B674E3E685}"/>
              </a:ext>
            </a:extLst>
          </p:cNvPr>
          <p:cNvSpPr/>
          <p:nvPr/>
        </p:nvSpPr>
        <p:spPr>
          <a:xfrm>
            <a:off x="6497666" y="4575518"/>
            <a:ext cx="3345350" cy="3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034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pc="3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关键时刻站得出来</a:t>
            </a:r>
            <a:endParaRPr kumimoji="0" lang="zh-CN" altLang="en-US" b="0" i="0" u="none" strike="noStrike" kern="1200" cap="none" spc="30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0C24429-9633-451E-BE09-07BC45CB694E}"/>
              </a:ext>
            </a:extLst>
          </p:cNvPr>
          <p:cNvSpPr/>
          <p:nvPr/>
        </p:nvSpPr>
        <p:spPr bwMode="auto">
          <a:xfrm>
            <a:off x="4975995" y="5164355"/>
            <a:ext cx="6388692" cy="53621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/>
          <a:lstStyle/>
          <a:p>
            <a:pPr marL="0" marR="0" lvl="0" indent="0" algn="l" defTabSz="9140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04A4291-0F0B-4F71-B7E5-A14CEDFD23D4}"/>
              </a:ext>
            </a:extLst>
          </p:cNvPr>
          <p:cNvGrpSpPr/>
          <p:nvPr/>
        </p:nvGrpSpPr>
        <p:grpSpPr>
          <a:xfrm>
            <a:off x="4656649" y="5164626"/>
            <a:ext cx="582773" cy="536217"/>
            <a:chOff x="998618" y="1311846"/>
            <a:chExt cx="583001" cy="536426"/>
          </a:xfrm>
        </p:grpSpPr>
        <p:sp>
          <p:nvSpPr>
            <p:cNvPr id="42" name="箭头: 五边形 41">
              <a:extLst>
                <a:ext uri="{FF2B5EF4-FFF2-40B4-BE49-F238E27FC236}">
                  <a16:creationId xmlns:a16="http://schemas.microsoft.com/office/drawing/2014/main" id="{3230990C-C950-4639-8890-4131F245836B}"/>
                </a:ext>
              </a:extLst>
            </p:cNvPr>
            <p:cNvSpPr/>
            <p:nvPr/>
          </p:nvSpPr>
          <p:spPr bwMode="auto">
            <a:xfrm>
              <a:off x="998618" y="1311846"/>
              <a:ext cx="583001" cy="536426"/>
            </a:xfrm>
            <a:prstGeom prst="homePlate">
              <a:avLst>
                <a:gd name="adj" fmla="val 23365"/>
              </a:avLst>
            </a:prstGeom>
            <a:gradFill>
              <a:gsLst>
                <a:gs pos="0">
                  <a:srgbClr val="BC0000"/>
                </a:gs>
                <a:gs pos="48000">
                  <a:srgbClr val="BC0000">
                    <a:lumMod val="97000"/>
                    <a:lumOff val="3000"/>
                  </a:srgbClr>
                </a:gs>
                <a:gs pos="100000">
                  <a:srgbClr val="BC0000">
                    <a:lumMod val="60000"/>
                    <a:lumOff val="40000"/>
                  </a:srgbClr>
                </a:gs>
              </a:gsLst>
              <a:lin ang="16200000" scaled="1"/>
            </a:gradFill>
            <a:ln w="1905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04" tIns="45702" rIns="91404" bIns="45702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03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C8FE029-46A5-432B-9C0B-819D97AA84F4}"/>
                </a:ext>
              </a:extLst>
            </p:cNvPr>
            <p:cNvSpPr txBox="1"/>
            <p:nvPr/>
          </p:nvSpPr>
          <p:spPr>
            <a:xfrm>
              <a:off x="1041479" y="1384761"/>
              <a:ext cx="468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03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1</a:t>
              </a:r>
              <a:endParaRPr kumimoji="0" lang="zh-CN" alt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654BB407-A326-4491-AE0F-ADB4A4D801F4}"/>
              </a:ext>
            </a:extLst>
          </p:cNvPr>
          <p:cNvSpPr/>
          <p:nvPr/>
        </p:nvSpPr>
        <p:spPr>
          <a:xfrm>
            <a:off x="6497666" y="5281256"/>
            <a:ext cx="3345350" cy="3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034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pc="3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危急关头豁得出来</a:t>
            </a:r>
            <a:endParaRPr kumimoji="0" lang="zh-CN" altLang="en-US" b="0" i="0" u="none" strike="noStrike" kern="1200" cap="none" spc="30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5" name="Aitds1">
            <a:extLst>
              <a:ext uri="{FF2B5EF4-FFF2-40B4-BE49-F238E27FC236}">
                <a16:creationId xmlns:a16="http://schemas.microsoft.com/office/drawing/2014/main" id="{82E9334D-9ACE-481B-B9B8-28665705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无追求不施作为，不树形象不做先锋模范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80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5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7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8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 tmFilter="0,0; .5, 1; 1, 1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27" grpId="0" animBg="1"/>
          <p:bldP spid="28" grpId="0" animBg="1"/>
          <p:bldP spid="29" grpId="0"/>
          <p:bldP spid="30" grpId="0" animBg="1"/>
          <p:bldP spid="34" grpId="0"/>
          <p:bldP spid="35" grpId="0" animBg="1"/>
          <p:bldP spid="39" grpId="0"/>
          <p:bldP spid="40" grpId="0" animBg="1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5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7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8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 tmFilter="0,0; .5, 1; 1, 1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27" grpId="0" animBg="1"/>
          <p:bldP spid="28" grpId="0" animBg="1"/>
          <p:bldP spid="29" grpId="0"/>
          <p:bldP spid="30" grpId="0" animBg="1"/>
          <p:bldP spid="34" grpId="0"/>
          <p:bldP spid="35" grpId="0" animBg="1"/>
          <p:bldP spid="39" grpId="0"/>
          <p:bldP spid="40" grpId="0" animBg="1"/>
          <p:bldP spid="44" grpId="0"/>
          <p:bldP spid="4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>
            <a:extLst>
              <a:ext uri="{FF2B5EF4-FFF2-40B4-BE49-F238E27FC236}">
                <a16:creationId xmlns:a16="http://schemas.microsoft.com/office/drawing/2014/main" id="{D42D4427-D41E-4FD6-9B74-AC8B212A8EAF}"/>
              </a:ext>
            </a:extLst>
          </p:cNvPr>
          <p:cNvSpPr/>
          <p:nvPr/>
        </p:nvSpPr>
        <p:spPr>
          <a:xfrm>
            <a:off x="19633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3E8331-2768-4741-B24C-5014D559EEBC}"/>
              </a:ext>
            </a:extLst>
          </p:cNvPr>
          <p:cNvSpPr txBox="1"/>
          <p:nvPr/>
        </p:nvSpPr>
        <p:spPr>
          <a:xfrm>
            <a:off x="2474245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树形象就要保持信仰理想的高度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B761763-7708-4693-A599-815F8DC53B9F}"/>
              </a:ext>
            </a:extLst>
          </p:cNvPr>
          <p:cNvSpPr>
            <a:spLocks/>
          </p:cNvSpPr>
          <p:nvPr/>
        </p:nvSpPr>
        <p:spPr bwMode="auto">
          <a:xfrm>
            <a:off x="23945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05FD1C9-7B65-47A0-8F18-404D1BE36C39}"/>
              </a:ext>
            </a:extLst>
          </p:cNvPr>
          <p:cNvSpPr/>
          <p:nvPr/>
        </p:nvSpPr>
        <p:spPr>
          <a:xfrm>
            <a:off x="9677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第二 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F3C1164-EE1F-4CBF-B9F7-63549A0B2CF8}"/>
              </a:ext>
            </a:extLst>
          </p:cNvPr>
          <p:cNvGrpSpPr/>
          <p:nvPr/>
        </p:nvGrpSpPr>
        <p:grpSpPr>
          <a:xfrm>
            <a:off x="1279814" y="2883381"/>
            <a:ext cx="1218922" cy="1219364"/>
            <a:chOff x="304800" y="673100"/>
            <a:chExt cx="4000500" cy="4000500"/>
          </a:xfrm>
          <a:effectLst/>
        </p:grpSpPr>
        <p:sp>
          <p:nvSpPr>
            <p:cNvPr id="9" name="同心圆 2">
              <a:extLst>
                <a:ext uri="{FF2B5EF4-FFF2-40B4-BE49-F238E27FC236}">
                  <a16:creationId xmlns:a16="http://schemas.microsoft.com/office/drawing/2014/main" id="{2AC573B2-0C84-4C52-A4FF-83F8C8AC794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E4C53B8F-64F0-4891-A494-FA5C69BD2617}"/>
                </a:ext>
              </a:extLst>
            </p:cNvPr>
            <p:cNvSpPr/>
            <p:nvPr/>
          </p:nvSpPr>
          <p:spPr>
            <a:xfrm>
              <a:off x="392111" y="760412"/>
              <a:ext cx="3825875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B5846C00-6044-475D-9D6C-BE17A3F89F69}"/>
              </a:ext>
            </a:extLst>
          </p:cNvPr>
          <p:cNvSpPr/>
          <p:nvPr/>
        </p:nvSpPr>
        <p:spPr>
          <a:xfrm>
            <a:off x="1040778" y="3054801"/>
            <a:ext cx="1662313" cy="861651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lvl="0" algn="ctr">
              <a:defRPr/>
            </a:pPr>
            <a:r>
              <a:rPr lang="zh-CN" altLang="en-US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政治</a:t>
            </a:r>
            <a:endParaRPr lang="en-US" altLang="zh-CN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lvl="0" algn="ctr">
              <a:defRPr/>
            </a:pPr>
            <a:r>
              <a:rPr lang="zh-CN" altLang="en-US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意识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81F30B30-D3D3-4F0F-A21F-B075350A9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657" y="2779363"/>
            <a:ext cx="1430491" cy="1430491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5F76B8D-32AB-42BD-B26E-D1F64DA04C43}"/>
              </a:ext>
            </a:extLst>
          </p:cNvPr>
          <p:cNvGrpSpPr/>
          <p:nvPr/>
        </p:nvGrpSpPr>
        <p:grpSpPr>
          <a:xfrm>
            <a:off x="2909698" y="2883381"/>
            <a:ext cx="1218922" cy="1219364"/>
            <a:chOff x="304800" y="673100"/>
            <a:chExt cx="4000500" cy="4000500"/>
          </a:xfrm>
          <a:effectLst/>
        </p:grpSpPr>
        <p:sp>
          <p:nvSpPr>
            <p:cNvPr id="14" name="同心圆 2">
              <a:extLst>
                <a:ext uri="{FF2B5EF4-FFF2-40B4-BE49-F238E27FC236}">
                  <a16:creationId xmlns:a16="http://schemas.microsoft.com/office/drawing/2014/main" id="{5378F7D5-3D74-4E8B-8D7E-DDD218C933A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193781C-B785-4155-B80F-70583DA56566}"/>
                </a:ext>
              </a:extLst>
            </p:cNvPr>
            <p:cNvSpPr/>
            <p:nvPr/>
          </p:nvSpPr>
          <p:spPr>
            <a:xfrm>
              <a:off x="392111" y="760412"/>
              <a:ext cx="3825875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DFFE6F91-5C47-4BC7-B925-5583A6B64651}"/>
              </a:ext>
            </a:extLst>
          </p:cNvPr>
          <p:cNvSpPr/>
          <p:nvPr/>
        </p:nvSpPr>
        <p:spPr>
          <a:xfrm>
            <a:off x="2722923" y="3062487"/>
            <a:ext cx="1662313" cy="861651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大局</a:t>
            </a:r>
            <a:endParaRPr lang="en-US" altLang="zh-CN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意识</a:t>
            </a:r>
            <a:endParaRPr lang="zh-CN" altLang="en-US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7" name="椭圆 12">
            <a:extLst>
              <a:ext uri="{FF2B5EF4-FFF2-40B4-BE49-F238E27FC236}">
                <a16:creationId xmlns:a16="http://schemas.microsoft.com/office/drawing/2014/main" id="{973C06B7-6A04-40E5-BBC0-AA436DDFA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541" y="2779363"/>
            <a:ext cx="1430491" cy="1430491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E00FA78-111B-47F2-96C0-ECBDEC5067F2}"/>
              </a:ext>
            </a:extLst>
          </p:cNvPr>
          <p:cNvGrpSpPr/>
          <p:nvPr/>
        </p:nvGrpSpPr>
        <p:grpSpPr>
          <a:xfrm>
            <a:off x="4471566" y="2883381"/>
            <a:ext cx="1218922" cy="1219364"/>
            <a:chOff x="304800" y="673100"/>
            <a:chExt cx="4000500" cy="4000500"/>
          </a:xfrm>
          <a:effectLst/>
        </p:grpSpPr>
        <p:sp>
          <p:nvSpPr>
            <p:cNvPr id="19" name="同心圆 2">
              <a:extLst>
                <a:ext uri="{FF2B5EF4-FFF2-40B4-BE49-F238E27FC236}">
                  <a16:creationId xmlns:a16="http://schemas.microsoft.com/office/drawing/2014/main" id="{5D1A1E14-A658-4257-8268-CF75932DCD7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356F819-86F2-4303-A257-8886A41C7C68}"/>
                </a:ext>
              </a:extLst>
            </p:cNvPr>
            <p:cNvSpPr/>
            <p:nvPr/>
          </p:nvSpPr>
          <p:spPr>
            <a:xfrm>
              <a:off x="392111" y="760412"/>
              <a:ext cx="3825875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0F2247CE-DF0E-4C6A-B585-84A63C8B7083}"/>
              </a:ext>
            </a:extLst>
          </p:cNvPr>
          <p:cNvSpPr/>
          <p:nvPr/>
        </p:nvSpPr>
        <p:spPr>
          <a:xfrm>
            <a:off x="4231108" y="3036752"/>
            <a:ext cx="1662313" cy="861651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核心</a:t>
            </a:r>
            <a:endParaRPr lang="en-US" altLang="zh-CN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意识</a:t>
            </a:r>
            <a:endParaRPr lang="zh-CN" altLang="en-US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2" name="椭圆 12">
            <a:extLst>
              <a:ext uri="{FF2B5EF4-FFF2-40B4-BE49-F238E27FC236}">
                <a16:creationId xmlns:a16="http://schemas.microsoft.com/office/drawing/2014/main" id="{926F1B2F-4BAB-46D6-B25F-0123628CB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409" y="2779363"/>
            <a:ext cx="1430491" cy="1430491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30BD724-8E71-4BAD-9964-3F9D9D6571CC}"/>
              </a:ext>
            </a:extLst>
          </p:cNvPr>
          <p:cNvGrpSpPr/>
          <p:nvPr/>
        </p:nvGrpSpPr>
        <p:grpSpPr>
          <a:xfrm>
            <a:off x="6115099" y="2883381"/>
            <a:ext cx="1218922" cy="1219364"/>
            <a:chOff x="304800" y="673100"/>
            <a:chExt cx="4000500" cy="4000500"/>
          </a:xfrm>
          <a:effectLst/>
        </p:grpSpPr>
        <p:sp>
          <p:nvSpPr>
            <p:cNvPr id="24" name="同心圆 2">
              <a:extLst>
                <a:ext uri="{FF2B5EF4-FFF2-40B4-BE49-F238E27FC236}">
                  <a16:creationId xmlns:a16="http://schemas.microsoft.com/office/drawing/2014/main" id="{CCBCF4FF-3550-4D65-B85F-94CD129836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4B24E97A-7AA0-418D-9E99-FFDF5EF2060C}"/>
                </a:ext>
              </a:extLst>
            </p:cNvPr>
            <p:cNvSpPr/>
            <p:nvPr/>
          </p:nvSpPr>
          <p:spPr>
            <a:xfrm>
              <a:off x="392111" y="760412"/>
              <a:ext cx="3825875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26CFE7F4-E79F-4036-97E8-7A61B95DE4FF}"/>
              </a:ext>
            </a:extLst>
          </p:cNvPr>
          <p:cNvSpPr/>
          <p:nvPr/>
        </p:nvSpPr>
        <p:spPr>
          <a:xfrm>
            <a:off x="5912201" y="3062487"/>
            <a:ext cx="1662313" cy="861651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看齐</a:t>
            </a:r>
            <a:endParaRPr lang="en-US" altLang="zh-CN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意识</a:t>
            </a:r>
            <a:endParaRPr lang="zh-CN" altLang="en-US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7" name="椭圆 12">
            <a:extLst>
              <a:ext uri="{FF2B5EF4-FFF2-40B4-BE49-F238E27FC236}">
                <a16:creationId xmlns:a16="http://schemas.microsoft.com/office/drawing/2014/main" id="{805C732E-1620-4EA8-B611-229A044AB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942" y="2779363"/>
            <a:ext cx="1430491" cy="1430491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9A327A5-D708-43FC-B425-4AF912F13F22}"/>
              </a:ext>
            </a:extLst>
          </p:cNvPr>
          <p:cNvGrpSpPr/>
          <p:nvPr/>
        </p:nvGrpSpPr>
        <p:grpSpPr>
          <a:xfrm>
            <a:off x="1279814" y="4421671"/>
            <a:ext cx="1291201" cy="369283"/>
            <a:chOff x="2648148" y="1948818"/>
            <a:chExt cx="1565037" cy="538234"/>
          </a:xfrm>
        </p:grpSpPr>
        <p:sp>
          <p:nvSpPr>
            <p:cNvPr id="32" name="圆角矩形 6">
              <a:extLst>
                <a:ext uri="{FF2B5EF4-FFF2-40B4-BE49-F238E27FC236}">
                  <a16:creationId xmlns:a16="http://schemas.microsoft.com/office/drawing/2014/main" id="{70EA5E8A-071E-4613-8C1C-2495213D6806}"/>
                </a:ext>
              </a:extLst>
            </p:cNvPr>
            <p:cNvSpPr/>
            <p:nvPr/>
          </p:nvSpPr>
          <p:spPr bwMode="auto">
            <a:xfrm>
              <a:off x="2648148" y="1970182"/>
              <a:ext cx="1565037" cy="459095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3136" tIns="61568" rIns="123136" bIns="61568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  <p:sp>
          <p:nvSpPr>
            <p:cNvPr id="33" name="文本框 8">
              <a:extLst>
                <a:ext uri="{FF2B5EF4-FFF2-40B4-BE49-F238E27FC236}">
                  <a16:creationId xmlns:a16="http://schemas.microsoft.com/office/drawing/2014/main" id="{F8E13600-C57B-45F6-BA9D-45A664C3CBCA}"/>
                </a:ext>
              </a:extLst>
            </p:cNvPr>
            <p:cNvSpPr txBox="1"/>
            <p:nvPr/>
          </p:nvSpPr>
          <p:spPr>
            <a:xfrm>
              <a:off x="2669778" y="1948818"/>
              <a:ext cx="1521777" cy="538234"/>
            </a:xfrm>
            <a:prstGeom prst="rect">
              <a:avLst/>
            </a:prstGeom>
            <a:noFill/>
          </p:spPr>
          <p:txBody>
            <a:bodyPr wrap="square" lIns="121873" tIns="60936" rIns="121873" bIns="60936">
              <a:spAutoFit/>
            </a:bodyPr>
            <a:lstStyle/>
            <a:p>
              <a:pPr lvl="0" algn="ctr">
                <a:defRPr/>
              </a:pPr>
              <a:r>
                <a:rPr lang="zh-CN" altLang="en-US" sz="1600" b="1" kern="0" dirty="0">
                  <a:solidFill>
                    <a:prstClr val="white"/>
                  </a:solidFill>
                  <a:latin typeface="+mj-ea"/>
                  <a:ea typeface="+mj-ea"/>
                  <a:cs typeface="Arial"/>
                  <a:sym typeface="微软雅黑" panose="020B0503020204020204" pitchFamily="34" charset="-122"/>
                </a:rPr>
                <a:t>道路自信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6C71283-A00E-4C2A-AC47-2119C8BF1CC3}"/>
              </a:ext>
            </a:extLst>
          </p:cNvPr>
          <p:cNvGrpSpPr/>
          <p:nvPr/>
        </p:nvGrpSpPr>
        <p:grpSpPr>
          <a:xfrm>
            <a:off x="2861856" y="4421669"/>
            <a:ext cx="1291201" cy="369283"/>
            <a:chOff x="2648148" y="1948816"/>
            <a:chExt cx="1565037" cy="538235"/>
          </a:xfrm>
        </p:grpSpPr>
        <p:sp>
          <p:nvSpPr>
            <p:cNvPr id="35" name="圆角矩形 6">
              <a:extLst>
                <a:ext uri="{FF2B5EF4-FFF2-40B4-BE49-F238E27FC236}">
                  <a16:creationId xmlns:a16="http://schemas.microsoft.com/office/drawing/2014/main" id="{271D569F-D6F4-4D52-8165-0D57230AEF22}"/>
                </a:ext>
              </a:extLst>
            </p:cNvPr>
            <p:cNvSpPr/>
            <p:nvPr/>
          </p:nvSpPr>
          <p:spPr bwMode="auto">
            <a:xfrm>
              <a:off x="2648148" y="1970182"/>
              <a:ext cx="1565037" cy="459095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3136" tIns="61568" rIns="123136" bIns="61568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  <p:sp>
          <p:nvSpPr>
            <p:cNvPr id="36" name="文本框 8">
              <a:extLst>
                <a:ext uri="{FF2B5EF4-FFF2-40B4-BE49-F238E27FC236}">
                  <a16:creationId xmlns:a16="http://schemas.microsoft.com/office/drawing/2014/main" id="{4671C160-3357-4C0D-B351-DC8B0206E424}"/>
                </a:ext>
              </a:extLst>
            </p:cNvPr>
            <p:cNvSpPr txBox="1"/>
            <p:nvPr/>
          </p:nvSpPr>
          <p:spPr>
            <a:xfrm>
              <a:off x="2669778" y="1948816"/>
              <a:ext cx="1521777" cy="538235"/>
            </a:xfrm>
            <a:prstGeom prst="rect">
              <a:avLst/>
            </a:prstGeom>
            <a:noFill/>
          </p:spPr>
          <p:txBody>
            <a:bodyPr wrap="square" lIns="121873" tIns="60936" rIns="121873" bIns="60936">
              <a:spAutoFit/>
            </a:bodyPr>
            <a:lstStyle/>
            <a:p>
              <a:pPr lvl="0" algn="ctr">
                <a:defRPr/>
              </a:pPr>
              <a:r>
                <a:rPr lang="zh-CN" altLang="en-US" sz="1600" b="1" kern="0" dirty="0">
                  <a:solidFill>
                    <a:prstClr val="white"/>
                  </a:solidFill>
                  <a:latin typeface="+mj-ea"/>
                  <a:ea typeface="+mj-ea"/>
                  <a:cs typeface="Arial"/>
                  <a:sym typeface="微软雅黑" panose="020B0503020204020204" pitchFamily="34" charset="-122"/>
                </a:rPr>
                <a:t>理论自信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C7520DB-5DC4-4928-B954-167F10C91E43}"/>
              </a:ext>
            </a:extLst>
          </p:cNvPr>
          <p:cNvGrpSpPr/>
          <p:nvPr/>
        </p:nvGrpSpPr>
        <p:grpSpPr>
          <a:xfrm>
            <a:off x="4356409" y="4421669"/>
            <a:ext cx="1291201" cy="369283"/>
            <a:chOff x="2648148" y="1948816"/>
            <a:chExt cx="1565037" cy="538235"/>
          </a:xfrm>
        </p:grpSpPr>
        <p:sp>
          <p:nvSpPr>
            <p:cNvPr id="38" name="圆角矩形 6">
              <a:extLst>
                <a:ext uri="{FF2B5EF4-FFF2-40B4-BE49-F238E27FC236}">
                  <a16:creationId xmlns:a16="http://schemas.microsoft.com/office/drawing/2014/main" id="{911330AA-2D22-4FE7-B9C3-610CF3B3F076}"/>
                </a:ext>
              </a:extLst>
            </p:cNvPr>
            <p:cNvSpPr/>
            <p:nvPr/>
          </p:nvSpPr>
          <p:spPr bwMode="auto">
            <a:xfrm>
              <a:off x="2648148" y="1970182"/>
              <a:ext cx="1565037" cy="459095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3136" tIns="61568" rIns="123136" bIns="61568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  <p:sp>
          <p:nvSpPr>
            <p:cNvPr id="39" name="文本框 8">
              <a:extLst>
                <a:ext uri="{FF2B5EF4-FFF2-40B4-BE49-F238E27FC236}">
                  <a16:creationId xmlns:a16="http://schemas.microsoft.com/office/drawing/2014/main" id="{8BB43EAB-5084-464F-9FA8-ACF9F13F934A}"/>
                </a:ext>
              </a:extLst>
            </p:cNvPr>
            <p:cNvSpPr txBox="1"/>
            <p:nvPr/>
          </p:nvSpPr>
          <p:spPr>
            <a:xfrm>
              <a:off x="2669778" y="1948816"/>
              <a:ext cx="1521777" cy="538235"/>
            </a:xfrm>
            <a:prstGeom prst="rect">
              <a:avLst/>
            </a:prstGeom>
            <a:noFill/>
          </p:spPr>
          <p:txBody>
            <a:bodyPr wrap="square" lIns="121873" tIns="60936" rIns="121873" bIns="60936">
              <a:spAutoFit/>
            </a:bodyPr>
            <a:lstStyle/>
            <a:p>
              <a:pPr lvl="0" algn="ctr">
                <a:defRPr/>
              </a:pPr>
              <a:r>
                <a:rPr lang="zh-CN" altLang="en-US" sz="1600" b="1" kern="0" dirty="0">
                  <a:solidFill>
                    <a:prstClr val="white"/>
                  </a:solidFill>
                  <a:latin typeface="+mj-ea"/>
                  <a:ea typeface="+mj-ea"/>
                  <a:cs typeface="Arial"/>
                  <a:sym typeface="微软雅黑" panose="020B0503020204020204" pitchFamily="34" charset="-122"/>
                </a:rPr>
                <a:t>制度自信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F6CA180-2203-4838-9937-271FB6AB93D0}"/>
              </a:ext>
            </a:extLst>
          </p:cNvPr>
          <p:cNvGrpSpPr/>
          <p:nvPr/>
        </p:nvGrpSpPr>
        <p:grpSpPr>
          <a:xfrm>
            <a:off x="6007519" y="4421669"/>
            <a:ext cx="1291201" cy="369283"/>
            <a:chOff x="2648148" y="1948816"/>
            <a:chExt cx="1565037" cy="538235"/>
          </a:xfrm>
        </p:grpSpPr>
        <p:sp>
          <p:nvSpPr>
            <p:cNvPr id="41" name="圆角矩形 6">
              <a:extLst>
                <a:ext uri="{FF2B5EF4-FFF2-40B4-BE49-F238E27FC236}">
                  <a16:creationId xmlns:a16="http://schemas.microsoft.com/office/drawing/2014/main" id="{14BA5E56-38F4-4688-BC66-27A05AA920CF}"/>
                </a:ext>
              </a:extLst>
            </p:cNvPr>
            <p:cNvSpPr/>
            <p:nvPr/>
          </p:nvSpPr>
          <p:spPr bwMode="auto">
            <a:xfrm>
              <a:off x="2648148" y="1970182"/>
              <a:ext cx="1565037" cy="459095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3136" tIns="61568" rIns="123136" bIns="61568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  <p:sp>
          <p:nvSpPr>
            <p:cNvPr id="42" name="文本框 8">
              <a:extLst>
                <a:ext uri="{FF2B5EF4-FFF2-40B4-BE49-F238E27FC236}">
                  <a16:creationId xmlns:a16="http://schemas.microsoft.com/office/drawing/2014/main" id="{5EC1B694-2FD1-4248-8A7C-C3C7B7282BC4}"/>
                </a:ext>
              </a:extLst>
            </p:cNvPr>
            <p:cNvSpPr txBox="1"/>
            <p:nvPr/>
          </p:nvSpPr>
          <p:spPr>
            <a:xfrm>
              <a:off x="2669778" y="1948816"/>
              <a:ext cx="1521777" cy="538235"/>
            </a:xfrm>
            <a:prstGeom prst="rect">
              <a:avLst/>
            </a:prstGeom>
            <a:noFill/>
          </p:spPr>
          <p:txBody>
            <a:bodyPr wrap="square" lIns="121873" tIns="60936" rIns="121873" bIns="60936">
              <a:spAutoFit/>
            </a:bodyPr>
            <a:lstStyle/>
            <a:p>
              <a:pPr lvl="0" algn="ctr">
                <a:defRPr/>
              </a:pPr>
              <a:r>
                <a:rPr lang="zh-CN" altLang="en-US" sz="1600" b="1" kern="0" dirty="0">
                  <a:solidFill>
                    <a:prstClr val="white"/>
                  </a:solidFill>
                  <a:latin typeface="+mj-ea"/>
                  <a:ea typeface="+mj-ea"/>
                  <a:cs typeface="Arial"/>
                  <a:sym typeface="微软雅黑" panose="020B0503020204020204" pitchFamily="34" charset="-122"/>
                </a:rPr>
                <a:t>文化自信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6CE6A648-DB3B-44D1-B511-0689DBCC9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698" y="4949066"/>
            <a:ext cx="6141502" cy="10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lvl="0" defTabSz="912813" fontAlgn="base">
              <a:lnSpc>
                <a:spcPts val="24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zh-CN" altLang="en-US" kern="0" dirty="0"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100000">
                      <a:srgbClr val="000000">
                        <a:lumMod val="85000"/>
                        <a:lumOff val="15000"/>
                      </a:srgbClr>
                    </a:gs>
                  </a:gsLst>
                  <a:lin ang="18900000" scaled="1"/>
                </a:gra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党员同志的形象高度，取决于他对我们党所持有的信仰高度以及理想高度。无疑，爱党信党兴党正是这番意味深长话语的真谛所在。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100000">
                    <a:srgbClr val="000000">
                      <a:lumMod val="85000"/>
                      <a:lumOff val="15000"/>
                    </a:srgbClr>
                  </a:gs>
                </a:gsLst>
                <a:lin ang="18900000" scaled="1"/>
              </a:gra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4" name="Aitds1">
            <a:extLst>
              <a:ext uri="{FF2B5EF4-FFF2-40B4-BE49-F238E27FC236}">
                <a16:creationId xmlns:a16="http://schemas.microsoft.com/office/drawing/2014/main" id="{35688B82-A1C5-4D41-B447-02E5D4A3F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无追求不施作为，不树形象不做先锋模范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04" y="998052"/>
            <a:ext cx="3291847" cy="585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4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5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6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9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 tmFilter="0,0; .5, 1; 1, 1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11" grpId="0"/>
          <p:bldP spid="12" grpId="0" animBg="1" autoUpdateAnimBg="0"/>
          <p:bldP spid="16" grpId="0"/>
          <p:bldP spid="17" grpId="0" animBg="1" autoUpdateAnimBg="0"/>
          <p:bldP spid="21" grpId="0"/>
          <p:bldP spid="22" grpId="0" animBg="1" autoUpdateAnimBg="0"/>
          <p:bldP spid="26" grpId="0"/>
          <p:bldP spid="27" grpId="0" animBg="1" autoUpdateAnimBg="0"/>
          <p:bldP spid="43" grpId="0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4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5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6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9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 tmFilter="0,0; .5, 1; 1, 1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11" grpId="0"/>
          <p:bldP spid="12" grpId="0" animBg="1" autoUpdateAnimBg="0"/>
          <p:bldP spid="16" grpId="0"/>
          <p:bldP spid="17" grpId="0" animBg="1" autoUpdateAnimBg="0"/>
          <p:bldP spid="21" grpId="0"/>
          <p:bldP spid="22" grpId="0" animBg="1" autoUpdateAnimBg="0"/>
          <p:bldP spid="26" grpId="0"/>
          <p:bldP spid="27" grpId="0" animBg="1" autoUpdateAnimBg="0"/>
          <p:bldP spid="43" grpId="0"/>
          <p:bldP spid="4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3">
            <a:extLst>
              <a:ext uri="{FF2B5EF4-FFF2-40B4-BE49-F238E27FC236}">
                <a16:creationId xmlns:a16="http://schemas.microsoft.com/office/drawing/2014/main" id="{7BD0DBDF-558E-4A72-81DE-DC66CD628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715" y="2340195"/>
            <a:ext cx="4054854" cy="3491775"/>
          </a:xfrm>
          <a:prstGeom prst="roundRect">
            <a:avLst>
              <a:gd name="adj" fmla="val 5783"/>
            </a:avLst>
          </a:prstGeom>
          <a:solidFill>
            <a:srgbClr val="F2F2F2">
              <a:alpha val="60000"/>
            </a:srgbClr>
          </a:solidFill>
          <a:ln w="9525">
            <a:solidFill>
              <a:srgbClr val="B8B8B8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03D5046-40F2-4C3D-9B97-0656655B48C2}"/>
              </a:ext>
            </a:extLst>
          </p:cNvPr>
          <p:cNvSpPr/>
          <p:nvPr/>
        </p:nvSpPr>
        <p:spPr>
          <a:xfrm>
            <a:off x="7743080" y="3867097"/>
            <a:ext cx="3529124" cy="1453121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lvl="0">
              <a:lnSpc>
                <a:spcPts val="2100"/>
              </a:lnSpc>
              <a:buClr>
                <a:srgbClr val="C00000"/>
              </a:buClr>
              <a:defRPr/>
            </a:pPr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+mj-ea"/>
                <a:ea typeface="+mj-ea"/>
                <a:sym typeface="微软雅黑" panose="020B0503020204020204" pitchFamily="34" charset="-122"/>
              </a:rPr>
              <a:t>我们应该对党无限信赖，永不动摇对党的立场信念。更重要的是，我们要对党报以无限的信服，在一生当中都不可改变初衷。另外，我们要学会从党的角度思索难题。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963B634-DD7C-47E9-8D09-D99BACCA46C4}"/>
              </a:ext>
            </a:extLst>
          </p:cNvPr>
          <p:cNvSpPr/>
          <p:nvPr/>
        </p:nvSpPr>
        <p:spPr>
          <a:xfrm>
            <a:off x="8373887" y="3193467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时刻牢记忠诚于党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2884632-B0A3-4605-94F4-8C0B89EC9564}"/>
              </a:ext>
            </a:extLst>
          </p:cNvPr>
          <p:cNvGrpSpPr/>
          <p:nvPr/>
        </p:nvGrpSpPr>
        <p:grpSpPr>
          <a:xfrm>
            <a:off x="8699700" y="2397083"/>
            <a:ext cx="1402627" cy="770066"/>
            <a:chOff x="6205199" y="-1470443"/>
            <a:chExt cx="2475118" cy="132333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3BCB380-FAD9-4377-9C3E-4F5A77D96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737" y="-1470443"/>
              <a:ext cx="1995580" cy="1117732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210A3B6-A714-4AD5-B72C-C4A450EF2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199" y="-1343505"/>
              <a:ext cx="2232248" cy="1196398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8496A40-10A4-4DBE-BFC6-2CD1BE8E6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380" y="-962472"/>
              <a:ext cx="560539" cy="551881"/>
            </a:xfrm>
            <a:custGeom>
              <a:avLst/>
              <a:gdLst>
                <a:gd name="T0" fmla="*/ 2313 w 16074"/>
                <a:gd name="T1" fmla="*/ 11564 h 16128"/>
                <a:gd name="T2" fmla="*/ 3529 w 16074"/>
                <a:gd name="T3" fmla="*/ 12395 h 16128"/>
                <a:gd name="T4" fmla="*/ 4818 w 16074"/>
                <a:gd name="T5" fmla="*/ 13031 h 16128"/>
                <a:gd name="T6" fmla="*/ 6189 w 16074"/>
                <a:gd name="T7" fmla="*/ 13418 h 16128"/>
                <a:gd name="T8" fmla="*/ 7653 w 16074"/>
                <a:gd name="T9" fmla="*/ 13501 h 16128"/>
                <a:gd name="T10" fmla="*/ 9219 w 16074"/>
                <a:gd name="T11" fmla="*/ 13224 h 16128"/>
                <a:gd name="T12" fmla="*/ 5225 w 16074"/>
                <a:gd name="T13" fmla="*/ 7326 h 16128"/>
                <a:gd name="T14" fmla="*/ 5604 w 16074"/>
                <a:gd name="T15" fmla="*/ 2588 h 16128"/>
                <a:gd name="T16" fmla="*/ 5918 w 16074"/>
                <a:gd name="T17" fmla="*/ 2680 h 16128"/>
                <a:gd name="T18" fmla="*/ 6274 w 16074"/>
                <a:gd name="T19" fmla="*/ 2719 h 16128"/>
                <a:gd name="T20" fmla="*/ 6671 w 16074"/>
                <a:gd name="T21" fmla="*/ 2688 h 16128"/>
                <a:gd name="T22" fmla="*/ 7102 w 16074"/>
                <a:gd name="T23" fmla="*/ 2577 h 16128"/>
                <a:gd name="T24" fmla="*/ 7563 w 16074"/>
                <a:gd name="T25" fmla="*/ 2375 h 16128"/>
                <a:gd name="T26" fmla="*/ 8053 w 16074"/>
                <a:gd name="T27" fmla="*/ 2066 h 16128"/>
                <a:gd name="T28" fmla="*/ 12930 w 16074"/>
                <a:gd name="T29" fmla="*/ 10057 h 16128"/>
                <a:gd name="T30" fmla="*/ 13396 w 16074"/>
                <a:gd name="T31" fmla="*/ 8301 h 16128"/>
                <a:gd name="T32" fmla="*/ 13347 w 16074"/>
                <a:gd name="T33" fmla="*/ 6443 h 16128"/>
                <a:gd name="T34" fmla="*/ 12801 w 16074"/>
                <a:gd name="T35" fmla="*/ 4583 h 16128"/>
                <a:gd name="T36" fmla="*/ 11773 w 16074"/>
                <a:gd name="T37" fmla="*/ 2822 h 16128"/>
                <a:gd name="T38" fmla="*/ 10277 w 16074"/>
                <a:gd name="T39" fmla="*/ 1262 h 16128"/>
                <a:gd name="T40" fmla="*/ 8329 w 16074"/>
                <a:gd name="T41" fmla="*/ 0 h 16128"/>
                <a:gd name="T42" fmla="*/ 10526 w 16074"/>
                <a:gd name="T43" fmla="*/ 458 h 16128"/>
                <a:gd name="T44" fmla="*/ 12659 w 16074"/>
                <a:gd name="T45" fmla="*/ 1583 h 16128"/>
                <a:gd name="T46" fmla="*/ 14464 w 16074"/>
                <a:gd name="T47" fmla="*/ 3304 h 16128"/>
                <a:gd name="T48" fmla="*/ 15679 w 16074"/>
                <a:gd name="T49" fmla="*/ 5557 h 16128"/>
                <a:gd name="T50" fmla="*/ 16044 w 16074"/>
                <a:gd name="T51" fmla="*/ 8271 h 16128"/>
                <a:gd name="T52" fmla="*/ 15294 w 16074"/>
                <a:gd name="T53" fmla="*/ 11379 h 16128"/>
                <a:gd name="T54" fmla="*/ 12655 w 16074"/>
                <a:gd name="T55" fmla="*/ 14684 h 16128"/>
                <a:gd name="T56" fmla="*/ 10870 w 16074"/>
                <a:gd name="T57" fmla="*/ 15495 h 16128"/>
                <a:gd name="T58" fmla="*/ 9145 w 16074"/>
                <a:gd name="T59" fmla="*/ 15974 h 16128"/>
                <a:gd name="T60" fmla="*/ 7486 w 16074"/>
                <a:gd name="T61" fmla="*/ 16128 h 16128"/>
                <a:gd name="T62" fmla="*/ 5906 w 16074"/>
                <a:gd name="T63" fmla="*/ 15967 h 16128"/>
                <a:gd name="T64" fmla="*/ 4415 w 16074"/>
                <a:gd name="T65" fmla="*/ 15498 h 16128"/>
                <a:gd name="T66" fmla="*/ 3023 w 16074"/>
                <a:gd name="T67" fmla="*/ 14731 h 16128"/>
                <a:gd name="T68" fmla="*/ 2528 w 16074"/>
                <a:gd name="T69" fmla="*/ 14487 h 16128"/>
                <a:gd name="T70" fmla="*/ 2530 w 16074"/>
                <a:gd name="T71" fmla="*/ 14735 h 16128"/>
                <a:gd name="T72" fmla="*/ 2473 w 16074"/>
                <a:gd name="T73" fmla="*/ 14983 h 16128"/>
                <a:gd name="T74" fmla="*/ 2363 w 16074"/>
                <a:gd name="T75" fmla="*/ 15222 h 16128"/>
                <a:gd name="T76" fmla="*/ 2207 w 16074"/>
                <a:gd name="T77" fmla="*/ 15444 h 16128"/>
                <a:gd name="T78" fmla="*/ 2013 w 16074"/>
                <a:gd name="T79" fmla="*/ 15642 h 16128"/>
                <a:gd name="T80" fmla="*/ 1779 w 16074"/>
                <a:gd name="T81" fmla="*/ 15812 h 16128"/>
                <a:gd name="T82" fmla="*/ 1496 w 16074"/>
                <a:gd name="T83" fmla="*/ 15944 h 16128"/>
                <a:gd name="T84" fmla="*/ 1210 w 16074"/>
                <a:gd name="T85" fmla="*/ 16001 h 16128"/>
                <a:gd name="T86" fmla="*/ 933 w 16074"/>
                <a:gd name="T87" fmla="*/ 15986 h 16128"/>
                <a:gd name="T88" fmla="*/ 671 w 16074"/>
                <a:gd name="T89" fmla="*/ 15902 h 16128"/>
                <a:gd name="T90" fmla="*/ 436 w 16074"/>
                <a:gd name="T91" fmla="*/ 15751 h 16128"/>
                <a:gd name="T92" fmla="*/ 234 w 16074"/>
                <a:gd name="T93" fmla="*/ 15534 h 16128"/>
                <a:gd name="T94" fmla="*/ 33 w 16074"/>
                <a:gd name="T95" fmla="*/ 15112 h 16128"/>
                <a:gd name="T96" fmla="*/ 17 w 16074"/>
                <a:gd name="T97" fmla="*/ 14651 h 16128"/>
                <a:gd name="T98" fmla="*/ 179 w 16074"/>
                <a:gd name="T99" fmla="*/ 14226 h 16128"/>
                <a:gd name="T100" fmla="*/ 478 w 16074"/>
                <a:gd name="T101" fmla="*/ 13874 h 16128"/>
                <a:gd name="T102" fmla="*/ 878 w 16074"/>
                <a:gd name="T103" fmla="*/ 13632 h 16128"/>
                <a:gd name="T104" fmla="*/ 1339 w 16074"/>
                <a:gd name="T105" fmla="*/ 13536 h 16128"/>
                <a:gd name="T106" fmla="*/ 1477 w 16074"/>
                <a:gd name="T107" fmla="*/ 13406 h 16128"/>
                <a:gd name="T108" fmla="*/ 1100 w 16074"/>
                <a:gd name="T109" fmla="*/ 12990 h 16128"/>
                <a:gd name="T110" fmla="*/ 736 w 16074"/>
                <a:gd name="T111" fmla="*/ 12545 h 16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74" h="16128">
                  <a:moveTo>
                    <a:pt x="454" y="12169"/>
                  </a:moveTo>
                  <a:lnTo>
                    <a:pt x="1614" y="10993"/>
                  </a:lnTo>
                  <a:lnTo>
                    <a:pt x="1844" y="11188"/>
                  </a:lnTo>
                  <a:lnTo>
                    <a:pt x="2077" y="11378"/>
                  </a:lnTo>
                  <a:lnTo>
                    <a:pt x="2313" y="11564"/>
                  </a:lnTo>
                  <a:lnTo>
                    <a:pt x="2550" y="11742"/>
                  </a:lnTo>
                  <a:lnTo>
                    <a:pt x="2792" y="11916"/>
                  </a:lnTo>
                  <a:lnTo>
                    <a:pt x="3035" y="12083"/>
                  </a:lnTo>
                  <a:lnTo>
                    <a:pt x="3280" y="12242"/>
                  </a:lnTo>
                  <a:lnTo>
                    <a:pt x="3529" y="12395"/>
                  </a:lnTo>
                  <a:lnTo>
                    <a:pt x="3781" y="12540"/>
                  </a:lnTo>
                  <a:lnTo>
                    <a:pt x="4035" y="12677"/>
                  </a:lnTo>
                  <a:lnTo>
                    <a:pt x="4293" y="12804"/>
                  </a:lnTo>
                  <a:lnTo>
                    <a:pt x="4554" y="12923"/>
                  </a:lnTo>
                  <a:lnTo>
                    <a:pt x="4818" y="13031"/>
                  </a:lnTo>
                  <a:lnTo>
                    <a:pt x="5086" y="13131"/>
                  </a:lnTo>
                  <a:lnTo>
                    <a:pt x="5356" y="13220"/>
                  </a:lnTo>
                  <a:lnTo>
                    <a:pt x="5630" y="13298"/>
                  </a:lnTo>
                  <a:lnTo>
                    <a:pt x="5908" y="13364"/>
                  </a:lnTo>
                  <a:lnTo>
                    <a:pt x="6189" y="13418"/>
                  </a:lnTo>
                  <a:lnTo>
                    <a:pt x="6474" y="13461"/>
                  </a:lnTo>
                  <a:lnTo>
                    <a:pt x="6763" y="13491"/>
                  </a:lnTo>
                  <a:lnTo>
                    <a:pt x="7056" y="13508"/>
                  </a:lnTo>
                  <a:lnTo>
                    <a:pt x="7352" y="13511"/>
                  </a:lnTo>
                  <a:lnTo>
                    <a:pt x="7653" y="13501"/>
                  </a:lnTo>
                  <a:lnTo>
                    <a:pt x="7958" y="13476"/>
                  </a:lnTo>
                  <a:lnTo>
                    <a:pt x="8267" y="13437"/>
                  </a:lnTo>
                  <a:lnTo>
                    <a:pt x="8579" y="13381"/>
                  </a:lnTo>
                  <a:lnTo>
                    <a:pt x="8897" y="13311"/>
                  </a:lnTo>
                  <a:lnTo>
                    <a:pt x="9219" y="13224"/>
                  </a:lnTo>
                  <a:lnTo>
                    <a:pt x="9546" y="13121"/>
                  </a:lnTo>
                  <a:lnTo>
                    <a:pt x="9877" y="13001"/>
                  </a:lnTo>
                  <a:lnTo>
                    <a:pt x="10212" y="12863"/>
                  </a:lnTo>
                  <a:lnTo>
                    <a:pt x="10554" y="12708"/>
                  </a:lnTo>
                  <a:lnTo>
                    <a:pt x="5225" y="7326"/>
                  </a:lnTo>
                  <a:lnTo>
                    <a:pt x="3765" y="8813"/>
                  </a:lnTo>
                  <a:lnTo>
                    <a:pt x="1503" y="6582"/>
                  </a:lnTo>
                  <a:lnTo>
                    <a:pt x="5491" y="2537"/>
                  </a:lnTo>
                  <a:lnTo>
                    <a:pt x="5547" y="2563"/>
                  </a:lnTo>
                  <a:lnTo>
                    <a:pt x="5604" y="2588"/>
                  </a:lnTo>
                  <a:lnTo>
                    <a:pt x="5663" y="2610"/>
                  </a:lnTo>
                  <a:lnTo>
                    <a:pt x="5724" y="2631"/>
                  </a:lnTo>
                  <a:lnTo>
                    <a:pt x="5787" y="2649"/>
                  </a:lnTo>
                  <a:lnTo>
                    <a:pt x="5852" y="2666"/>
                  </a:lnTo>
                  <a:lnTo>
                    <a:pt x="5918" y="2680"/>
                  </a:lnTo>
                  <a:lnTo>
                    <a:pt x="5986" y="2693"/>
                  </a:lnTo>
                  <a:lnTo>
                    <a:pt x="6055" y="2703"/>
                  </a:lnTo>
                  <a:lnTo>
                    <a:pt x="6127" y="2711"/>
                  </a:lnTo>
                  <a:lnTo>
                    <a:pt x="6200" y="2716"/>
                  </a:lnTo>
                  <a:lnTo>
                    <a:pt x="6274" y="2719"/>
                  </a:lnTo>
                  <a:lnTo>
                    <a:pt x="6351" y="2719"/>
                  </a:lnTo>
                  <a:lnTo>
                    <a:pt x="6429" y="2716"/>
                  </a:lnTo>
                  <a:lnTo>
                    <a:pt x="6508" y="2710"/>
                  </a:lnTo>
                  <a:lnTo>
                    <a:pt x="6588" y="2700"/>
                  </a:lnTo>
                  <a:lnTo>
                    <a:pt x="6671" y="2688"/>
                  </a:lnTo>
                  <a:lnTo>
                    <a:pt x="6755" y="2673"/>
                  </a:lnTo>
                  <a:lnTo>
                    <a:pt x="6840" y="2654"/>
                  </a:lnTo>
                  <a:lnTo>
                    <a:pt x="6925" y="2632"/>
                  </a:lnTo>
                  <a:lnTo>
                    <a:pt x="7013" y="2607"/>
                  </a:lnTo>
                  <a:lnTo>
                    <a:pt x="7102" y="2577"/>
                  </a:lnTo>
                  <a:lnTo>
                    <a:pt x="7192" y="2545"/>
                  </a:lnTo>
                  <a:lnTo>
                    <a:pt x="7283" y="2508"/>
                  </a:lnTo>
                  <a:lnTo>
                    <a:pt x="7375" y="2468"/>
                  </a:lnTo>
                  <a:lnTo>
                    <a:pt x="7469" y="2423"/>
                  </a:lnTo>
                  <a:lnTo>
                    <a:pt x="7563" y="2375"/>
                  </a:lnTo>
                  <a:lnTo>
                    <a:pt x="7659" y="2321"/>
                  </a:lnTo>
                  <a:lnTo>
                    <a:pt x="7756" y="2265"/>
                  </a:lnTo>
                  <a:lnTo>
                    <a:pt x="7854" y="2203"/>
                  </a:lnTo>
                  <a:lnTo>
                    <a:pt x="7953" y="2137"/>
                  </a:lnTo>
                  <a:lnTo>
                    <a:pt x="8053" y="2066"/>
                  </a:lnTo>
                  <a:lnTo>
                    <a:pt x="9204" y="3243"/>
                  </a:lnTo>
                  <a:lnTo>
                    <a:pt x="7220" y="5296"/>
                  </a:lnTo>
                  <a:lnTo>
                    <a:pt x="12597" y="10708"/>
                  </a:lnTo>
                  <a:lnTo>
                    <a:pt x="12775" y="10387"/>
                  </a:lnTo>
                  <a:lnTo>
                    <a:pt x="12930" y="10057"/>
                  </a:lnTo>
                  <a:lnTo>
                    <a:pt x="13065" y="9719"/>
                  </a:lnTo>
                  <a:lnTo>
                    <a:pt x="13179" y="9373"/>
                  </a:lnTo>
                  <a:lnTo>
                    <a:pt x="13271" y="9022"/>
                  </a:lnTo>
                  <a:lnTo>
                    <a:pt x="13344" y="8664"/>
                  </a:lnTo>
                  <a:lnTo>
                    <a:pt x="13396" y="8301"/>
                  </a:lnTo>
                  <a:lnTo>
                    <a:pt x="13426" y="7934"/>
                  </a:lnTo>
                  <a:lnTo>
                    <a:pt x="13437" y="7564"/>
                  </a:lnTo>
                  <a:lnTo>
                    <a:pt x="13427" y="7192"/>
                  </a:lnTo>
                  <a:lnTo>
                    <a:pt x="13398" y="6818"/>
                  </a:lnTo>
                  <a:lnTo>
                    <a:pt x="13347" y="6443"/>
                  </a:lnTo>
                  <a:lnTo>
                    <a:pt x="13277" y="6068"/>
                  </a:lnTo>
                  <a:lnTo>
                    <a:pt x="13188" y="5694"/>
                  </a:lnTo>
                  <a:lnTo>
                    <a:pt x="13079" y="5321"/>
                  </a:lnTo>
                  <a:lnTo>
                    <a:pt x="12949" y="4950"/>
                  </a:lnTo>
                  <a:lnTo>
                    <a:pt x="12801" y="4583"/>
                  </a:lnTo>
                  <a:lnTo>
                    <a:pt x="12634" y="4220"/>
                  </a:lnTo>
                  <a:lnTo>
                    <a:pt x="12447" y="3862"/>
                  </a:lnTo>
                  <a:lnTo>
                    <a:pt x="12241" y="3509"/>
                  </a:lnTo>
                  <a:lnTo>
                    <a:pt x="12017" y="3162"/>
                  </a:lnTo>
                  <a:lnTo>
                    <a:pt x="11773" y="2822"/>
                  </a:lnTo>
                  <a:lnTo>
                    <a:pt x="11511" y="2492"/>
                  </a:lnTo>
                  <a:lnTo>
                    <a:pt x="11230" y="2169"/>
                  </a:lnTo>
                  <a:lnTo>
                    <a:pt x="10931" y="1856"/>
                  </a:lnTo>
                  <a:lnTo>
                    <a:pt x="10613" y="1553"/>
                  </a:lnTo>
                  <a:lnTo>
                    <a:pt x="10277" y="1262"/>
                  </a:lnTo>
                  <a:lnTo>
                    <a:pt x="9924" y="982"/>
                  </a:lnTo>
                  <a:lnTo>
                    <a:pt x="9551" y="716"/>
                  </a:lnTo>
                  <a:lnTo>
                    <a:pt x="9162" y="463"/>
                  </a:lnTo>
                  <a:lnTo>
                    <a:pt x="8754" y="224"/>
                  </a:lnTo>
                  <a:lnTo>
                    <a:pt x="8329" y="0"/>
                  </a:lnTo>
                  <a:lnTo>
                    <a:pt x="8761" y="35"/>
                  </a:lnTo>
                  <a:lnTo>
                    <a:pt x="9199" y="99"/>
                  </a:lnTo>
                  <a:lnTo>
                    <a:pt x="9641" y="192"/>
                  </a:lnTo>
                  <a:lnTo>
                    <a:pt x="10084" y="310"/>
                  </a:lnTo>
                  <a:lnTo>
                    <a:pt x="10526" y="458"/>
                  </a:lnTo>
                  <a:lnTo>
                    <a:pt x="10966" y="632"/>
                  </a:lnTo>
                  <a:lnTo>
                    <a:pt x="11402" y="832"/>
                  </a:lnTo>
                  <a:lnTo>
                    <a:pt x="11830" y="1057"/>
                  </a:lnTo>
                  <a:lnTo>
                    <a:pt x="12250" y="1307"/>
                  </a:lnTo>
                  <a:lnTo>
                    <a:pt x="12659" y="1583"/>
                  </a:lnTo>
                  <a:lnTo>
                    <a:pt x="13054" y="1881"/>
                  </a:lnTo>
                  <a:lnTo>
                    <a:pt x="13435" y="2203"/>
                  </a:lnTo>
                  <a:lnTo>
                    <a:pt x="13798" y="2548"/>
                  </a:lnTo>
                  <a:lnTo>
                    <a:pt x="14141" y="2915"/>
                  </a:lnTo>
                  <a:lnTo>
                    <a:pt x="14464" y="3304"/>
                  </a:lnTo>
                  <a:lnTo>
                    <a:pt x="14762" y="3714"/>
                  </a:lnTo>
                  <a:lnTo>
                    <a:pt x="15036" y="4146"/>
                  </a:lnTo>
                  <a:lnTo>
                    <a:pt x="15281" y="4596"/>
                  </a:lnTo>
                  <a:lnTo>
                    <a:pt x="15496" y="5067"/>
                  </a:lnTo>
                  <a:lnTo>
                    <a:pt x="15679" y="5557"/>
                  </a:lnTo>
                  <a:lnTo>
                    <a:pt x="15829" y="6065"/>
                  </a:lnTo>
                  <a:lnTo>
                    <a:pt x="15942" y="6591"/>
                  </a:lnTo>
                  <a:lnTo>
                    <a:pt x="16016" y="7135"/>
                  </a:lnTo>
                  <a:lnTo>
                    <a:pt x="16052" y="7695"/>
                  </a:lnTo>
                  <a:lnTo>
                    <a:pt x="16044" y="8271"/>
                  </a:lnTo>
                  <a:lnTo>
                    <a:pt x="15991" y="8863"/>
                  </a:lnTo>
                  <a:lnTo>
                    <a:pt x="15892" y="9471"/>
                  </a:lnTo>
                  <a:lnTo>
                    <a:pt x="15744" y="10093"/>
                  </a:lnTo>
                  <a:lnTo>
                    <a:pt x="15545" y="10729"/>
                  </a:lnTo>
                  <a:lnTo>
                    <a:pt x="15294" y="11379"/>
                  </a:lnTo>
                  <a:lnTo>
                    <a:pt x="14987" y="12042"/>
                  </a:lnTo>
                  <a:lnTo>
                    <a:pt x="14623" y="12717"/>
                  </a:lnTo>
                  <a:lnTo>
                    <a:pt x="16074" y="14218"/>
                  </a:lnTo>
                  <a:lnTo>
                    <a:pt x="14156" y="16081"/>
                  </a:lnTo>
                  <a:lnTo>
                    <a:pt x="12655" y="14684"/>
                  </a:lnTo>
                  <a:lnTo>
                    <a:pt x="12293" y="14873"/>
                  </a:lnTo>
                  <a:lnTo>
                    <a:pt x="11934" y="15048"/>
                  </a:lnTo>
                  <a:lnTo>
                    <a:pt x="11578" y="15211"/>
                  </a:lnTo>
                  <a:lnTo>
                    <a:pt x="11223" y="15360"/>
                  </a:lnTo>
                  <a:lnTo>
                    <a:pt x="10870" y="15495"/>
                  </a:lnTo>
                  <a:lnTo>
                    <a:pt x="10520" y="15617"/>
                  </a:lnTo>
                  <a:lnTo>
                    <a:pt x="10173" y="15726"/>
                  </a:lnTo>
                  <a:lnTo>
                    <a:pt x="9828" y="15822"/>
                  </a:lnTo>
                  <a:lnTo>
                    <a:pt x="9485" y="15904"/>
                  </a:lnTo>
                  <a:lnTo>
                    <a:pt x="9145" y="15974"/>
                  </a:lnTo>
                  <a:lnTo>
                    <a:pt x="8808" y="16030"/>
                  </a:lnTo>
                  <a:lnTo>
                    <a:pt x="8472" y="16074"/>
                  </a:lnTo>
                  <a:lnTo>
                    <a:pt x="8140" y="16105"/>
                  </a:lnTo>
                  <a:lnTo>
                    <a:pt x="7812" y="16123"/>
                  </a:lnTo>
                  <a:lnTo>
                    <a:pt x="7486" y="16128"/>
                  </a:lnTo>
                  <a:lnTo>
                    <a:pt x="7164" y="16121"/>
                  </a:lnTo>
                  <a:lnTo>
                    <a:pt x="6845" y="16101"/>
                  </a:lnTo>
                  <a:lnTo>
                    <a:pt x="6529" y="16069"/>
                  </a:lnTo>
                  <a:lnTo>
                    <a:pt x="6216" y="16024"/>
                  </a:lnTo>
                  <a:lnTo>
                    <a:pt x="5906" y="15967"/>
                  </a:lnTo>
                  <a:lnTo>
                    <a:pt x="5601" y="15897"/>
                  </a:lnTo>
                  <a:lnTo>
                    <a:pt x="5298" y="15816"/>
                  </a:lnTo>
                  <a:lnTo>
                    <a:pt x="5001" y="15722"/>
                  </a:lnTo>
                  <a:lnTo>
                    <a:pt x="4706" y="15616"/>
                  </a:lnTo>
                  <a:lnTo>
                    <a:pt x="4415" y="15498"/>
                  </a:lnTo>
                  <a:lnTo>
                    <a:pt x="4129" y="15368"/>
                  </a:lnTo>
                  <a:lnTo>
                    <a:pt x="3846" y="15227"/>
                  </a:lnTo>
                  <a:lnTo>
                    <a:pt x="3568" y="15073"/>
                  </a:lnTo>
                  <a:lnTo>
                    <a:pt x="3293" y="14907"/>
                  </a:lnTo>
                  <a:lnTo>
                    <a:pt x="3023" y="14731"/>
                  </a:lnTo>
                  <a:lnTo>
                    <a:pt x="2757" y="14542"/>
                  </a:lnTo>
                  <a:lnTo>
                    <a:pt x="2496" y="14342"/>
                  </a:lnTo>
                  <a:lnTo>
                    <a:pt x="2509" y="14390"/>
                  </a:lnTo>
                  <a:lnTo>
                    <a:pt x="2520" y="14439"/>
                  </a:lnTo>
                  <a:lnTo>
                    <a:pt x="2528" y="14487"/>
                  </a:lnTo>
                  <a:lnTo>
                    <a:pt x="2533" y="14536"/>
                  </a:lnTo>
                  <a:lnTo>
                    <a:pt x="2536" y="14586"/>
                  </a:lnTo>
                  <a:lnTo>
                    <a:pt x="2537" y="14635"/>
                  </a:lnTo>
                  <a:lnTo>
                    <a:pt x="2534" y="14686"/>
                  </a:lnTo>
                  <a:lnTo>
                    <a:pt x="2530" y="14735"/>
                  </a:lnTo>
                  <a:lnTo>
                    <a:pt x="2523" y="14785"/>
                  </a:lnTo>
                  <a:lnTo>
                    <a:pt x="2514" y="14835"/>
                  </a:lnTo>
                  <a:lnTo>
                    <a:pt x="2502" y="14884"/>
                  </a:lnTo>
                  <a:lnTo>
                    <a:pt x="2489" y="14934"/>
                  </a:lnTo>
                  <a:lnTo>
                    <a:pt x="2473" y="14983"/>
                  </a:lnTo>
                  <a:lnTo>
                    <a:pt x="2454" y="15031"/>
                  </a:lnTo>
                  <a:lnTo>
                    <a:pt x="2434" y="15080"/>
                  </a:lnTo>
                  <a:lnTo>
                    <a:pt x="2412" y="15127"/>
                  </a:lnTo>
                  <a:lnTo>
                    <a:pt x="2388" y="15174"/>
                  </a:lnTo>
                  <a:lnTo>
                    <a:pt x="2363" y="15222"/>
                  </a:lnTo>
                  <a:lnTo>
                    <a:pt x="2334" y="15267"/>
                  </a:lnTo>
                  <a:lnTo>
                    <a:pt x="2305" y="15313"/>
                  </a:lnTo>
                  <a:lnTo>
                    <a:pt x="2275" y="15358"/>
                  </a:lnTo>
                  <a:lnTo>
                    <a:pt x="2241" y="15401"/>
                  </a:lnTo>
                  <a:lnTo>
                    <a:pt x="2207" y="15444"/>
                  </a:lnTo>
                  <a:lnTo>
                    <a:pt x="2171" y="15486"/>
                  </a:lnTo>
                  <a:lnTo>
                    <a:pt x="2134" y="15526"/>
                  </a:lnTo>
                  <a:lnTo>
                    <a:pt x="2095" y="15567"/>
                  </a:lnTo>
                  <a:lnTo>
                    <a:pt x="2055" y="15605"/>
                  </a:lnTo>
                  <a:lnTo>
                    <a:pt x="2013" y="15642"/>
                  </a:lnTo>
                  <a:lnTo>
                    <a:pt x="1971" y="15677"/>
                  </a:lnTo>
                  <a:lnTo>
                    <a:pt x="1927" y="15713"/>
                  </a:lnTo>
                  <a:lnTo>
                    <a:pt x="1881" y="15745"/>
                  </a:lnTo>
                  <a:lnTo>
                    <a:pt x="1836" y="15777"/>
                  </a:lnTo>
                  <a:lnTo>
                    <a:pt x="1779" y="15812"/>
                  </a:lnTo>
                  <a:lnTo>
                    <a:pt x="1723" y="15845"/>
                  </a:lnTo>
                  <a:lnTo>
                    <a:pt x="1666" y="15874"/>
                  </a:lnTo>
                  <a:lnTo>
                    <a:pt x="1610" y="15900"/>
                  </a:lnTo>
                  <a:lnTo>
                    <a:pt x="1552" y="15923"/>
                  </a:lnTo>
                  <a:lnTo>
                    <a:pt x="1496" y="15944"/>
                  </a:lnTo>
                  <a:lnTo>
                    <a:pt x="1438" y="15961"/>
                  </a:lnTo>
                  <a:lnTo>
                    <a:pt x="1381" y="15975"/>
                  </a:lnTo>
                  <a:lnTo>
                    <a:pt x="1324" y="15987"/>
                  </a:lnTo>
                  <a:lnTo>
                    <a:pt x="1267" y="15995"/>
                  </a:lnTo>
                  <a:lnTo>
                    <a:pt x="1210" y="16001"/>
                  </a:lnTo>
                  <a:lnTo>
                    <a:pt x="1154" y="16003"/>
                  </a:lnTo>
                  <a:lnTo>
                    <a:pt x="1098" y="16003"/>
                  </a:lnTo>
                  <a:lnTo>
                    <a:pt x="1043" y="16000"/>
                  </a:lnTo>
                  <a:lnTo>
                    <a:pt x="987" y="15995"/>
                  </a:lnTo>
                  <a:lnTo>
                    <a:pt x="933" y="15986"/>
                  </a:lnTo>
                  <a:lnTo>
                    <a:pt x="879" y="15975"/>
                  </a:lnTo>
                  <a:lnTo>
                    <a:pt x="826" y="15961"/>
                  </a:lnTo>
                  <a:lnTo>
                    <a:pt x="773" y="15944"/>
                  </a:lnTo>
                  <a:lnTo>
                    <a:pt x="722" y="15924"/>
                  </a:lnTo>
                  <a:lnTo>
                    <a:pt x="671" y="15902"/>
                  </a:lnTo>
                  <a:lnTo>
                    <a:pt x="622" y="15877"/>
                  </a:lnTo>
                  <a:lnTo>
                    <a:pt x="573" y="15849"/>
                  </a:lnTo>
                  <a:lnTo>
                    <a:pt x="527" y="15819"/>
                  </a:lnTo>
                  <a:lnTo>
                    <a:pt x="480" y="15786"/>
                  </a:lnTo>
                  <a:lnTo>
                    <a:pt x="436" y="15751"/>
                  </a:lnTo>
                  <a:lnTo>
                    <a:pt x="393" y="15713"/>
                  </a:lnTo>
                  <a:lnTo>
                    <a:pt x="350" y="15671"/>
                  </a:lnTo>
                  <a:lnTo>
                    <a:pt x="310" y="15628"/>
                  </a:lnTo>
                  <a:lnTo>
                    <a:pt x="271" y="15583"/>
                  </a:lnTo>
                  <a:lnTo>
                    <a:pt x="234" y="15534"/>
                  </a:lnTo>
                  <a:lnTo>
                    <a:pt x="199" y="15483"/>
                  </a:lnTo>
                  <a:lnTo>
                    <a:pt x="143" y="15391"/>
                  </a:lnTo>
                  <a:lnTo>
                    <a:pt x="98" y="15299"/>
                  </a:lnTo>
                  <a:lnTo>
                    <a:pt x="61" y="15206"/>
                  </a:lnTo>
                  <a:lnTo>
                    <a:pt x="33" y="15112"/>
                  </a:lnTo>
                  <a:lnTo>
                    <a:pt x="14" y="15019"/>
                  </a:lnTo>
                  <a:lnTo>
                    <a:pt x="3" y="14925"/>
                  </a:lnTo>
                  <a:lnTo>
                    <a:pt x="0" y="14833"/>
                  </a:lnTo>
                  <a:lnTo>
                    <a:pt x="5" y="14741"/>
                  </a:lnTo>
                  <a:lnTo>
                    <a:pt x="17" y="14651"/>
                  </a:lnTo>
                  <a:lnTo>
                    <a:pt x="36" y="14562"/>
                  </a:lnTo>
                  <a:lnTo>
                    <a:pt x="63" y="14475"/>
                  </a:lnTo>
                  <a:lnTo>
                    <a:pt x="95" y="14389"/>
                  </a:lnTo>
                  <a:lnTo>
                    <a:pt x="133" y="14307"/>
                  </a:lnTo>
                  <a:lnTo>
                    <a:pt x="179" y="14226"/>
                  </a:lnTo>
                  <a:lnTo>
                    <a:pt x="228" y="14148"/>
                  </a:lnTo>
                  <a:lnTo>
                    <a:pt x="284" y="14075"/>
                  </a:lnTo>
                  <a:lnTo>
                    <a:pt x="344" y="14004"/>
                  </a:lnTo>
                  <a:lnTo>
                    <a:pt x="409" y="13938"/>
                  </a:lnTo>
                  <a:lnTo>
                    <a:pt x="478" y="13874"/>
                  </a:lnTo>
                  <a:lnTo>
                    <a:pt x="551" y="13816"/>
                  </a:lnTo>
                  <a:lnTo>
                    <a:pt x="628" y="13762"/>
                  </a:lnTo>
                  <a:lnTo>
                    <a:pt x="708" y="13714"/>
                  </a:lnTo>
                  <a:lnTo>
                    <a:pt x="791" y="13670"/>
                  </a:lnTo>
                  <a:lnTo>
                    <a:pt x="878" y="13632"/>
                  </a:lnTo>
                  <a:lnTo>
                    <a:pt x="967" y="13601"/>
                  </a:lnTo>
                  <a:lnTo>
                    <a:pt x="1057" y="13575"/>
                  </a:lnTo>
                  <a:lnTo>
                    <a:pt x="1150" y="13556"/>
                  </a:lnTo>
                  <a:lnTo>
                    <a:pt x="1244" y="13542"/>
                  </a:lnTo>
                  <a:lnTo>
                    <a:pt x="1339" y="13536"/>
                  </a:lnTo>
                  <a:lnTo>
                    <a:pt x="1436" y="13538"/>
                  </a:lnTo>
                  <a:lnTo>
                    <a:pt x="1533" y="13548"/>
                  </a:lnTo>
                  <a:lnTo>
                    <a:pt x="1630" y="13565"/>
                  </a:lnTo>
                  <a:lnTo>
                    <a:pt x="1553" y="13486"/>
                  </a:lnTo>
                  <a:lnTo>
                    <a:pt x="1477" y="13406"/>
                  </a:lnTo>
                  <a:lnTo>
                    <a:pt x="1400" y="13325"/>
                  </a:lnTo>
                  <a:lnTo>
                    <a:pt x="1324" y="13243"/>
                  </a:lnTo>
                  <a:lnTo>
                    <a:pt x="1248" y="13159"/>
                  </a:lnTo>
                  <a:lnTo>
                    <a:pt x="1174" y="13075"/>
                  </a:lnTo>
                  <a:lnTo>
                    <a:pt x="1100" y="12990"/>
                  </a:lnTo>
                  <a:lnTo>
                    <a:pt x="1026" y="12903"/>
                  </a:lnTo>
                  <a:lnTo>
                    <a:pt x="953" y="12815"/>
                  </a:lnTo>
                  <a:lnTo>
                    <a:pt x="880" y="12726"/>
                  </a:lnTo>
                  <a:lnTo>
                    <a:pt x="807" y="12636"/>
                  </a:lnTo>
                  <a:lnTo>
                    <a:pt x="736" y="12545"/>
                  </a:lnTo>
                  <a:lnTo>
                    <a:pt x="665" y="12453"/>
                  </a:lnTo>
                  <a:lnTo>
                    <a:pt x="594" y="12359"/>
                  </a:lnTo>
                  <a:lnTo>
                    <a:pt x="524" y="12264"/>
                  </a:lnTo>
                  <a:lnTo>
                    <a:pt x="454" y="12169"/>
                  </a:lnTo>
                  <a:close/>
                </a:path>
              </a:pathLst>
            </a:custGeom>
            <a:solidFill>
              <a:srgbClr val="F8F0D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50" name="TextBox 40">
            <a:extLst>
              <a:ext uri="{FF2B5EF4-FFF2-40B4-BE49-F238E27FC236}">
                <a16:creationId xmlns:a16="http://schemas.microsoft.com/office/drawing/2014/main" id="{D2BAE515-2BDD-4DF4-934A-D3F1CF963EBF}"/>
              </a:ext>
            </a:extLst>
          </p:cNvPr>
          <p:cNvSpPr txBox="1"/>
          <p:nvPr/>
        </p:nvSpPr>
        <p:spPr>
          <a:xfrm>
            <a:off x="3322603" y="4540843"/>
            <a:ext cx="68798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永远和党想一起</a:t>
            </a:r>
            <a:endParaRPr lang="en-US" altLang="zh-CN" sz="2400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永远跟党一条心</a:t>
            </a:r>
            <a:endParaRPr lang="en-US" altLang="zh-CN" sz="2400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永远坚定跟党走</a:t>
            </a:r>
            <a:endParaRPr lang="zh-CN" altLang="zh-CN" sz="1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56" name="组合 7">
            <a:extLst>
              <a:ext uri="{FF2B5EF4-FFF2-40B4-BE49-F238E27FC236}">
                <a16:creationId xmlns:a16="http://schemas.microsoft.com/office/drawing/2014/main" id="{F282A56E-600E-40DA-A131-4DB4868828EA}"/>
              </a:ext>
            </a:extLst>
          </p:cNvPr>
          <p:cNvGrpSpPr>
            <a:grpSpLocks/>
          </p:cNvGrpSpPr>
          <p:nvPr/>
        </p:nvGrpSpPr>
        <p:grpSpPr bwMode="auto">
          <a:xfrm>
            <a:off x="2774748" y="2687143"/>
            <a:ext cx="4232914" cy="360362"/>
            <a:chOff x="6516216" y="2211710"/>
            <a:chExt cx="3294919" cy="360000"/>
          </a:xfrm>
        </p:grpSpPr>
        <p:sp>
          <p:nvSpPr>
            <p:cNvPr id="57" name="圆角矩形 21">
              <a:extLst>
                <a:ext uri="{FF2B5EF4-FFF2-40B4-BE49-F238E27FC236}">
                  <a16:creationId xmlns:a16="http://schemas.microsoft.com/office/drawing/2014/main" id="{4DE6BD9A-4C13-4B44-8D8D-BD61375B25D4}"/>
                </a:ext>
              </a:extLst>
            </p:cNvPr>
            <p:cNvSpPr/>
            <p:nvPr/>
          </p:nvSpPr>
          <p:spPr>
            <a:xfrm>
              <a:off x="6516216" y="2211710"/>
              <a:ext cx="3294919" cy="360000"/>
            </a:xfrm>
            <a:prstGeom prst="roundRect">
              <a:avLst/>
            </a:prstGeom>
            <a:solidFill>
              <a:srgbClr val="C0000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微软雅黑" panose="020B0503020204020204" pitchFamily="34" charset="-122"/>
                </a:rPr>
                <a:t>每位同志都需自愿投身党的事业</a:t>
              </a:r>
            </a:p>
          </p:txBody>
        </p:sp>
        <p:sp>
          <p:nvSpPr>
            <p:cNvPr id="58" name="八角星 24">
              <a:extLst>
                <a:ext uri="{FF2B5EF4-FFF2-40B4-BE49-F238E27FC236}">
                  <a16:creationId xmlns:a16="http://schemas.microsoft.com/office/drawing/2014/main" id="{4A2B4477-BF83-40B8-A7E8-55809E1A8251}"/>
                </a:ext>
              </a:extLst>
            </p:cNvPr>
            <p:cNvSpPr/>
            <p:nvPr/>
          </p:nvSpPr>
          <p:spPr>
            <a:xfrm flipH="1">
              <a:off x="6660704" y="2319552"/>
              <a:ext cx="107969" cy="107842"/>
            </a:xfrm>
            <a:prstGeom prst="star8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59" name="八角星 27">
              <a:extLst>
                <a:ext uri="{FF2B5EF4-FFF2-40B4-BE49-F238E27FC236}">
                  <a16:creationId xmlns:a16="http://schemas.microsoft.com/office/drawing/2014/main" id="{2114278A-64D5-48A3-BC63-715ED186D3C1}"/>
                </a:ext>
              </a:extLst>
            </p:cNvPr>
            <p:cNvSpPr/>
            <p:nvPr/>
          </p:nvSpPr>
          <p:spPr>
            <a:xfrm flipH="1">
              <a:off x="9620340" y="2319552"/>
              <a:ext cx="107969" cy="107842"/>
            </a:xfrm>
            <a:prstGeom prst="star8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60" name="平行四边形 59">
            <a:extLst>
              <a:ext uri="{FF2B5EF4-FFF2-40B4-BE49-F238E27FC236}">
                <a16:creationId xmlns:a16="http://schemas.microsoft.com/office/drawing/2014/main" id="{62291E91-45DF-4655-BF69-35BB3D645AF6}"/>
              </a:ext>
            </a:extLst>
          </p:cNvPr>
          <p:cNvSpPr/>
          <p:nvPr/>
        </p:nvSpPr>
        <p:spPr>
          <a:xfrm>
            <a:off x="19633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B7B36E0-68EA-40F1-8DA4-F79FFE3C398C}"/>
              </a:ext>
            </a:extLst>
          </p:cNvPr>
          <p:cNvSpPr txBox="1"/>
          <p:nvPr/>
        </p:nvSpPr>
        <p:spPr>
          <a:xfrm>
            <a:off x="2474245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树形象就要保持信仰理想的高度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id="{E113CE79-CB69-4AA8-9B0C-7BD37F3D7CD8}"/>
              </a:ext>
            </a:extLst>
          </p:cNvPr>
          <p:cNvSpPr>
            <a:spLocks/>
          </p:cNvSpPr>
          <p:nvPr/>
        </p:nvSpPr>
        <p:spPr bwMode="auto">
          <a:xfrm>
            <a:off x="23945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B2AAC85D-D8B9-4983-BC00-1AC4B1BE3F5A}"/>
              </a:ext>
            </a:extLst>
          </p:cNvPr>
          <p:cNvSpPr/>
          <p:nvPr/>
        </p:nvSpPr>
        <p:spPr>
          <a:xfrm>
            <a:off x="9677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第二 </a:t>
            </a:r>
          </a:p>
        </p:txBody>
      </p:sp>
      <p:sp>
        <p:nvSpPr>
          <p:cNvPr id="64" name="文本占位符 1">
            <a:extLst>
              <a:ext uri="{FF2B5EF4-FFF2-40B4-BE49-F238E27FC236}">
                <a16:creationId xmlns:a16="http://schemas.microsoft.com/office/drawing/2014/main" id="{E550DD1F-B36D-4BE8-9106-621D8DE1D931}"/>
              </a:ext>
            </a:extLst>
          </p:cNvPr>
          <p:cNvSpPr txBox="1">
            <a:spLocks/>
          </p:cNvSpPr>
          <p:nvPr/>
        </p:nvSpPr>
        <p:spPr>
          <a:xfrm>
            <a:off x="2889031" y="3271249"/>
            <a:ext cx="4118275" cy="978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None/>
              <a:defRPr/>
            </a:pPr>
            <a:r>
              <a:rPr lang="zh-CN" altLang="en-US" sz="1600" dirty="0">
                <a:solidFill>
                  <a:srgbClr val="E7E6E6">
                    <a:lumMod val="10000"/>
                  </a:srgbClr>
                </a:solidFill>
                <a:latin typeface="+mj-ea"/>
                <a:ea typeface="+mj-ea"/>
                <a:sym typeface="微软雅黑" panose="020B0503020204020204" pitchFamily="34" charset="-122"/>
              </a:rPr>
              <a:t>献出一己之力，维护党的利益，心甘情愿地付出。而且，还要始终做到忠诚党的事业，坚定理想信念，践行党的宗旨和使命，</a:t>
            </a:r>
          </a:p>
        </p:txBody>
      </p:sp>
      <p:sp>
        <p:nvSpPr>
          <p:cNvPr id="65" name="Aitds1">
            <a:extLst>
              <a:ext uri="{FF2B5EF4-FFF2-40B4-BE49-F238E27FC236}">
                <a16:creationId xmlns:a16="http://schemas.microsoft.com/office/drawing/2014/main" id="{A86A17CB-D1B9-48D2-A57A-C519C2CDB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无追求不施作为，不树形象不做先锋模范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1" y="3452960"/>
            <a:ext cx="3099652" cy="30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7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50" grpId="0"/>
      <p:bldP spid="64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FF1B4D18-26D5-4559-91FE-444D09360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540" y="952639"/>
            <a:ext cx="8351444" cy="49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3" tIns="60936" rIns="121873" bIns="60936"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 第一段话：我们都是共产党员，我们都有两个名字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3DC18D1-C8AE-49FB-9A31-D38F43883E1D}"/>
              </a:ext>
            </a:extLst>
          </p:cNvPr>
          <p:cNvGrpSpPr/>
          <p:nvPr/>
        </p:nvGrpSpPr>
        <p:grpSpPr>
          <a:xfrm>
            <a:off x="1738147" y="971025"/>
            <a:ext cx="492394" cy="492394"/>
            <a:chOff x="4447646" y="1939466"/>
            <a:chExt cx="492394" cy="492394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C011F37-C502-4C86-802A-EC39305CC534}"/>
                </a:ext>
              </a:extLst>
            </p:cNvPr>
            <p:cNvSpPr/>
            <p:nvPr/>
          </p:nvSpPr>
          <p:spPr>
            <a:xfrm>
              <a:off x="4447646" y="1939466"/>
              <a:ext cx="492394" cy="492394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chemeClr val="accent2">
                  <a:lumMod val="75000"/>
                  <a:alpha val="3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1E94BA2-A100-4C5F-B304-55638DAE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565" y="2067545"/>
              <a:ext cx="226555" cy="22655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0B2CFD1-5FB3-41E1-8329-60C5DABBD1DE}"/>
              </a:ext>
            </a:extLst>
          </p:cNvPr>
          <p:cNvGrpSpPr/>
          <p:nvPr/>
        </p:nvGrpSpPr>
        <p:grpSpPr>
          <a:xfrm>
            <a:off x="1583706" y="1848925"/>
            <a:ext cx="3119654" cy="2215925"/>
            <a:chOff x="773959" y="2395028"/>
            <a:chExt cx="3890638" cy="3008128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D1249C91-E75D-433D-8882-455B10A77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959" y="2395028"/>
              <a:ext cx="3890638" cy="3008128"/>
            </a:xfrm>
            <a:prstGeom prst="rect">
              <a:avLst/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Calibri" pitchFamily="34" charset="0"/>
                <a:sym typeface="微软雅黑" panose="020B0503020204020204" pitchFamily="34" charset="-122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C15B137-BEFC-4DA5-BAA6-EAAD53EA2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86" y="2656462"/>
              <a:ext cx="981538" cy="981538"/>
            </a:xfrm>
            <a:prstGeom prst="rect">
              <a:avLst/>
            </a:prstGeom>
          </p:spPr>
        </p:pic>
      </p:grpSp>
      <p:sp>
        <p:nvSpPr>
          <p:cNvPr id="24" name="圆角矩形 36">
            <a:extLst>
              <a:ext uri="{FF2B5EF4-FFF2-40B4-BE49-F238E27FC236}">
                <a16:creationId xmlns:a16="http://schemas.microsoft.com/office/drawing/2014/main" id="{08DC0804-85BE-4BDD-8543-A933EB8F405F}"/>
              </a:ext>
            </a:extLst>
          </p:cNvPr>
          <p:cNvSpPr/>
          <p:nvPr/>
        </p:nvSpPr>
        <p:spPr>
          <a:xfrm>
            <a:off x="4661647" y="1916113"/>
            <a:ext cx="6241705" cy="2104701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8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8A3B90A-7D9C-4E92-85F9-E17DCA0EE0A6}"/>
              </a:ext>
            </a:extLst>
          </p:cNvPr>
          <p:cNvSpPr/>
          <p:nvPr/>
        </p:nvSpPr>
        <p:spPr>
          <a:xfrm>
            <a:off x="5040226" y="2041509"/>
            <a:ext cx="5482149" cy="2158443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第一个是父母取的，它带有自然属性；另一个名字是组织取的，它带有政治属性。有一首歌词中是这样写的：母亲生了我的身，党的光辉照我心。我想这正是两位母亲不同的角色定位和美好的寄托吧。</a:t>
            </a:r>
            <a:b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</a:b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8D2F62D5-AF9F-406B-B6BA-5DE5D6278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575" y="438255"/>
            <a:ext cx="9332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1" u="none" strike="noStrike" kern="1200" cap="none" spc="0" normalizeH="0" baseline="0" noProof="0" dirty="0">
                <a:ln>
                  <a:noFill/>
                </a:ln>
                <a:solidFill>
                  <a:srgbClr val="CB533E">
                    <a:alpha val="29000"/>
                  </a:srgb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1</a:t>
            </a:r>
          </a:p>
        </p:txBody>
      </p:sp>
      <p:sp>
        <p:nvSpPr>
          <p:cNvPr id="17" name="Aitds1">
            <a:extLst>
              <a:ext uri="{FF2B5EF4-FFF2-40B4-BE49-F238E27FC236}">
                <a16:creationId xmlns:a16="http://schemas.microsoft.com/office/drawing/2014/main" id="{E33B717F-8EEB-484C-9C10-D2EDC7AAB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无追求不施作为，不树形象不做先锋模范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59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5" grpId="0"/>
      <p:bldP spid="26" grpId="0"/>
      <p:bldP spid="17" grpId="0"/>
    </p:bld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8">
            <a:extLst>
              <a:ext uri="{FF2B5EF4-FFF2-40B4-BE49-F238E27FC236}">
                <a16:creationId xmlns:a16="http://schemas.microsoft.com/office/drawing/2014/main" id="{FF1B4D18-26D5-4559-91FE-444D09360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540" y="952639"/>
            <a:ext cx="8351444" cy="49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3" tIns="60936" rIns="121873" bIns="60936"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 第二段话：我们都是有组织的人，这个组织就是中国共产党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3DC18D1-C8AE-49FB-9A31-D38F43883E1D}"/>
              </a:ext>
            </a:extLst>
          </p:cNvPr>
          <p:cNvGrpSpPr/>
          <p:nvPr/>
        </p:nvGrpSpPr>
        <p:grpSpPr>
          <a:xfrm>
            <a:off x="1738147" y="971025"/>
            <a:ext cx="492394" cy="492394"/>
            <a:chOff x="4447646" y="1939466"/>
            <a:chExt cx="492394" cy="492394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C011F37-C502-4C86-802A-EC39305CC534}"/>
                </a:ext>
              </a:extLst>
            </p:cNvPr>
            <p:cNvSpPr/>
            <p:nvPr/>
          </p:nvSpPr>
          <p:spPr>
            <a:xfrm>
              <a:off x="4447646" y="1939466"/>
              <a:ext cx="492394" cy="492394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chemeClr val="accent2">
                  <a:lumMod val="75000"/>
                  <a:alpha val="3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1E94BA2-A100-4C5F-B304-55638DAE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565" y="2067545"/>
              <a:ext cx="226555" cy="22655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0B2CFD1-5FB3-41E1-8329-60C5DABBD1DE}"/>
              </a:ext>
            </a:extLst>
          </p:cNvPr>
          <p:cNvGrpSpPr/>
          <p:nvPr/>
        </p:nvGrpSpPr>
        <p:grpSpPr>
          <a:xfrm>
            <a:off x="1583706" y="1848925"/>
            <a:ext cx="3119654" cy="2215925"/>
            <a:chOff x="773959" y="2395028"/>
            <a:chExt cx="3890638" cy="3008128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D1249C91-E75D-433D-8882-455B10A77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959" y="2395028"/>
              <a:ext cx="3890638" cy="3008128"/>
            </a:xfrm>
            <a:prstGeom prst="rect">
              <a:avLst/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Calibri" pitchFamily="34" charset="0"/>
                <a:sym typeface="微软雅黑" panose="020B0503020204020204" pitchFamily="34" charset="-122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C15B137-BEFC-4DA5-BAA6-EAAD53EA2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86" y="2656462"/>
              <a:ext cx="981538" cy="981538"/>
            </a:xfrm>
            <a:prstGeom prst="rect">
              <a:avLst/>
            </a:prstGeom>
          </p:spPr>
        </p:pic>
      </p:grpSp>
      <p:sp>
        <p:nvSpPr>
          <p:cNvPr id="24" name="圆角矩形 36">
            <a:extLst>
              <a:ext uri="{FF2B5EF4-FFF2-40B4-BE49-F238E27FC236}">
                <a16:creationId xmlns:a16="http://schemas.microsoft.com/office/drawing/2014/main" id="{08DC0804-85BE-4BDD-8543-A933EB8F405F}"/>
              </a:ext>
            </a:extLst>
          </p:cNvPr>
          <p:cNvSpPr/>
          <p:nvPr/>
        </p:nvSpPr>
        <p:spPr>
          <a:xfrm>
            <a:off x="4661647" y="1916113"/>
            <a:ext cx="6241705" cy="2104701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8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8A3B90A-7D9C-4E92-85F9-E17DCA0EE0A6}"/>
              </a:ext>
            </a:extLst>
          </p:cNvPr>
          <p:cNvSpPr/>
          <p:nvPr/>
        </p:nvSpPr>
        <p:spPr>
          <a:xfrm>
            <a:off x="5040226" y="2193622"/>
            <a:ext cx="5482149" cy="1337705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这个组织就像妈妈一样培养我们，教给了我们知识，教会了我们做人，她让我们懂得如何在人生的道路上走得更稳。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8D2F62D5-AF9F-406B-B6BA-5DE5D6278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934" y="438255"/>
            <a:ext cx="9332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1" u="none" strike="noStrike" kern="1200" cap="none" spc="0" normalizeH="0" baseline="0" noProof="0" dirty="0">
                <a:ln>
                  <a:noFill/>
                </a:ln>
                <a:solidFill>
                  <a:srgbClr val="CB533E">
                    <a:alpha val="29000"/>
                  </a:srgb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2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9920"/>
            <a:ext cx="12192000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5" grpId="0"/>
      <p:bldP spid="26" grpId="0"/>
    </p:bld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8">
            <a:extLst>
              <a:ext uri="{FF2B5EF4-FFF2-40B4-BE49-F238E27FC236}">
                <a16:creationId xmlns:a16="http://schemas.microsoft.com/office/drawing/2014/main" id="{FF1B4D18-26D5-4559-91FE-444D09360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540" y="952639"/>
            <a:ext cx="8351444" cy="49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3" tIns="60936" rIns="121873" bIns="60936"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 第三段话：我们都是组织的人，离开了组织我们什么都不是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3DC18D1-C8AE-49FB-9A31-D38F43883E1D}"/>
              </a:ext>
            </a:extLst>
          </p:cNvPr>
          <p:cNvGrpSpPr/>
          <p:nvPr/>
        </p:nvGrpSpPr>
        <p:grpSpPr>
          <a:xfrm>
            <a:off x="1738147" y="971025"/>
            <a:ext cx="492394" cy="492394"/>
            <a:chOff x="4447646" y="1939466"/>
            <a:chExt cx="492394" cy="492394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C011F37-C502-4C86-802A-EC39305CC534}"/>
                </a:ext>
              </a:extLst>
            </p:cNvPr>
            <p:cNvSpPr/>
            <p:nvPr/>
          </p:nvSpPr>
          <p:spPr>
            <a:xfrm>
              <a:off x="4447646" y="1939466"/>
              <a:ext cx="492394" cy="492394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chemeClr val="accent2">
                  <a:lumMod val="75000"/>
                  <a:alpha val="3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1E94BA2-A100-4C5F-B304-55638DAE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565" y="2067545"/>
              <a:ext cx="226555" cy="22655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0B2CFD1-5FB3-41E1-8329-60C5DABBD1DE}"/>
              </a:ext>
            </a:extLst>
          </p:cNvPr>
          <p:cNvGrpSpPr/>
          <p:nvPr/>
        </p:nvGrpSpPr>
        <p:grpSpPr>
          <a:xfrm>
            <a:off x="1583706" y="1848925"/>
            <a:ext cx="3119654" cy="2215925"/>
            <a:chOff x="773959" y="2395028"/>
            <a:chExt cx="3890638" cy="3008128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D1249C91-E75D-433D-8882-455B10A77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959" y="2395028"/>
              <a:ext cx="3890638" cy="3008128"/>
            </a:xfrm>
            <a:prstGeom prst="rect">
              <a:avLst/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Calibri" pitchFamily="34" charset="0"/>
                <a:sym typeface="微软雅黑" panose="020B0503020204020204" pitchFamily="34" charset="-122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C15B137-BEFC-4DA5-BAA6-EAAD53EA2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86" y="2656462"/>
              <a:ext cx="981538" cy="981538"/>
            </a:xfrm>
            <a:prstGeom prst="rect">
              <a:avLst/>
            </a:prstGeom>
          </p:spPr>
        </p:pic>
      </p:grpSp>
      <p:sp>
        <p:nvSpPr>
          <p:cNvPr id="24" name="圆角矩形 36">
            <a:extLst>
              <a:ext uri="{FF2B5EF4-FFF2-40B4-BE49-F238E27FC236}">
                <a16:creationId xmlns:a16="http://schemas.microsoft.com/office/drawing/2014/main" id="{08DC0804-85BE-4BDD-8543-A933EB8F405F}"/>
              </a:ext>
            </a:extLst>
          </p:cNvPr>
          <p:cNvSpPr/>
          <p:nvPr/>
        </p:nvSpPr>
        <p:spPr>
          <a:xfrm>
            <a:off x="4661647" y="1916113"/>
            <a:ext cx="6241705" cy="2104701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8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8A3B90A-7D9C-4E92-85F9-E17DCA0EE0A6}"/>
              </a:ext>
            </a:extLst>
          </p:cNvPr>
          <p:cNvSpPr/>
          <p:nvPr/>
        </p:nvSpPr>
        <p:spPr>
          <a:xfrm>
            <a:off x="5040226" y="2193622"/>
            <a:ext cx="5482149" cy="1337705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离开了组织，就好像一个人丢掉了灵魂。所以我们不能忘恩，我们不能忘本，我们更不能得意就忘形。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8D2F62D5-AF9F-406B-B6BA-5DE5D6278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934" y="438255"/>
            <a:ext cx="9332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1" u="none" strike="noStrike" kern="1200" cap="none" spc="0" normalizeH="0" baseline="0" noProof="0" dirty="0">
                <a:ln>
                  <a:noFill/>
                </a:ln>
                <a:solidFill>
                  <a:srgbClr val="CB533E">
                    <a:alpha val="29000"/>
                  </a:srgb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3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264"/>
            <a:ext cx="12192000" cy="271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5" grpId="0"/>
      <p:bldP spid="26" grpId="0"/>
    </p:bld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平行四边形 94">
            <a:extLst>
              <a:ext uri="{FF2B5EF4-FFF2-40B4-BE49-F238E27FC236}">
                <a16:creationId xmlns:a16="http://schemas.microsoft.com/office/drawing/2014/main" id="{ED29B438-BF44-4B40-A517-90F2426F0CEA}"/>
              </a:ext>
            </a:extLst>
          </p:cNvPr>
          <p:cNvSpPr/>
          <p:nvPr/>
        </p:nvSpPr>
        <p:spPr>
          <a:xfrm>
            <a:off x="1489247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3A16B7E3-D86C-4DD2-85F1-9FA17D0DD23F}"/>
              </a:ext>
            </a:extLst>
          </p:cNvPr>
          <p:cNvSpPr txBox="1"/>
          <p:nvPr/>
        </p:nvSpPr>
        <p:spPr>
          <a:xfrm>
            <a:off x="2000112" y="1625923"/>
            <a:ext cx="822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标尺就是衡量一名合格党员的标准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7" name="Freeform 9">
            <a:extLst>
              <a:ext uri="{FF2B5EF4-FFF2-40B4-BE49-F238E27FC236}">
                <a16:creationId xmlns:a16="http://schemas.microsoft.com/office/drawing/2014/main" id="{DDA8FF14-42D1-4DEB-88EB-7D6523665C72}"/>
              </a:ext>
            </a:extLst>
          </p:cNvPr>
          <p:cNvSpPr>
            <a:spLocks/>
          </p:cNvSpPr>
          <p:nvPr/>
        </p:nvSpPr>
        <p:spPr bwMode="auto">
          <a:xfrm>
            <a:off x="1920430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AB945AC2-A912-4372-A6FD-93576141DCF1}"/>
              </a:ext>
            </a:extLst>
          </p:cNvPr>
          <p:cNvSpPr/>
          <p:nvPr/>
        </p:nvSpPr>
        <p:spPr>
          <a:xfrm>
            <a:off x="493589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第一 </a:t>
            </a:r>
          </a:p>
        </p:txBody>
      </p:sp>
      <p:sp>
        <p:nvSpPr>
          <p:cNvPr id="151" name="圆角矩形 36">
            <a:extLst>
              <a:ext uri="{FF2B5EF4-FFF2-40B4-BE49-F238E27FC236}">
                <a16:creationId xmlns:a16="http://schemas.microsoft.com/office/drawing/2014/main" id="{78A2D9C1-D20E-4B06-86E5-E8564A036B70}"/>
              </a:ext>
            </a:extLst>
          </p:cNvPr>
          <p:cNvSpPr/>
          <p:nvPr/>
        </p:nvSpPr>
        <p:spPr>
          <a:xfrm>
            <a:off x="1569155" y="2726588"/>
            <a:ext cx="5713929" cy="577967"/>
          </a:xfrm>
          <a:prstGeom prst="roundRect">
            <a:avLst>
              <a:gd name="adj" fmla="val 3955"/>
            </a:avLst>
          </a:prstGeom>
          <a:solidFill>
            <a:srgbClr val="C00000"/>
          </a:solidFill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5743CEB7-2B85-4183-926E-AE36DCD9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643" y="2851284"/>
            <a:ext cx="5374312" cy="34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lvl="0" defTabSz="912813" fontAlgn="base">
              <a:lnSpc>
                <a:spcPts val="2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zh-CN" altLang="en-US" sz="2000" kern="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标尺就是约束党员行为举止的规范和要求</a:t>
            </a: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358EBE42-FF02-4617-BBC1-5E6640F4FE59}"/>
              </a:ext>
            </a:extLst>
          </p:cNvPr>
          <p:cNvSpPr/>
          <p:nvPr/>
        </p:nvSpPr>
        <p:spPr>
          <a:xfrm>
            <a:off x="1569155" y="3699848"/>
            <a:ext cx="5428343" cy="1927610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lvl="0">
              <a:lnSpc>
                <a:spcPts val="2700"/>
              </a:lnSpc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每一个共产党员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lvl="0">
              <a:lnSpc>
                <a:spcPts val="2300"/>
              </a:lnSpc>
              <a:defRPr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都要树立强烈的标尺导向，建立正面的要求、正向的标准、正确的引导，进行自我唤醒党章党规意识，重拾光荣精神传统，从最基本的党员义务和责任抓起，从最简单的党员日常行为规范抓起，让标尺意识和思想融入每个合格党员的血液中、骨髓里，并植根于灵魂的深处。</a:t>
            </a:r>
          </a:p>
        </p:txBody>
      </p:sp>
      <p:sp>
        <p:nvSpPr>
          <p:cNvPr id="28" name="Aitds1">
            <a:extLst>
              <a:ext uri="{FF2B5EF4-FFF2-40B4-BE49-F238E27FC236}">
                <a16:creationId xmlns:a16="http://schemas.microsoft.com/office/drawing/2014/main" id="{D93A58B7-4E67-4CE0-BCB8-F4E9BE329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无规矩不成方圆，不立标尺不为合格党员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44" y="1207957"/>
            <a:ext cx="5909688" cy="59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 tmFilter="0,0; .5, 1; 1, 1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96" grpId="0"/>
          <p:bldP spid="97" grpId="0" animBg="1"/>
          <p:bldP spid="98" grpId="0" animBg="1"/>
          <p:bldP spid="151" grpId="0" animBg="1"/>
          <p:bldP spid="152" grpId="0"/>
          <p:bldP spid="160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 tmFilter="0,0; .5, 1; 1, 1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96" grpId="0"/>
          <p:bldP spid="97" grpId="0" animBg="1"/>
          <p:bldP spid="98" grpId="0" animBg="1"/>
          <p:bldP spid="151" grpId="0" animBg="1"/>
          <p:bldP spid="152" grpId="0"/>
          <p:bldP spid="160" grpId="0"/>
          <p:bldP spid="2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平行四边形 2">
            <a:extLst>
              <a:ext uri="{FF2B5EF4-FFF2-40B4-BE49-F238E27FC236}">
                <a16:creationId xmlns:a16="http://schemas.microsoft.com/office/drawing/2014/main" id="{30FEB1CE-F97D-4D77-B873-38A302A1DDF8}"/>
              </a:ext>
            </a:extLst>
          </p:cNvPr>
          <p:cNvSpPr/>
          <p:nvPr/>
        </p:nvSpPr>
        <p:spPr>
          <a:xfrm>
            <a:off x="3585009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EADFDDD-8F75-4A6D-BFC6-17CD277980E4}"/>
              </a:ext>
            </a:extLst>
          </p:cNvPr>
          <p:cNvSpPr txBox="1"/>
          <p:nvPr/>
        </p:nvSpPr>
        <p:spPr>
          <a:xfrm>
            <a:off x="4095874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底线是合格党员做人做事的保证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048FEC46-F7CE-49AC-917D-78249255B68D}"/>
              </a:ext>
            </a:extLst>
          </p:cNvPr>
          <p:cNvSpPr>
            <a:spLocks/>
          </p:cNvSpPr>
          <p:nvPr/>
        </p:nvSpPr>
        <p:spPr bwMode="auto">
          <a:xfrm>
            <a:off x="4016192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D9244E9-901D-4513-966C-D8D8A6B8E214}"/>
              </a:ext>
            </a:extLst>
          </p:cNvPr>
          <p:cNvSpPr/>
          <p:nvPr/>
        </p:nvSpPr>
        <p:spPr>
          <a:xfrm>
            <a:off x="2589351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</a:t>
            </a:r>
            <a:r>
              <a:rPr lang="zh-CN" altLang="en-US" b="1" dirty="0">
                <a:solidFill>
                  <a:srgbClr val="FFFFFF"/>
                </a:solidFill>
                <a:latin typeface="+mj-ea"/>
                <a:ea typeface="+mj-ea"/>
                <a:sym typeface="微软雅黑" panose="020B0503020204020204" pitchFamily="34" charset="-122"/>
              </a:rPr>
              <a:t>二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 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ADBF4A0-D559-4D20-8D11-EA284936EB05}"/>
              </a:ext>
            </a:extLst>
          </p:cNvPr>
          <p:cNvGrpSpPr/>
          <p:nvPr/>
        </p:nvGrpSpPr>
        <p:grpSpPr>
          <a:xfrm>
            <a:off x="4528435" y="2729044"/>
            <a:ext cx="2395048" cy="529906"/>
            <a:chOff x="1226053" y="2289998"/>
            <a:chExt cx="3427855" cy="758416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40A13B08-07EA-4D42-8722-F540B202549E}"/>
                </a:ext>
              </a:extLst>
            </p:cNvPr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圆角矩形 58">
                <a:extLst>
                  <a:ext uri="{FF2B5EF4-FFF2-40B4-BE49-F238E27FC236}">
                    <a16:creationId xmlns:a16="http://schemas.microsoft.com/office/drawing/2014/main" id="{B5CF254E-5681-4218-B655-FE34747DD99A}"/>
                  </a:ext>
                </a:extLst>
              </p:cNvPr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文本框 3">
                <a:extLst>
                  <a:ext uri="{FF2B5EF4-FFF2-40B4-BE49-F238E27FC236}">
                    <a16:creationId xmlns:a16="http://schemas.microsoft.com/office/drawing/2014/main" id="{CAD04AEB-7E14-4E7A-80A1-FB99A9227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2851" y="4212681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法律底线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2EA51B7C-724B-4B2B-B6F6-A9297FD12831}"/>
                </a:ext>
              </a:extLst>
            </p:cNvPr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50" name="Oval 16">
                <a:extLst>
                  <a:ext uri="{FF2B5EF4-FFF2-40B4-BE49-F238E27FC236}">
                    <a16:creationId xmlns:a16="http://schemas.microsoft.com/office/drawing/2014/main" id="{525E6F61-F38A-494F-B00D-C4B7113A55FE}"/>
                  </a:ext>
                </a:extLst>
              </p:cNvPr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</a:p>
            </p:txBody>
          </p:sp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8BDFB88A-A178-42DA-9D55-C038FCC43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BF11F43-5EA7-49C6-BDD9-DA2DDE0A3769}"/>
              </a:ext>
            </a:extLst>
          </p:cNvPr>
          <p:cNvGrpSpPr/>
          <p:nvPr/>
        </p:nvGrpSpPr>
        <p:grpSpPr>
          <a:xfrm>
            <a:off x="7146475" y="2729044"/>
            <a:ext cx="2409562" cy="529906"/>
            <a:chOff x="1226053" y="2289998"/>
            <a:chExt cx="3448628" cy="758416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AE3B0047-CACB-4480-8591-C37B7B40C673}"/>
                </a:ext>
              </a:extLst>
            </p:cNvPr>
            <p:cNvGrpSpPr/>
            <p:nvPr/>
          </p:nvGrpSpPr>
          <p:grpSpPr>
            <a:xfrm>
              <a:off x="1452251" y="2383555"/>
              <a:ext cx="3222430" cy="619553"/>
              <a:chOff x="4757367" y="4188620"/>
              <a:chExt cx="4496208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圆角矩形 58">
                <a:extLst>
                  <a:ext uri="{FF2B5EF4-FFF2-40B4-BE49-F238E27FC236}">
                    <a16:creationId xmlns:a16="http://schemas.microsoft.com/office/drawing/2014/main" id="{4A1E760B-A86B-4206-913F-1F391019DAC7}"/>
                  </a:ext>
                </a:extLst>
              </p:cNvPr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文本框 3">
                <a:extLst>
                  <a:ext uri="{FF2B5EF4-FFF2-40B4-BE49-F238E27FC236}">
                    <a16:creationId xmlns:a16="http://schemas.microsoft.com/office/drawing/2014/main" id="{21001BBE-7940-42D2-A44B-686E06D95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1835" y="4212681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纪律底线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E04F74F1-9B3E-41CB-8D17-4705FDFE91B6}"/>
                </a:ext>
              </a:extLst>
            </p:cNvPr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58" name="Oval 16">
                <a:extLst>
                  <a:ext uri="{FF2B5EF4-FFF2-40B4-BE49-F238E27FC236}">
                    <a16:creationId xmlns:a16="http://schemas.microsoft.com/office/drawing/2014/main" id="{7F41F023-AAF6-41E2-8536-AD74C9686579}"/>
                  </a:ext>
                </a:extLst>
              </p:cNvPr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</a:p>
            </p:txBody>
          </p:sp>
          <p:pic>
            <p:nvPicPr>
              <p:cNvPr id="59" name="图片 58">
                <a:extLst>
                  <a:ext uri="{FF2B5EF4-FFF2-40B4-BE49-F238E27FC236}">
                    <a16:creationId xmlns:a16="http://schemas.microsoft.com/office/drawing/2014/main" id="{B0976616-DDB5-411E-A816-8351696C7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1397EFBC-E967-4EB8-A541-B450EC7577AC}"/>
              </a:ext>
            </a:extLst>
          </p:cNvPr>
          <p:cNvGrpSpPr/>
          <p:nvPr/>
        </p:nvGrpSpPr>
        <p:grpSpPr>
          <a:xfrm>
            <a:off x="4646044" y="3745720"/>
            <a:ext cx="2395048" cy="529906"/>
            <a:chOff x="1226053" y="2289998"/>
            <a:chExt cx="3427855" cy="758416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3C987403-17B3-488F-A196-F46DCD03388C}"/>
                </a:ext>
              </a:extLst>
            </p:cNvPr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圆角矩形 58">
                <a:extLst>
                  <a:ext uri="{FF2B5EF4-FFF2-40B4-BE49-F238E27FC236}">
                    <a16:creationId xmlns:a16="http://schemas.microsoft.com/office/drawing/2014/main" id="{D37F3542-241C-4058-A1EB-FC5F9E259ED8}"/>
                  </a:ext>
                </a:extLst>
              </p:cNvPr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8" name="文本框 3">
                <a:extLst>
                  <a:ext uri="{FF2B5EF4-FFF2-40B4-BE49-F238E27FC236}">
                    <a16:creationId xmlns:a16="http://schemas.microsoft.com/office/drawing/2014/main" id="{31A7B9C8-2E20-48A5-B572-A3B12EAD5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2851" y="4196564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政策底线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B8154AA9-CD11-46C1-8292-41F60186DECD}"/>
                </a:ext>
              </a:extLst>
            </p:cNvPr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65" name="Oval 16">
                <a:extLst>
                  <a:ext uri="{FF2B5EF4-FFF2-40B4-BE49-F238E27FC236}">
                    <a16:creationId xmlns:a16="http://schemas.microsoft.com/office/drawing/2014/main" id="{5DF530B1-7A68-45B3-A03D-993471F1F783}"/>
                  </a:ext>
                </a:extLst>
              </p:cNvPr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</a:p>
            </p:txBody>
          </p:sp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748896E9-676B-446E-8B1E-118BC81CE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B60E93D1-75E1-4832-A0DB-314E19AF605B}"/>
              </a:ext>
            </a:extLst>
          </p:cNvPr>
          <p:cNvGrpSpPr/>
          <p:nvPr/>
        </p:nvGrpSpPr>
        <p:grpSpPr>
          <a:xfrm>
            <a:off x="7107230" y="3745720"/>
            <a:ext cx="2395048" cy="529906"/>
            <a:chOff x="1226053" y="2289998"/>
            <a:chExt cx="3427855" cy="758416"/>
          </a:xfrm>
        </p:grpSpPr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72D5F0E9-6B54-4600-B47C-3B5A4476B461}"/>
                </a:ext>
              </a:extLst>
            </p:cNvPr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圆角矩形 58">
                <a:extLst>
                  <a:ext uri="{FF2B5EF4-FFF2-40B4-BE49-F238E27FC236}">
                    <a16:creationId xmlns:a16="http://schemas.microsoft.com/office/drawing/2014/main" id="{A3CC5D99-F095-4F2C-93CD-371312423638}"/>
                  </a:ext>
                </a:extLst>
              </p:cNvPr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5" name="文本框 3">
                <a:extLst>
                  <a:ext uri="{FF2B5EF4-FFF2-40B4-BE49-F238E27FC236}">
                    <a16:creationId xmlns:a16="http://schemas.microsoft.com/office/drawing/2014/main" id="{0E15F231-A2AC-4FB4-9B33-677D246BC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2851" y="4196564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道德底线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9137EF56-1657-4CA4-8F9C-0802419B9AFE}"/>
                </a:ext>
              </a:extLst>
            </p:cNvPr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72" name="Oval 16">
                <a:extLst>
                  <a:ext uri="{FF2B5EF4-FFF2-40B4-BE49-F238E27FC236}">
                    <a16:creationId xmlns:a16="http://schemas.microsoft.com/office/drawing/2014/main" id="{A33EA00A-18A8-46F3-8144-9D3DB3A25443}"/>
                  </a:ext>
                </a:extLst>
              </p:cNvPr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</a:p>
            </p:txBody>
          </p:sp>
          <p:pic>
            <p:nvPicPr>
              <p:cNvPr id="73" name="图片 72">
                <a:extLst>
                  <a:ext uri="{FF2B5EF4-FFF2-40B4-BE49-F238E27FC236}">
                    <a16:creationId xmlns:a16="http://schemas.microsoft.com/office/drawing/2014/main" id="{847C9FB9-D978-4D4B-99AC-132A30002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sp>
        <p:nvSpPr>
          <p:cNvPr id="40" name="Aitds1">
            <a:extLst>
              <a:ext uri="{FF2B5EF4-FFF2-40B4-BE49-F238E27FC236}">
                <a16:creationId xmlns:a16="http://schemas.microsoft.com/office/drawing/2014/main" id="{B6889C97-B5E6-40E5-BF78-36C780CF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无纪律不可守正，不划底线不论公道是非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0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4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itds2">
            <a:extLst>
              <a:ext uri="{FF2B5EF4-FFF2-40B4-BE49-F238E27FC236}">
                <a16:creationId xmlns:a16="http://schemas.microsoft.com/office/drawing/2014/main" id="{DDD9E66E-C7C5-4BE6-9A47-2380450DA20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13024" y="584338"/>
            <a:ext cx="3767455" cy="584775"/>
          </a:xfrm>
          <a:prstGeom prst="roundRect">
            <a:avLst>
              <a:gd name="adj" fmla="val 50000"/>
            </a:avLst>
          </a:prstGeom>
          <a:noFill/>
          <a:ln>
            <a:solidFill>
              <a:srgbClr val="B5000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只争朝夕，不负韶华</a:t>
            </a:r>
          </a:p>
        </p:txBody>
      </p:sp>
      <p:grpSp>
        <p:nvGrpSpPr>
          <p:cNvPr id="5" name="Aitds5">
            <a:extLst>
              <a:ext uri="{FF2B5EF4-FFF2-40B4-BE49-F238E27FC236}">
                <a16:creationId xmlns:a16="http://schemas.microsoft.com/office/drawing/2014/main" id="{279AB153-F8B8-4777-AD32-7AB5798A844F}"/>
              </a:ext>
            </a:extLst>
          </p:cNvPr>
          <p:cNvGrpSpPr/>
          <p:nvPr/>
        </p:nvGrpSpPr>
        <p:grpSpPr>
          <a:xfrm rot="5400000">
            <a:off x="5533196" y="-3329429"/>
            <a:ext cx="1127111" cy="9254966"/>
            <a:chOff x="6291278" y="-2229783"/>
            <a:chExt cx="970583" cy="7969681"/>
          </a:xfrm>
          <a:solidFill>
            <a:srgbClr val="C00000"/>
          </a:solidFill>
        </p:grpSpPr>
        <p:sp>
          <p:nvSpPr>
            <p:cNvPr id="6" name="Aitds5-1">
              <a:extLst>
                <a:ext uri="{FF2B5EF4-FFF2-40B4-BE49-F238E27FC236}">
                  <a16:creationId xmlns:a16="http://schemas.microsoft.com/office/drawing/2014/main" id="{DDD33DD3-6B9C-48F1-B9E6-4164143C8190}"/>
                </a:ext>
              </a:extLst>
            </p:cNvPr>
            <p:cNvSpPr/>
            <p:nvPr/>
          </p:nvSpPr>
          <p:spPr>
            <a:xfrm>
              <a:off x="6291278" y="-550010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7" name="Aitds5-2">
              <a:extLst>
                <a:ext uri="{FF2B5EF4-FFF2-40B4-BE49-F238E27FC236}">
                  <a16:creationId xmlns:a16="http://schemas.microsoft.com/office/drawing/2014/main" id="{211520E9-3AD4-4D6C-9EB4-E162B61C6EF9}"/>
                </a:ext>
              </a:extLst>
            </p:cNvPr>
            <p:cNvSpPr/>
            <p:nvPr/>
          </p:nvSpPr>
          <p:spPr>
            <a:xfrm>
              <a:off x="6291278" y="-1046256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8" name="Aitds5-3">
              <a:extLst>
                <a:ext uri="{FF2B5EF4-FFF2-40B4-BE49-F238E27FC236}">
                  <a16:creationId xmlns:a16="http://schemas.microsoft.com/office/drawing/2014/main" id="{12706F3D-42CD-4FA0-9105-0F4A215A99BE}"/>
                </a:ext>
              </a:extLst>
            </p:cNvPr>
            <p:cNvSpPr/>
            <p:nvPr/>
          </p:nvSpPr>
          <p:spPr>
            <a:xfrm>
              <a:off x="6291278" y="-1520824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9" name="Aitds5-4">
              <a:extLst>
                <a:ext uri="{FF2B5EF4-FFF2-40B4-BE49-F238E27FC236}">
                  <a16:creationId xmlns:a16="http://schemas.microsoft.com/office/drawing/2014/main" id="{D1336B7E-AD12-45E9-84CE-433BDB5DA8C3}"/>
                </a:ext>
              </a:extLst>
            </p:cNvPr>
            <p:cNvSpPr/>
            <p:nvPr/>
          </p:nvSpPr>
          <p:spPr>
            <a:xfrm>
              <a:off x="6291278" y="4781990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0" name="Aitds5-5">
              <a:extLst>
                <a:ext uri="{FF2B5EF4-FFF2-40B4-BE49-F238E27FC236}">
                  <a16:creationId xmlns:a16="http://schemas.microsoft.com/office/drawing/2014/main" id="{4367481D-0C2C-4A00-93BE-22B6B8B1A60C}"/>
                </a:ext>
              </a:extLst>
            </p:cNvPr>
            <p:cNvSpPr/>
            <p:nvPr/>
          </p:nvSpPr>
          <p:spPr>
            <a:xfrm>
              <a:off x="6291278" y="4176539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1" name="Aitds5-6">
              <a:extLst>
                <a:ext uri="{FF2B5EF4-FFF2-40B4-BE49-F238E27FC236}">
                  <a16:creationId xmlns:a16="http://schemas.microsoft.com/office/drawing/2014/main" id="{29CCFA08-8AB3-4506-8C6F-7663301F57D4}"/>
                </a:ext>
              </a:extLst>
            </p:cNvPr>
            <p:cNvSpPr/>
            <p:nvPr/>
          </p:nvSpPr>
          <p:spPr>
            <a:xfrm>
              <a:off x="6291278" y="3645323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2" name="Aitds5-7">
              <a:extLst>
                <a:ext uri="{FF2B5EF4-FFF2-40B4-BE49-F238E27FC236}">
                  <a16:creationId xmlns:a16="http://schemas.microsoft.com/office/drawing/2014/main" id="{B3A69ED5-28FB-42DA-8C94-4C08531AFB10}"/>
                </a:ext>
              </a:extLst>
            </p:cNvPr>
            <p:cNvSpPr/>
            <p:nvPr/>
          </p:nvSpPr>
          <p:spPr>
            <a:xfrm>
              <a:off x="6418442" y="5272783"/>
              <a:ext cx="843418" cy="467115"/>
            </a:xfrm>
            <a:prstGeom prst="corner">
              <a:avLst>
                <a:gd name="adj1" fmla="val 7476"/>
                <a:gd name="adj2" fmla="val 7583"/>
              </a:avLst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3" name="Aitds5-8">
              <a:extLst>
                <a:ext uri="{FF2B5EF4-FFF2-40B4-BE49-F238E27FC236}">
                  <a16:creationId xmlns:a16="http://schemas.microsoft.com/office/drawing/2014/main" id="{D78CAE2C-D9AF-44A9-A9C6-85A384BED51B}"/>
                </a:ext>
              </a:extLst>
            </p:cNvPr>
            <p:cNvSpPr/>
            <p:nvPr/>
          </p:nvSpPr>
          <p:spPr>
            <a:xfrm flipV="1">
              <a:off x="6418443" y="-2229783"/>
              <a:ext cx="843418" cy="467115"/>
            </a:xfrm>
            <a:prstGeom prst="corner">
              <a:avLst>
                <a:gd name="adj1" fmla="val 7476"/>
                <a:gd name="adj2" fmla="val 7583"/>
              </a:avLst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B93D3AED-2A6F-4313-981F-870FD4A8DCC6}"/>
              </a:ext>
            </a:extLst>
          </p:cNvPr>
          <p:cNvSpPr/>
          <p:nvPr/>
        </p:nvSpPr>
        <p:spPr>
          <a:xfrm>
            <a:off x="2120618" y="1794723"/>
            <a:ext cx="2640871" cy="350255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同志们：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766DFD2-0695-405B-9361-3192AB66C036}"/>
              </a:ext>
            </a:extLst>
          </p:cNvPr>
          <p:cNvSpPr/>
          <p:nvPr/>
        </p:nvSpPr>
        <p:spPr>
          <a:xfrm>
            <a:off x="2120618" y="2063005"/>
            <a:ext cx="8213833" cy="2350803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只有作为一名合格的党员，才能跟随党的步伐，引领人民开辟马克思主义中国化的新境界，开辟马克思主义执政党建设的新水准，打造马克思主义思想理论指导的新高度。</a:t>
            </a:r>
          </a:p>
          <a:p>
            <a:pPr lvl="0">
              <a:lnSpc>
                <a:spcPts val="3500"/>
              </a:lnSpc>
              <a:defRPr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用合格党员的要求武装自身头脑、用合格党员的标准约束自身行为、用合格党员的理念提振自身精气神儿，把争做合格党员的意识落实到实际行动之中，坚定信心、勇往直前，向党中央看齐、向新时代中国伟大目标看齐。</a:t>
            </a:r>
          </a:p>
        </p:txBody>
      </p:sp>
    </p:spTree>
    <p:extLst>
      <p:ext uri="{BB962C8B-B14F-4D97-AF65-F5344CB8AC3E}">
        <p14:creationId xmlns:p14="http://schemas.microsoft.com/office/powerpoint/2010/main" val="326267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5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itds2">
            <a:extLst>
              <a:ext uri="{FF2B5EF4-FFF2-40B4-BE49-F238E27FC236}">
                <a16:creationId xmlns:a16="http://schemas.microsoft.com/office/drawing/2014/main" id="{DDD9E66E-C7C5-4BE6-9A47-2380450DA20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70175" y="616935"/>
            <a:ext cx="3767455" cy="584775"/>
          </a:xfrm>
          <a:prstGeom prst="roundRect">
            <a:avLst>
              <a:gd name="adj" fmla="val 50000"/>
            </a:avLst>
          </a:prstGeom>
          <a:noFill/>
          <a:ln>
            <a:solidFill>
              <a:srgbClr val="B5000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前言导读</a:t>
            </a:r>
            <a:endParaRPr lang="en-US" altLang="zh-CN" sz="3200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5" name="Aitds5">
            <a:extLst>
              <a:ext uri="{FF2B5EF4-FFF2-40B4-BE49-F238E27FC236}">
                <a16:creationId xmlns:a16="http://schemas.microsoft.com/office/drawing/2014/main" id="{279AB153-F8B8-4777-AD32-7AB5798A844F}"/>
              </a:ext>
            </a:extLst>
          </p:cNvPr>
          <p:cNvGrpSpPr/>
          <p:nvPr/>
        </p:nvGrpSpPr>
        <p:grpSpPr>
          <a:xfrm rot="5400000">
            <a:off x="5590347" y="-3296832"/>
            <a:ext cx="1127111" cy="9254966"/>
            <a:chOff x="6291278" y="-2229783"/>
            <a:chExt cx="970583" cy="7969681"/>
          </a:xfrm>
          <a:solidFill>
            <a:srgbClr val="C00000"/>
          </a:solidFill>
        </p:grpSpPr>
        <p:sp>
          <p:nvSpPr>
            <p:cNvPr id="6" name="Aitds5-1">
              <a:extLst>
                <a:ext uri="{FF2B5EF4-FFF2-40B4-BE49-F238E27FC236}">
                  <a16:creationId xmlns:a16="http://schemas.microsoft.com/office/drawing/2014/main" id="{DDD33DD3-6B9C-48F1-B9E6-4164143C8190}"/>
                </a:ext>
              </a:extLst>
            </p:cNvPr>
            <p:cNvSpPr/>
            <p:nvPr/>
          </p:nvSpPr>
          <p:spPr>
            <a:xfrm>
              <a:off x="6291278" y="-550010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7" name="Aitds5-2">
              <a:extLst>
                <a:ext uri="{FF2B5EF4-FFF2-40B4-BE49-F238E27FC236}">
                  <a16:creationId xmlns:a16="http://schemas.microsoft.com/office/drawing/2014/main" id="{211520E9-3AD4-4D6C-9EB4-E162B61C6EF9}"/>
                </a:ext>
              </a:extLst>
            </p:cNvPr>
            <p:cNvSpPr/>
            <p:nvPr/>
          </p:nvSpPr>
          <p:spPr>
            <a:xfrm>
              <a:off x="6291278" y="-1046256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8" name="Aitds5-3">
              <a:extLst>
                <a:ext uri="{FF2B5EF4-FFF2-40B4-BE49-F238E27FC236}">
                  <a16:creationId xmlns:a16="http://schemas.microsoft.com/office/drawing/2014/main" id="{12706F3D-42CD-4FA0-9105-0F4A215A99BE}"/>
                </a:ext>
              </a:extLst>
            </p:cNvPr>
            <p:cNvSpPr/>
            <p:nvPr/>
          </p:nvSpPr>
          <p:spPr>
            <a:xfrm>
              <a:off x="6291278" y="-1520824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9" name="Aitds5-4">
              <a:extLst>
                <a:ext uri="{FF2B5EF4-FFF2-40B4-BE49-F238E27FC236}">
                  <a16:creationId xmlns:a16="http://schemas.microsoft.com/office/drawing/2014/main" id="{D1336B7E-AD12-45E9-84CE-433BDB5DA8C3}"/>
                </a:ext>
              </a:extLst>
            </p:cNvPr>
            <p:cNvSpPr/>
            <p:nvPr/>
          </p:nvSpPr>
          <p:spPr>
            <a:xfrm>
              <a:off x="6291278" y="4781990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0" name="Aitds5-5">
              <a:extLst>
                <a:ext uri="{FF2B5EF4-FFF2-40B4-BE49-F238E27FC236}">
                  <a16:creationId xmlns:a16="http://schemas.microsoft.com/office/drawing/2014/main" id="{4367481D-0C2C-4A00-93BE-22B6B8B1A60C}"/>
                </a:ext>
              </a:extLst>
            </p:cNvPr>
            <p:cNvSpPr/>
            <p:nvPr/>
          </p:nvSpPr>
          <p:spPr>
            <a:xfrm>
              <a:off x="6291278" y="4176539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1" name="Aitds5-6">
              <a:extLst>
                <a:ext uri="{FF2B5EF4-FFF2-40B4-BE49-F238E27FC236}">
                  <a16:creationId xmlns:a16="http://schemas.microsoft.com/office/drawing/2014/main" id="{29CCFA08-8AB3-4506-8C6F-7663301F57D4}"/>
                </a:ext>
              </a:extLst>
            </p:cNvPr>
            <p:cNvSpPr/>
            <p:nvPr/>
          </p:nvSpPr>
          <p:spPr>
            <a:xfrm>
              <a:off x="6291278" y="3645323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2" name="Aitds5-7">
              <a:extLst>
                <a:ext uri="{FF2B5EF4-FFF2-40B4-BE49-F238E27FC236}">
                  <a16:creationId xmlns:a16="http://schemas.microsoft.com/office/drawing/2014/main" id="{B3A69ED5-28FB-42DA-8C94-4C08531AFB10}"/>
                </a:ext>
              </a:extLst>
            </p:cNvPr>
            <p:cNvSpPr/>
            <p:nvPr/>
          </p:nvSpPr>
          <p:spPr>
            <a:xfrm>
              <a:off x="6418442" y="5272783"/>
              <a:ext cx="843418" cy="467115"/>
            </a:xfrm>
            <a:prstGeom prst="corner">
              <a:avLst>
                <a:gd name="adj1" fmla="val 7476"/>
                <a:gd name="adj2" fmla="val 7583"/>
              </a:avLst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3" name="Aitds5-8">
              <a:extLst>
                <a:ext uri="{FF2B5EF4-FFF2-40B4-BE49-F238E27FC236}">
                  <a16:creationId xmlns:a16="http://schemas.microsoft.com/office/drawing/2014/main" id="{D78CAE2C-D9AF-44A9-A9C6-85A384BED51B}"/>
                </a:ext>
              </a:extLst>
            </p:cNvPr>
            <p:cNvSpPr/>
            <p:nvPr/>
          </p:nvSpPr>
          <p:spPr>
            <a:xfrm flipV="1">
              <a:off x="6418443" y="-2229783"/>
              <a:ext cx="843418" cy="467115"/>
            </a:xfrm>
            <a:prstGeom prst="corner">
              <a:avLst>
                <a:gd name="adj1" fmla="val 7476"/>
                <a:gd name="adj2" fmla="val 7583"/>
              </a:avLst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B93D3AED-2A6F-4313-981F-870FD4A8DCC6}"/>
              </a:ext>
            </a:extLst>
          </p:cNvPr>
          <p:cNvSpPr/>
          <p:nvPr/>
        </p:nvSpPr>
        <p:spPr>
          <a:xfrm>
            <a:off x="2177769" y="1827320"/>
            <a:ext cx="2640871" cy="350255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同志们：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766DFD2-0695-405B-9361-3192AB66C036}"/>
              </a:ext>
            </a:extLst>
          </p:cNvPr>
          <p:cNvSpPr/>
          <p:nvPr/>
        </p:nvSpPr>
        <p:spPr>
          <a:xfrm>
            <a:off x="2098568" y="2259626"/>
            <a:ext cx="8213833" cy="1901962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相信大家在正式成为共产党员之前，一定积极表现，让党组织充分地认识你、了解你、考察你。那么，当你跨入党员行列之后，是否依然记得自己的入党初衷？在之前观看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《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入党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》《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榜样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》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等影视作品的基础上，我本次党课着重针对“做一名合格共产党员”的话题来讲授。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92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5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4" y="-142661"/>
            <a:ext cx="2438705" cy="4838700"/>
          </a:xfrm>
          <a:prstGeom prst="rect">
            <a:avLst/>
          </a:prstGeom>
        </p:spPr>
      </p:pic>
      <p:sp>
        <p:nvSpPr>
          <p:cNvPr id="5" name="Aitds1">
            <a:extLst>
              <a:ext uri="{FF2B5EF4-FFF2-40B4-BE49-F238E27FC236}">
                <a16:creationId xmlns:a16="http://schemas.microsoft.com/office/drawing/2014/main" id="{320248A2-885D-46DC-B92D-C13549D6B238}"/>
              </a:ext>
            </a:extLst>
          </p:cNvPr>
          <p:cNvSpPr/>
          <p:nvPr/>
        </p:nvSpPr>
        <p:spPr>
          <a:xfrm>
            <a:off x="1776467" y="1974135"/>
            <a:ext cx="907699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68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感谢您的聆听</a:t>
            </a:r>
          </a:p>
        </p:txBody>
      </p:sp>
      <p:sp>
        <p:nvSpPr>
          <p:cNvPr id="6" name="Aitds2">
            <a:extLst>
              <a:ext uri="{FF2B5EF4-FFF2-40B4-BE49-F238E27FC236}">
                <a16:creationId xmlns:a16="http://schemas.microsoft.com/office/drawing/2014/main" id="{30471A29-56BF-4275-9338-12BFB1C6C8E5}"/>
              </a:ext>
            </a:extLst>
          </p:cNvPr>
          <p:cNvSpPr txBox="1"/>
          <p:nvPr/>
        </p:nvSpPr>
        <p:spPr>
          <a:xfrm>
            <a:off x="2582450" y="3319283"/>
            <a:ext cx="7286176" cy="369283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lvl="0" algn="ctr">
              <a:defRPr/>
            </a:pP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&gt;&gt;&gt;</a:t>
            </a:r>
            <a:r>
              <a:rPr lang="zh-CN" altLang="en-US" sz="1600" kern="0" dirty="0">
                <a:latin typeface="+mn-ea"/>
                <a:sym typeface="微软雅黑" panose="020B0503020204020204" pitchFamily="34" charset="-122"/>
              </a:rPr>
              <a:t>某某单位</a:t>
            </a: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2020</a:t>
            </a:r>
            <a:r>
              <a:rPr lang="zh-CN" altLang="en-US" sz="1600" kern="0" dirty="0">
                <a:latin typeface="+mn-ea"/>
                <a:sym typeface="微软雅黑" panose="020B0503020204020204" pitchFamily="34" charset="-122"/>
              </a:rPr>
              <a:t>年使命教育预备党员入党宣誓专题微党课</a:t>
            </a: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&lt;&lt;&lt;</a:t>
            </a:r>
          </a:p>
        </p:txBody>
      </p:sp>
      <p:sp>
        <p:nvSpPr>
          <p:cNvPr id="7" name="Aitds3">
            <a:extLst>
              <a:ext uri="{FF2B5EF4-FFF2-40B4-BE49-F238E27FC236}">
                <a16:creationId xmlns:a16="http://schemas.microsoft.com/office/drawing/2014/main" id="{14D6DB84-7EB1-427B-B7CC-85D25BA9435F}"/>
              </a:ext>
            </a:extLst>
          </p:cNvPr>
          <p:cNvSpPr/>
          <p:nvPr/>
        </p:nvSpPr>
        <p:spPr>
          <a:xfrm>
            <a:off x="4078648" y="3861994"/>
            <a:ext cx="2236318" cy="297355"/>
          </a:xfrm>
          <a:prstGeom prst="roundRect">
            <a:avLst>
              <a:gd name="adj" fmla="val 50000"/>
            </a:avLst>
          </a:prstGeom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主讲人：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XXX</a:t>
            </a:r>
            <a:endParaRPr lang="zh-CN" altLang="en-US" sz="1400" dirty="0">
              <a:solidFill>
                <a:srgbClr val="CE1421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8" name="Aitds4">
            <a:extLst>
              <a:ext uri="{FF2B5EF4-FFF2-40B4-BE49-F238E27FC236}">
                <a16:creationId xmlns:a16="http://schemas.microsoft.com/office/drawing/2014/main" id="{9EC209C6-263F-4750-8370-5D00CC4579D4}"/>
              </a:ext>
            </a:extLst>
          </p:cNvPr>
          <p:cNvSpPr/>
          <p:nvPr/>
        </p:nvSpPr>
        <p:spPr>
          <a:xfrm>
            <a:off x="6838419" y="3826124"/>
            <a:ext cx="2236318" cy="292895"/>
          </a:xfrm>
          <a:prstGeom prst="roundRect">
            <a:avLst>
              <a:gd name="adj" fmla="val 50000"/>
            </a:avLst>
          </a:prstGeom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时间：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2020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XX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XX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日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"/>
            <a:ext cx="7044094" cy="23985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1D208F4-3E19-448B-BC42-BE4EA43493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32" y="105306"/>
            <a:ext cx="2299329" cy="5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132"/>
            <a:ext cx="4346107" cy="5051825"/>
          </a:xfrm>
          <a:prstGeom prst="rect">
            <a:avLst/>
          </a:prstGeom>
        </p:spPr>
      </p:pic>
      <p:sp>
        <p:nvSpPr>
          <p:cNvPr id="5" name="Aitds1-1">
            <a:extLst>
              <a:ext uri="{FF2B5EF4-FFF2-40B4-BE49-F238E27FC236}">
                <a16:creationId xmlns:a16="http://schemas.microsoft.com/office/drawing/2014/main" id="{6B0C402C-3AAE-4970-881E-282160BCB8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76370" y="2021505"/>
            <a:ext cx="7167880" cy="666750"/>
          </a:xfrm>
          <a:prstGeom prst="roundRect">
            <a:avLst>
              <a:gd name="adj" fmla="val 22381"/>
            </a:avLst>
          </a:prstGeom>
          <a:solidFill>
            <a:srgbClr val="C00000"/>
          </a:solidFill>
          <a:ln w="38100">
            <a:solidFill>
              <a:srgbClr val="B50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" name="Aitds1-3">
            <a:extLst>
              <a:ext uri="{FF2B5EF4-FFF2-40B4-BE49-F238E27FC236}">
                <a16:creationId xmlns:a16="http://schemas.microsoft.com/office/drawing/2014/main" id="{4A8B7C94-A0A6-4B57-AF25-186714E23B1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97676" y="2135805"/>
            <a:ext cx="57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EFDF8"/>
                </a:solidFill>
                <a:latin typeface="+mj-ea"/>
                <a:ea typeface="+mj-ea"/>
                <a:cs typeface="阿里巴巴普惠体" panose="00020600040101010101" pitchFamily="18" charset="-122"/>
                <a:sym typeface="微软雅黑" panose="020B0503020204020204" pitchFamily="34" charset="-122"/>
              </a:rPr>
              <a:t>无规矩不成方圆，不立标尺不为合格党员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840513" y="2018757"/>
            <a:ext cx="1967613" cy="3252748"/>
            <a:chOff x="783963" y="1733550"/>
            <a:chExt cx="1967613" cy="3252748"/>
          </a:xfrm>
        </p:grpSpPr>
        <p:sp>
          <p:nvSpPr>
            <p:cNvPr id="22" name="Aitds5">
              <a:extLst>
                <a:ext uri="{FF2B5EF4-FFF2-40B4-BE49-F238E27FC236}">
                  <a16:creationId xmlns:a16="http://schemas.microsoft.com/office/drawing/2014/main" id="{36138B2A-A1AC-4B4D-83B7-CA9EB480DBC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09679" y="1733550"/>
              <a:ext cx="1661993" cy="3252748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algn="dist" defTabSz="914400"/>
              <a:r>
                <a:rPr lang="zh-CN" altLang="en-US" sz="9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ea"/>
                  <a:ea typeface="+mj-ea"/>
                  <a:cs typeface="阿里巴巴普惠体" panose="00020600040101010101" pitchFamily="18" charset="-122"/>
                  <a:sym typeface="微软雅黑" panose="020B0503020204020204" pitchFamily="34" charset="-122"/>
                </a:rPr>
                <a:t>目录</a:t>
              </a:r>
            </a:p>
          </p:txBody>
        </p:sp>
        <p:sp>
          <p:nvSpPr>
            <p:cNvPr id="23" name="Aitds6">
              <a:extLst>
                <a:ext uri="{FF2B5EF4-FFF2-40B4-BE49-F238E27FC236}">
                  <a16:creationId xmlns:a16="http://schemas.microsoft.com/office/drawing/2014/main" id="{F8A1674F-5707-40BA-AA46-540AA64C6E0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83963" y="3186242"/>
              <a:ext cx="1967613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ea"/>
                  <a:ea typeface="+mj-ea"/>
                  <a:sym typeface="微软雅黑" panose="020B0503020204020204" pitchFamily="34" charset="-122"/>
                </a:rPr>
                <a:t>CONTENTE</a:t>
              </a:r>
            </a:p>
          </p:txBody>
        </p:sp>
      </p:grpSp>
      <p:sp>
        <p:nvSpPr>
          <p:cNvPr id="24" name="Aitds7">
            <a:extLst>
              <a:ext uri="{FF2B5EF4-FFF2-40B4-BE49-F238E27FC236}">
                <a16:creationId xmlns:a16="http://schemas.microsoft.com/office/drawing/2014/main" id="{7DAAFF86-B544-4507-B199-9BC67BAE5B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5400000" flipH="1" flipV="1">
            <a:off x="2400460" y="4951558"/>
            <a:ext cx="583656" cy="542447"/>
          </a:xfrm>
          <a:prstGeom prst="corner">
            <a:avLst>
              <a:gd name="adj1" fmla="val 7476"/>
              <a:gd name="adj2" fmla="val 7583"/>
            </a:avLst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5" name="Aitds8">
            <a:extLst>
              <a:ext uri="{FF2B5EF4-FFF2-40B4-BE49-F238E27FC236}">
                <a16:creationId xmlns:a16="http://schemas.microsoft.com/office/drawing/2014/main" id="{72B58CB7-A065-422C-9F07-99272CD42F6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5400000">
            <a:off x="876459" y="1754155"/>
            <a:ext cx="583656" cy="542447"/>
          </a:xfrm>
          <a:prstGeom prst="corner">
            <a:avLst>
              <a:gd name="adj1" fmla="val 7476"/>
              <a:gd name="adj2" fmla="val 7583"/>
            </a:avLst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5" name="Aitds1-1">
            <a:extLst>
              <a:ext uri="{FF2B5EF4-FFF2-40B4-BE49-F238E27FC236}">
                <a16:creationId xmlns:a16="http://schemas.microsoft.com/office/drawing/2014/main" id="{D1D434DF-205A-4578-B6E1-2596A51C2CC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957320" y="3374055"/>
            <a:ext cx="7167880" cy="666750"/>
          </a:xfrm>
          <a:prstGeom prst="roundRect">
            <a:avLst>
              <a:gd name="adj" fmla="val 22381"/>
            </a:avLst>
          </a:prstGeom>
          <a:solidFill>
            <a:srgbClr val="C00000"/>
          </a:solidFill>
          <a:ln w="38100">
            <a:solidFill>
              <a:srgbClr val="B50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4" name="Aitds1-3">
            <a:extLst>
              <a:ext uri="{FF2B5EF4-FFF2-40B4-BE49-F238E27FC236}">
                <a16:creationId xmlns:a16="http://schemas.microsoft.com/office/drawing/2014/main" id="{416E1C95-4355-4E17-8305-DFA8894D73B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78626" y="3488355"/>
            <a:ext cx="57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EFDF8"/>
                </a:solidFill>
                <a:latin typeface="+mj-ea"/>
                <a:ea typeface="+mj-ea"/>
                <a:cs typeface="阿里巴巴普惠体" panose="00020600040101010101" pitchFamily="18" charset="-122"/>
                <a:sym typeface="微软雅黑" panose="020B0503020204020204" pitchFamily="34" charset="-122"/>
              </a:rPr>
              <a:t>无纪律不可守正，不划底线不论公道是非</a:t>
            </a:r>
          </a:p>
        </p:txBody>
      </p:sp>
      <p:sp>
        <p:nvSpPr>
          <p:cNvPr id="40" name="Aitds1-1">
            <a:extLst>
              <a:ext uri="{FF2B5EF4-FFF2-40B4-BE49-F238E27FC236}">
                <a16:creationId xmlns:a16="http://schemas.microsoft.com/office/drawing/2014/main" id="{1457869E-275B-4CBB-808F-53EDEE5AFB1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19220" y="4802805"/>
            <a:ext cx="7167880" cy="666750"/>
          </a:xfrm>
          <a:prstGeom prst="roundRect">
            <a:avLst>
              <a:gd name="adj" fmla="val 22381"/>
            </a:avLst>
          </a:prstGeom>
          <a:solidFill>
            <a:srgbClr val="C00000"/>
          </a:solidFill>
          <a:ln w="38100">
            <a:solidFill>
              <a:srgbClr val="B50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9" name="Aitds1-3">
            <a:extLst>
              <a:ext uri="{FF2B5EF4-FFF2-40B4-BE49-F238E27FC236}">
                <a16:creationId xmlns:a16="http://schemas.microsoft.com/office/drawing/2014/main" id="{1070EA78-DFFF-4236-A1C4-76BDF247393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940526" y="4917105"/>
            <a:ext cx="57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EFDF8"/>
                </a:solidFill>
                <a:latin typeface="+mj-ea"/>
                <a:ea typeface="+mj-ea"/>
                <a:cs typeface="阿里巴巴普惠体" panose="00020600040101010101" pitchFamily="18" charset="-122"/>
                <a:sym typeface="微软雅黑" panose="020B0503020204020204" pitchFamily="34" charset="-122"/>
              </a:rPr>
              <a:t>无追求不施作为，不树形象不做先锋模范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7" y="1591910"/>
            <a:ext cx="1910990" cy="15259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7" y="2929875"/>
            <a:ext cx="1910990" cy="15259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7" y="4373210"/>
            <a:ext cx="1910990" cy="152594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67438" y="2041382"/>
            <a:ext cx="1967613" cy="3252748"/>
            <a:chOff x="846397" y="1846302"/>
            <a:chExt cx="1967613" cy="3252748"/>
          </a:xfrm>
        </p:grpSpPr>
        <p:sp>
          <p:nvSpPr>
            <p:cNvPr id="28" name="Aitds5">
              <a:extLst>
                <a:ext uri="{FF2B5EF4-FFF2-40B4-BE49-F238E27FC236}">
                  <a16:creationId xmlns:a16="http://schemas.microsoft.com/office/drawing/2014/main" id="{36138B2A-A1AC-4B4D-83B7-CA9EB480DBC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72113" y="1846302"/>
              <a:ext cx="1661993" cy="3252748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algn="dist" defTabSz="914400"/>
              <a:r>
                <a:rPr lang="zh-CN" altLang="en-US" sz="9600" b="1" dirty="0">
                  <a:solidFill>
                    <a:srgbClr val="B50008"/>
                  </a:solidFill>
                  <a:latin typeface="+mj-ea"/>
                  <a:ea typeface="+mj-ea"/>
                  <a:cs typeface="阿里巴巴普惠体" panose="00020600040101010101" pitchFamily="18" charset="-122"/>
                  <a:sym typeface="微软雅黑" panose="020B0503020204020204" pitchFamily="34" charset="-122"/>
                </a:rPr>
                <a:t>目录</a:t>
              </a:r>
            </a:p>
          </p:txBody>
        </p:sp>
        <p:sp>
          <p:nvSpPr>
            <p:cNvPr id="29" name="Aitds6">
              <a:extLst>
                <a:ext uri="{FF2B5EF4-FFF2-40B4-BE49-F238E27FC236}">
                  <a16:creationId xmlns:a16="http://schemas.microsoft.com/office/drawing/2014/main" id="{F8A1674F-5707-40BA-AA46-540AA64C6E0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46397" y="3298994"/>
              <a:ext cx="1967613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CN" sz="2400" b="1" dirty="0">
                  <a:solidFill>
                    <a:srgbClr val="B50008"/>
                  </a:solidFill>
                  <a:latin typeface="+mj-ea"/>
                  <a:ea typeface="+mj-ea"/>
                  <a:sym typeface="微软雅黑" panose="020B0503020204020204" pitchFamily="34" charset="-122"/>
                </a:rPr>
                <a:t>CONTENTE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19210"/>
            <a:ext cx="211455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51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4" y="-142661"/>
            <a:ext cx="2438705" cy="4838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"/>
            <a:ext cx="7044094" cy="2398514"/>
          </a:xfrm>
          <a:prstGeom prst="rect">
            <a:avLst/>
          </a:prstGeom>
        </p:spPr>
      </p:pic>
      <p:sp>
        <p:nvSpPr>
          <p:cNvPr id="14" name="Aitds3">
            <a:extLst>
              <a:ext uri="{FF2B5EF4-FFF2-40B4-BE49-F238E27FC236}">
                <a16:creationId xmlns:a16="http://schemas.microsoft.com/office/drawing/2014/main" id="{918279A8-5547-4912-BFE3-4F986E5327D4}"/>
              </a:ext>
            </a:extLst>
          </p:cNvPr>
          <p:cNvSpPr txBox="1"/>
          <p:nvPr/>
        </p:nvSpPr>
        <p:spPr>
          <a:xfrm>
            <a:off x="2156460" y="2121835"/>
            <a:ext cx="78790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00000"/>
                </a:solidFill>
                <a:ea typeface="+mj-ea"/>
                <a:sym typeface="微软雅黑" panose="020B0503020204020204" pitchFamily="34" charset="-122"/>
              </a:rPr>
              <a:t>无规矩不成方圆</a:t>
            </a:r>
          </a:p>
          <a:p>
            <a:pPr algn="ctr"/>
            <a:r>
              <a:rPr lang="zh-CN" altLang="en-US" sz="6000" b="1" dirty="0">
                <a:solidFill>
                  <a:srgbClr val="C00000"/>
                </a:solidFill>
                <a:ea typeface="+mj-ea"/>
                <a:sym typeface="微软雅黑" panose="020B0503020204020204" pitchFamily="34" charset="-122"/>
              </a:rPr>
              <a:t>不立标尺不为合格党员</a:t>
            </a:r>
          </a:p>
        </p:txBody>
      </p:sp>
      <p:sp>
        <p:nvSpPr>
          <p:cNvPr id="15" name="Aitds6">
            <a:extLst>
              <a:ext uri="{FF2B5EF4-FFF2-40B4-BE49-F238E27FC236}">
                <a16:creationId xmlns:a16="http://schemas.microsoft.com/office/drawing/2014/main" id="{6458DB54-5D14-4451-B3F7-CDB83ED71573}"/>
              </a:ext>
            </a:extLst>
          </p:cNvPr>
          <p:cNvSpPr txBox="1"/>
          <p:nvPr/>
        </p:nvSpPr>
        <p:spPr>
          <a:xfrm>
            <a:off x="4146107" y="1149521"/>
            <a:ext cx="38997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第一部分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PART  01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B50008"/>
              </a:solidFill>
              <a:effectLst/>
              <a:uLnTx/>
              <a:uFillTx/>
              <a:ea typeface="+mj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84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平行四边形 94">
            <a:extLst>
              <a:ext uri="{FF2B5EF4-FFF2-40B4-BE49-F238E27FC236}">
                <a16:creationId xmlns:a16="http://schemas.microsoft.com/office/drawing/2014/main" id="{ED29B438-BF44-4B40-A517-90F2426F0CEA}"/>
              </a:ext>
            </a:extLst>
          </p:cNvPr>
          <p:cNvSpPr/>
          <p:nvPr/>
        </p:nvSpPr>
        <p:spPr>
          <a:xfrm>
            <a:off x="40969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3A16B7E3-D86C-4DD2-85F1-9FA17D0DD23F}"/>
              </a:ext>
            </a:extLst>
          </p:cNvPr>
          <p:cNvSpPr txBox="1"/>
          <p:nvPr/>
        </p:nvSpPr>
        <p:spPr>
          <a:xfrm>
            <a:off x="4607845" y="1625923"/>
            <a:ext cx="822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标尺就是衡量一名合格党员的标准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7" name="Freeform 9">
            <a:extLst>
              <a:ext uri="{FF2B5EF4-FFF2-40B4-BE49-F238E27FC236}">
                <a16:creationId xmlns:a16="http://schemas.microsoft.com/office/drawing/2014/main" id="{DDA8FF14-42D1-4DEB-88EB-7D6523665C72}"/>
              </a:ext>
            </a:extLst>
          </p:cNvPr>
          <p:cNvSpPr>
            <a:spLocks/>
          </p:cNvSpPr>
          <p:nvPr/>
        </p:nvSpPr>
        <p:spPr bwMode="auto">
          <a:xfrm>
            <a:off x="45281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AB945AC2-A912-4372-A6FD-93576141DCF1}"/>
              </a:ext>
            </a:extLst>
          </p:cNvPr>
          <p:cNvSpPr/>
          <p:nvPr/>
        </p:nvSpPr>
        <p:spPr>
          <a:xfrm>
            <a:off x="31013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第一 </a:t>
            </a: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2EBD02BE-7E7E-4BCB-ACAF-3560FCA6EEF8}"/>
              </a:ext>
            </a:extLst>
          </p:cNvPr>
          <p:cNvGrpSpPr/>
          <p:nvPr/>
        </p:nvGrpSpPr>
        <p:grpSpPr>
          <a:xfrm>
            <a:off x="4078514" y="2552233"/>
            <a:ext cx="844412" cy="782803"/>
            <a:chOff x="-718574" y="2471579"/>
            <a:chExt cx="327978" cy="1492804"/>
          </a:xfrm>
        </p:grpSpPr>
        <p:sp>
          <p:nvSpPr>
            <p:cNvPr id="100" name="Rectangle 11">
              <a:extLst>
                <a:ext uri="{FF2B5EF4-FFF2-40B4-BE49-F238E27FC236}">
                  <a16:creationId xmlns:a16="http://schemas.microsoft.com/office/drawing/2014/main" id="{FB5DC550-A8E3-4CC4-862B-9CCFF9B03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18574" y="2471579"/>
              <a:ext cx="327978" cy="1492804"/>
            </a:xfrm>
            <a:prstGeom prst="rect">
              <a:avLst/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Calibri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01" name="矩形 38">
              <a:extLst>
                <a:ext uri="{FF2B5EF4-FFF2-40B4-BE49-F238E27FC236}">
                  <a16:creationId xmlns:a16="http://schemas.microsoft.com/office/drawing/2014/main" id="{B2C50C64-B039-4610-A070-38C2F9B77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0065" y="2556336"/>
              <a:ext cx="270958" cy="1349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lvl="0" algn="ctr">
                <a:defRPr/>
              </a:pPr>
              <a:r>
                <a:rPr lang="zh-CN" altLang="en-US" sz="4000" dirty="0">
                  <a:gradFill>
                    <a:gsLst>
                      <a:gs pos="0">
                        <a:prstClr val="white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atin typeface="+mj-ea"/>
                  <a:ea typeface="+mj-ea"/>
                  <a:sym typeface="微软雅黑" panose="020B0503020204020204" pitchFamily="34" charset="-122"/>
                </a:rPr>
                <a:t>标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61CBCBEE-854E-486E-A964-73FFACCEFDBE}"/>
              </a:ext>
            </a:extLst>
          </p:cNvPr>
          <p:cNvGrpSpPr/>
          <p:nvPr/>
        </p:nvGrpSpPr>
        <p:grpSpPr>
          <a:xfrm>
            <a:off x="5074194" y="2552232"/>
            <a:ext cx="844412" cy="782803"/>
            <a:chOff x="-718574" y="2471579"/>
            <a:chExt cx="327978" cy="1492804"/>
          </a:xfrm>
        </p:grpSpPr>
        <p:sp>
          <p:nvSpPr>
            <p:cNvPr id="106" name="Rectangle 11">
              <a:extLst>
                <a:ext uri="{FF2B5EF4-FFF2-40B4-BE49-F238E27FC236}">
                  <a16:creationId xmlns:a16="http://schemas.microsoft.com/office/drawing/2014/main" id="{AA8DD229-1349-4433-90F3-79F4CBE26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18574" y="2471579"/>
              <a:ext cx="327978" cy="1492804"/>
            </a:xfrm>
            <a:prstGeom prst="rect">
              <a:avLst/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Calibri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16" name="矩形 38">
              <a:extLst>
                <a:ext uri="{FF2B5EF4-FFF2-40B4-BE49-F238E27FC236}">
                  <a16:creationId xmlns:a16="http://schemas.microsoft.com/office/drawing/2014/main" id="{9ED395A0-9FEF-4AE5-A574-151D45689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0064" y="2556336"/>
              <a:ext cx="270959" cy="1349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lvl="0" algn="ctr">
                <a:defRPr/>
              </a:pPr>
              <a:r>
                <a:rPr lang="zh-CN" altLang="en-US" sz="4000" dirty="0">
                  <a:gradFill>
                    <a:gsLst>
                      <a:gs pos="0">
                        <a:prstClr val="white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atin typeface="+mj-ea"/>
                  <a:ea typeface="+mj-ea"/>
                  <a:sym typeface="微软雅黑" panose="020B0503020204020204" pitchFamily="34" charset="-122"/>
                </a:rPr>
                <a:t>尺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51" name="圆角矩形 36">
            <a:extLst>
              <a:ext uri="{FF2B5EF4-FFF2-40B4-BE49-F238E27FC236}">
                <a16:creationId xmlns:a16="http://schemas.microsoft.com/office/drawing/2014/main" id="{78A2D9C1-D20E-4B06-86E5-E8564A036B70}"/>
              </a:ext>
            </a:extLst>
          </p:cNvPr>
          <p:cNvSpPr/>
          <p:nvPr/>
        </p:nvSpPr>
        <p:spPr>
          <a:xfrm>
            <a:off x="6096000" y="2726588"/>
            <a:ext cx="5713929" cy="577967"/>
          </a:xfrm>
          <a:prstGeom prst="roundRect">
            <a:avLst>
              <a:gd name="adj" fmla="val 3955"/>
            </a:avLst>
          </a:prstGeom>
          <a:solidFill>
            <a:srgbClr val="C00000"/>
          </a:solidFill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5743CEB7-2B85-4183-926E-AE36DCD9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4488" y="2851284"/>
            <a:ext cx="5374312" cy="34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lvl="0" defTabSz="912813" fontAlgn="base">
              <a:lnSpc>
                <a:spcPts val="2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zh-CN" altLang="en-US" sz="2000" kern="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标尺就是约束党员行为举止的规范和要求</a:t>
            </a: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74ADEEC4-9FCE-4A88-833B-10C4D966697E}"/>
              </a:ext>
            </a:extLst>
          </p:cNvPr>
          <p:cNvGrpSpPr/>
          <p:nvPr/>
        </p:nvGrpSpPr>
        <p:grpSpPr>
          <a:xfrm>
            <a:off x="4006849" y="3528791"/>
            <a:ext cx="1962029" cy="2465609"/>
            <a:chOff x="619105" y="709370"/>
            <a:chExt cx="2334272" cy="2933392"/>
          </a:xfrm>
        </p:grpSpPr>
        <p:grpSp>
          <p:nvGrpSpPr>
            <p:cNvPr id="154" name="组合 153">
              <a:extLst>
                <a:ext uri="{FF2B5EF4-FFF2-40B4-BE49-F238E27FC236}">
                  <a16:creationId xmlns:a16="http://schemas.microsoft.com/office/drawing/2014/main" id="{C3D7EA42-06DC-4356-B333-181759FD3799}"/>
                </a:ext>
              </a:extLst>
            </p:cNvPr>
            <p:cNvGrpSpPr/>
            <p:nvPr/>
          </p:nvGrpSpPr>
          <p:grpSpPr>
            <a:xfrm>
              <a:off x="670166" y="709370"/>
              <a:ext cx="2276234" cy="2933392"/>
              <a:chOff x="588886" y="467186"/>
              <a:chExt cx="2282348" cy="2941271"/>
            </a:xfrm>
          </p:grpSpPr>
          <p:sp>
            <p:nvSpPr>
              <p:cNvPr id="158" name="矩形 157">
                <a:extLst>
                  <a:ext uri="{FF2B5EF4-FFF2-40B4-BE49-F238E27FC236}">
                    <a16:creationId xmlns:a16="http://schemas.microsoft.com/office/drawing/2014/main" id="{F1D75D26-B1BA-4BE6-8867-516D72334842}"/>
                  </a:ext>
                </a:extLst>
              </p:cNvPr>
              <p:cNvSpPr/>
              <p:nvPr/>
            </p:nvSpPr>
            <p:spPr>
              <a:xfrm>
                <a:off x="633087" y="513360"/>
                <a:ext cx="2238147" cy="289509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4630E863-E8BA-4E6D-8364-3B567217EB56}"/>
                  </a:ext>
                </a:extLst>
              </p:cNvPr>
              <p:cNvSpPr/>
              <p:nvPr/>
            </p:nvSpPr>
            <p:spPr>
              <a:xfrm>
                <a:off x="588886" y="467186"/>
                <a:ext cx="2238147" cy="289509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55" name="TextBox 41">
              <a:extLst>
                <a:ext uri="{FF2B5EF4-FFF2-40B4-BE49-F238E27FC236}">
                  <a16:creationId xmlns:a16="http://schemas.microsoft.com/office/drawing/2014/main" id="{FDCF1EF1-7516-4753-8633-21464BC8D3E6}"/>
                </a:ext>
              </a:extLst>
            </p:cNvPr>
            <p:cNvSpPr txBox="1"/>
            <p:nvPr/>
          </p:nvSpPr>
          <p:spPr>
            <a:xfrm>
              <a:off x="619105" y="2557909"/>
              <a:ext cx="2334272" cy="805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FFFF00"/>
                  </a:solidFill>
                  <a:latin typeface="+mj-ea"/>
                  <a:ea typeface="+mj-ea"/>
                  <a:sym typeface="微软雅黑" panose="020B0503020204020204" pitchFamily="34" charset="-122"/>
                </a:rPr>
                <a:t>中国共产党</a:t>
              </a:r>
              <a:endParaRPr lang="en-US" altLang="zh-CN" sz="1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endParaRPr>
            </a:p>
            <a:p>
              <a:pPr algn="ctr"/>
              <a:r>
                <a:rPr lang="zh-CN" altLang="en-US" sz="2400" b="1" dirty="0">
                  <a:solidFill>
                    <a:srgbClr val="FFFF00"/>
                  </a:solidFill>
                  <a:latin typeface="+mj-ea"/>
                  <a:ea typeface="+mj-ea"/>
                  <a:sym typeface="微软雅黑" panose="020B0503020204020204" pitchFamily="34" charset="-122"/>
                </a:rPr>
                <a:t>章  程</a:t>
              </a:r>
            </a:p>
          </p:txBody>
        </p:sp>
        <p:pic>
          <p:nvPicPr>
            <p:cNvPr id="156" name="图片 155">
              <a:extLst>
                <a:ext uri="{FF2B5EF4-FFF2-40B4-BE49-F238E27FC236}">
                  <a16:creationId xmlns:a16="http://schemas.microsoft.com/office/drawing/2014/main" id="{0EDFE102-21A0-4D42-9A0E-74071EDA2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046" y="1182859"/>
              <a:ext cx="1105433" cy="1105433"/>
            </a:xfrm>
            <a:prstGeom prst="rect">
              <a:avLst/>
            </a:prstGeom>
          </p:spPr>
        </p:pic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6AA16D0B-88B9-4F8E-AE4B-D859A5C289CE}"/>
                </a:ext>
              </a:extLst>
            </p:cNvPr>
            <p:cNvSpPr/>
            <p:nvPr/>
          </p:nvSpPr>
          <p:spPr>
            <a:xfrm>
              <a:off x="1097575" y="2372906"/>
              <a:ext cx="1377330" cy="2013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The People's Republic of China</a:t>
              </a:r>
            </a:p>
          </p:txBody>
        </p:sp>
      </p:grpSp>
      <p:sp>
        <p:nvSpPr>
          <p:cNvPr id="160" name="矩形 159">
            <a:extLst>
              <a:ext uri="{FF2B5EF4-FFF2-40B4-BE49-F238E27FC236}">
                <a16:creationId xmlns:a16="http://schemas.microsoft.com/office/drawing/2014/main" id="{358EBE42-FF02-4617-BBC1-5E6640F4FE59}"/>
              </a:ext>
            </a:extLst>
          </p:cNvPr>
          <p:cNvSpPr/>
          <p:nvPr/>
        </p:nvSpPr>
        <p:spPr>
          <a:xfrm>
            <a:off x="6096000" y="3699848"/>
            <a:ext cx="5428343" cy="1927610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lvl="0">
              <a:lnSpc>
                <a:spcPts val="2700"/>
              </a:lnSpc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每一个共产党员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lvl="0">
              <a:lnSpc>
                <a:spcPts val="2300"/>
              </a:lnSpc>
              <a:defRPr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都要树立强烈的标尺导向，建立正面的要求、正向的标准、正确的引导，进行自我唤醒党章党规意识，重拾光荣精神传统，从最基本的党员义务和责任抓起，从最简单的党员日常行为规范抓起，让标尺意识和思想融入每个合格党员的血液中、骨髓里，并植根于灵魂的深处。</a:t>
            </a:r>
          </a:p>
        </p:txBody>
      </p:sp>
      <p:sp>
        <p:nvSpPr>
          <p:cNvPr id="28" name="Aitds1">
            <a:extLst>
              <a:ext uri="{FF2B5EF4-FFF2-40B4-BE49-F238E27FC236}">
                <a16:creationId xmlns:a16="http://schemas.microsoft.com/office/drawing/2014/main" id="{D93A58B7-4E67-4CE0-BCB8-F4E9BE329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无规矩不成方圆，不立标尺不为合格党员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50" y="1759313"/>
            <a:ext cx="4624019" cy="462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96" grpId="0"/>
          <p:bldP spid="97" grpId="0" animBg="1"/>
          <p:bldP spid="98" grpId="0" animBg="1"/>
          <p:bldP spid="151" grpId="0" animBg="1"/>
          <p:bldP spid="152" grpId="0"/>
          <p:bldP spid="160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96" grpId="0"/>
          <p:bldP spid="97" grpId="0" animBg="1"/>
          <p:bldP spid="98" grpId="0" animBg="1"/>
          <p:bldP spid="151" grpId="0" animBg="1"/>
          <p:bldP spid="152" grpId="0"/>
          <p:bldP spid="160" grpId="0"/>
          <p:bldP spid="2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>
            <a:extLst>
              <a:ext uri="{FF2B5EF4-FFF2-40B4-BE49-F238E27FC236}">
                <a16:creationId xmlns:a16="http://schemas.microsoft.com/office/drawing/2014/main" id="{681FDEA0-4D3E-4203-A39B-9A504178C6EE}"/>
              </a:ext>
            </a:extLst>
          </p:cNvPr>
          <p:cNvSpPr/>
          <p:nvPr/>
        </p:nvSpPr>
        <p:spPr>
          <a:xfrm>
            <a:off x="19633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B5D33A4-A890-4299-A928-1142AC454CD4}"/>
              </a:ext>
            </a:extLst>
          </p:cNvPr>
          <p:cNvSpPr txBox="1"/>
          <p:nvPr/>
        </p:nvSpPr>
        <p:spPr>
          <a:xfrm>
            <a:off x="2474245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立标尺就要实现深化党建规律性认识的新飞跃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C72DFF74-DBE1-45F2-9418-06FDAE19C8C6}"/>
              </a:ext>
            </a:extLst>
          </p:cNvPr>
          <p:cNvSpPr>
            <a:spLocks/>
          </p:cNvSpPr>
          <p:nvPr/>
        </p:nvSpPr>
        <p:spPr bwMode="auto">
          <a:xfrm>
            <a:off x="23945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E90EF9E-B332-4FCB-B433-4AE85DF55B6C}"/>
              </a:ext>
            </a:extLst>
          </p:cNvPr>
          <p:cNvSpPr/>
          <p:nvPr/>
        </p:nvSpPr>
        <p:spPr>
          <a:xfrm>
            <a:off x="9677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第二 </a:t>
            </a:r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6CFB3CF4-EA6B-4311-AEBC-4FDEB375B106}"/>
              </a:ext>
            </a:extLst>
          </p:cNvPr>
          <p:cNvSpPr>
            <a:spLocks/>
          </p:cNvSpPr>
          <p:nvPr/>
        </p:nvSpPr>
        <p:spPr bwMode="auto">
          <a:xfrm>
            <a:off x="1246663" y="2584904"/>
            <a:ext cx="80931" cy="472678"/>
          </a:xfrm>
          <a:custGeom>
            <a:avLst/>
            <a:gdLst>
              <a:gd name="T0" fmla="*/ 139 w 139"/>
              <a:gd name="T1" fmla="*/ 0 h 806"/>
              <a:gd name="T2" fmla="*/ 0 w 139"/>
              <a:gd name="T3" fmla="*/ 110 h 806"/>
              <a:gd name="T4" fmla="*/ 0 w 139"/>
              <a:gd name="T5" fmla="*/ 806 h 806"/>
              <a:gd name="T6" fmla="*/ 139 w 139"/>
              <a:gd name="T7" fmla="*/ 696 h 806"/>
              <a:gd name="T8" fmla="*/ 139 w 139"/>
              <a:gd name="T9" fmla="*/ 0 h 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806">
                <a:moveTo>
                  <a:pt x="139" y="0"/>
                </a:moveTo>
                <a:lnTo>
                  <a:pt x="0" y="110"/>
                </a:lnTo>
                <a:lnTo>
                  <a:pt x="0" y="806"/>
                </a:lnTo>
                <a:lnTo>
                  <a:pt x="139" y="696"/>
                </a:lnTo>
                <a:lnTo>
                  <a:pt x="139" y="0"/>
                </a:ln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14E4CD96-9272-49B5-97E4-932AC71D2BC6}"/>
              </a:ext>
            </a:extLst>
          </p:cNvPr>
          <p:cNvSpPr>
            <a:spLocks/>
          </p:cNvSpPr>
          <p:nvPr/>
        </p:nvSpPr>
        <p:spPr bwMode="auto">
          <a:xfrm>
            <a:off x="1246663" y="2649198"/>
            <a:ext cx="7374782" cy="408384"/>
          </a:xfrm>
          <a:custGeom>
            <a:avLst/>
            <a:gdLst>
              <a:gd name="T0" fmla="*/ 3591 w 3591"/>
              <a:gd name="T1" fmla="*/ 0 h 696"/>
              <a:gd name="T2" fmla="*/ 0 w 3591"/>
              <a:gd name="T3" fmla="*/ 0 h 696"/>
              <a:gd name="T4" fmla="*/ 0 w 3591"/>
              <a:gd name="T5" fmla="*/ 696 h 696"/>
              <a:gd name="T6" fmla="*/ 3591 w 3591"/>
              <a:gd name="T7" fmla="*/ 696 h 696"/>
              <a:gd name="T8" fmla="*/ 3383 w 3591"/>
              <a:gd name="T9" fmla="*/ 353 h 696"/>
              <a:gd name="T10" fmla="*/ 3591 w 3591"/>
              <a:gd name="T11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91" h="696">
                <a:moveTo>
                  <a:pt x="3591" y="0"/>
                </a:moveTo>
                <a:lnTo>
                  <a:pt x="0" y="0"/>
                </a:lnTo>
                <a:lnTo>
                  <a:pt x="0" y="696"/>
                </a:lnTo>
                <a:lnTo>
                  <a:pt x="3591" y="696"/>
                </a:lnTo>
                <a:lnTo>
                  <a:pt x="3383" y="353"/>
                </a:lnTo>
                <a:lnTo>
                  <a:pt x="3591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AE731248-B5EF-47E3-98EB-5649308F9D79}"/>
              </a:ext>
            </a:extLst>
          </p:cNvPr>
          <p:cNvSpPr txBox="1"/>
          <p:nvPr/>
        </p:nvSpPr>
        <p:spPr>
          <a:xfrm>
            <a:off x="1675938" y="2672581"/>
            <a:ext cx="6756862" cy="361619"/>
          </a:xfrm>
          <a:prstGeom prst="rect">
            <a:avLst/>
          </a:prstGeom>
          <a:noFill/>
        </p:spPr>
        <p:txBody>
          <a:bodyPr wrap="square" lIns="68562" tIns="34281" rIns="68562" bIns="34281" rtlCol="0" anchor="ctr">
            <a:spAutoFit/>
          </a:bodyPr>
          <a:lstStyle/>
          <a:p>
            <a:pPr lvl="0">
              <a:defRPr/>
            </a:pPr>
            <a:r>
              <a:rPr lang="zh-CN" altLang="en-US" sz="19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进入新时期党要全面从严治党，推进党的建设新伟大工程</a:t>
            </a:r>
            <a:endParaRPr kumimoji="0" lang="zh-CN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780BD23-7CB2-4263-9863-BCE50973B344}"/>
              </a:ext>
            </a:extLst>
          </p:cNvPr>
          <p:cNvSpPr txBox="1"/>
          <p:nvPr/>
        </p:nvSpPr>
        <p:spPr>
          <a:xfrm>
            <a:off x="1963380" y="3197667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gradFill>
                  <a:gsLst>
                    <a:gs pos="0">
                      <a:srgbClr val="FF3300"/>
                    </a:gs>
                    <a:gs pos="87000">
                      <a:srgbClr val="C00000"/>
                    </a:gs>
                    <a:gs pos="100000">
                      <a:srgbClr val="FF3300"/>
                    </a:gs>
                  </a:gsLst>
                  <a:lin ang="5400000" scaled="0"/>
                </a:gradFill>
                <a:latin typeface="+mj-ea"/>
                <a:ea typeface="+mj-ea"/>
                <a:sym typeface="微软雅黑" panose="020B0503020204020204" pitchFamily="34" charset="-122"/>
              </a:rPr>
              <a:t>增强标尺的实践性和时代性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F3C8BE7-E161-4D31-83D1-9E33E851F926}"/>
              </a:ext>
            </a:extLst>
          </p:cNvPr>
          <p:cNvGrpSpPr/>
          <p:nvPr/>
        </p:nvGrpSpPr>
        <p:grpSpPr>
          <a:xfrm>
            <a:off x="1160498" y="3217966"/>
            <a:ext cx="615675" cy="616942"/>
            <a:chOff x="955277" y="1419845"/>
            <a:chExt cx="615675" cy="616942"/>
          </a:xfrm>
        </p:grpSpPr>
        <p:sp>
          <p:nvSpPr>
            <p:cNvPr id="36" name="圆角矩形 19">
              <a:extLst>
                <a:ext uri="{FF2B5EF4-FFF2-40B4-BE49-F238E27FC236}">
                  <a16:creationId xmlns:a16="http://schemas.microsoft.com/office/drawing/2014/main" id="{9E2E9C56-E005-4B33-8D22-34C12512654D}"/>
                </a:ext>
              </a:extLst>
            </p:cNvPr>
            <p:cNvSpPr/>
            <p:nvPr/>
          </p:nvSpPr>
          <p:spPr bwMode="auto">
            <a:xfrm rot="2640000" flipH="1">
              <a:off x="955277" y="1419845"/>
              <a:ext cx="615675" cy="616942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120948" tIns="60475" rIns="120948" bIns="60475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6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微软雅黑" panose="020B0503020204020204" pitchFamily="34" charset="-122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7775DF93-E954-433D-8F3E-894D4CBDC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89" y="1520444"/>
              <a:ext cx="387904" cy="387904"/>
            </a:xfrm>
            <a:prstGeom prst="rect">
              <a:avLst/>
            </a:prstGeom>
          </p:spPr>
        </p:pic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80D3CE50-FF47-44F2-91D2-B4D96371B9CA}"/>
              </a:ext>
            </a:extLst>
          </p:cNvPr>
          <p:cNvSpPr/>
          <p:nvPr/>
        </p:nvSpPr>
        <p:spPr>
          <a:xfrm>
            <a:off x="1408614" y="3850299"/>
            <a:ext cx="9558254" cy="1504417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285750" indent="-285750" defTabSz="912813" fontAlgn="base">
              <a:lnSpc>
                <a:spcPts val="2600"/>
              </a:lnSpc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1600" kern="0" dirty="0"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100000">
                      <a:srgbClr val="000000">
                        <a:lumMod val="85000"/>
                        <a:lumOff val="15000"/>
                      </a:srgbClr>
                    </a:gs>
                  </a:gsLst>
                  <a:lin ang="18900000" scaled="1"/>
                </a:gra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我们需要结合不同领域、行业，结合党员队伍的不同身份，对标准进行再细化、具再体化，从而让标尺在党员心中生根开花，成为外化于形、内化于心的强大力量，并成为广大党员终身自觉追求的目标。</a:t>
            </a:r>
            <a:endParaRPr lang="en-US" altLang="zh-CN" sz="1600" kern="0" dirty="0">
              <a:gradFill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100000">
                    <a:srgbClr val="000000">
                      <a:lumMod val="85000"/>
                      <a:lumOff val="15000"/>
                    </a:srgbClr>
                  </a:gs>
                </a:gsLst>
                <a:lin ang="18900000" scaled="1"/>
              </a:gradFill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  <a:p>
            <a:pPr marL="285750" indent="-285750" defTabSz="912813" fontAlgn="base">
              <a:lnSpc>
                <a:spcPts val="2600"/>
              </a:lnSpc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1600" kern="0" dirty="0"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100000">
                      <a:srgbClr val="000000">
                        <a:lumMod val="85000"/>
                        <a:lumOff val="15000"/>
                      </a:srgbClr>
                    </a:gs>
                  </a:gsLst>
                  <a:lin ang="18900000" scaled="1"/>
                </a:gra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可以说，新时代赋予标尺以新的内涵。我们在座的每一名合格党员都应该牢固树立新时期政治的、奉献的、实干的、有为的、创新的、律己的时代标尺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2FA99144-96A0-4684-BC78-F44238590962}"/>
              </a:ext>
            </a:extLst>
          </p:cNvPr>
          <p:cNvGrpSpPr/>
          <p:nvPr/>
        </p:nvGrpSpPr>
        <p:grpSpPr>
          <a:xfrm>
            <a:off x="3540260" y="5506948"/>
            <a:ext cx="922805" cy="923139"/>
            <a:chOff x="304800" y="673100"/>
            <a:chExt cx="4000500" cy="4000500"/>
          </a:xfrm>
          <a:effectLst/>
        </p:grpSpPr>
        <p:sp>
          <p:nvSpPr>
            <p:cNvPr id="40" name="同心圆 2">
              <a:extLst>
                <a:ext uri="{FF2B5EF4-FFF2-40B4-BE49-F238E27FC236}">
                  <a16:creationId xmlns:a16="http://schemas.microsoft.com/office/drawing/2014/main" id="{C67C0AC0-70CC-4670-BFED-3409913904B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5BC6280-EAF4-48A9-B2EA-DCAB2AC45D01}"/>
                </a:ext>
              </a:extLst>
            </p:cNvPr>
            <p:cNvSpPr/>
            <p:nvPr/>
          </p:nvSpPr>
          <p:spPr>
            <a:xfrm>
              <a:off x="392110" y="760413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5DDC5859-F7BE-4DE9-9EE4-101973F62EFD}"/>
              </a:ext>
            </a:extLst>
          </p:cNvPr>
          <p:cNvSpPr/>
          <p:nvPr/>
        </p:nvSpPr>
        <p:spPr>
          <a:xfrm>
            <a:off x="3485877" y="565987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lvl="0" algn="ctr"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思想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lvl="0" algn="ctr"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领先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3" name="椭圆 12">
            <a:extLst>
              <a:ext uri="{FF2B5EF4-FFF2-40B4-BE49-F238E27FC236}">
                <a16:creationId xmlns:a16="http://schemas.microsoft.com/office/drawing/2014/main" id="{0F0B3A68-7F82-43F1-998B-5148230F8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7185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F948F64-473B-4B58-A233-173F243EDDB3}"/>
              </a:ext>
            </a:extLst>
          </p:cNvPr>
          <p:cNvGrpSpPr/>
          <p:nvPr/>
        </p:nvGrpSpPr>
        <p:grpSpPr>
          <a:xfrm>
            <a:off x="4943088" y="5496788"/>
            <a:ext cx="922805" cy="923139"/>
            <a:chOff x="304800" y="673100"/>
            <a:chExt cx="4000500" cy="4000500"/>
          </a:xfrm>
          <a:effectLst/>
        </p:grpSpPr>
        <p:sp>
          <p:nvSpPr>
            <p:cNvPr id="45" name="同心圆 2">
              <a:extLst>
                <a:ext uri="{FF2B5EF4-FFF2-40B4-BE49-F238E27FC236}">
                  <a16:creationId xmlns:a16="http://schemas.microsoft.com/office/drawing/2014/main" id="{7F386122-E5F8-45A0-8DD6-7FEB2D46E02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73BD733D-6BCE-442A-910D-943297F42876}"/>
                </a:ext>
              </a:extLst>
            </p:cNvPr>
            <p:cNvSpPr/>
            <p:nvPr/>
          </p:nvSpPr>
          <p:spPr>
            <a:xfrm>
              <a:off x="392110" y="804442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E87426FF-AF43-44E1-9452-06AD30EA5E42}"/>
              </a:ext>
            </a:extLst>
          </p:cNvPr>
          <p:cNvSpPr/>
          <p:nvPr/>
        </p:nvSpPr>
        <p:spPr>
          <a:xfrm>
            <a:off x="4909025" y="567003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先人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后己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8" name="椭圆 12">
            <a:extLst>
              <a:ext uri="{FF2B5EF4-FFF2-40B4-BE49-F238E27FC236}">
                <a16:creationId xmlns:a16="http://schemas.microsoft.com/office/drawing/2014/main" id="{EB8D2D5B-64D2-4444-A5CB-B92727F91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013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B618456-F1D3-4C51-B2E1-7BCE168813A8}"/>
              </a:ext>
            </a:extLst>
          </p:cNvPr>
          <p:cNvGrpSpPr/>
          <p:nvPr/>
        </p:nvGrpSpPr>
        <p:grpSpPr>
          <a:xfrm>
            <a:off x="6301567" y="5496788"/>
            <a:ext cx="922805" cy="923139"/>
            <a:chOff x="304800" y="673100"/>
            <a:chExt cx="4000500" cy="4000500"/>
          </a:xfrm>
          <a:effectLst/>
        </p:grpSpPr>
        <p:sp>
          <p:nvSpPr>
            <p:cNvPr id="50" name="同心圆 2">
              <a:extLst>
                <a:ext uri="{FF2B5EF4-FFF2-40B4-BE49-F238E27FC236}">
                  <a16:creationId xmlns:a16="http://schemas.microsoft.com/office/drawing/2014/main" id="{810C6A96-6156-4C8E-B41F-650C008C678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493F89B4-5ECA-4ED8-BBC7-86C4B62BCA0E}"/>
                </a:ext>
              </a:extLst>
            </p:cNvPr>
            <p:cNvSpPr/>
            <p:nvPr/>
          </p:nvSpPr>
          <p:spPr>
            <a:xfrm>
              <a:off x="392110" y="804442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988DBC01-2419-4B4C-8AD5-FE34FF14C858}"/>
              </a:ext>
            </a:extLst>
          </p:cNvPr>
          <p:cNvSpPr/>
          <p:nvPr/>
        </p:nvSpPr>
        <p:spPr>
          <a:xfrm>
            <a:off x="6267504" y="567003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一马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当先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3" name="椭圆 12">
            <a:extLst>
              <a:ext uri="{FF2B5EF4-FFF2-40B4-BE49-F238E27FC236}">
                <a16:creationId xmlns:a16="http://schemas.microsoft.com/office/drawing/2014/main" id="{909933A5-A5C7-4988-9623-CE498BC1A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8492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719C3FB-2B1C-4329-A50F-5B6C5BD51F0B}"/>
              </a:ext>
            </a:extLst>
          </p:cNvPr>
          <p:cNvGrpSpPr/>
          <p:nvPr/>
        </p:nvGrpSpPr>
        <p:grpSpPr>
          <a:xfrm>
            <a:off x="7663690" y="5506948"/>
            <a:ext cx="922805" cy="923139"/>
            <a:chOff x="304800" y="673100"/>
            <a:chExt cx="4000500" cy="4000500"/>
          </a:xfrm>
          <a:effectLst/>
        </p:grpSpPr>
        <p:sp>
          <p:nvSpPr>
            <p:cNvPr id="56" name="同心圆 2">
              <a:extLst>
                <a:ext uri="{FF2B5EF4-FFF2-40B4-BE49-F238E27FC236}">
                  <a16:creationId xmlns:a16="http://schemas.microsoft.com/office/drawing/2014/main" id="{CDDBC7EF-3A22-4AC4-80EE-789FC3177D8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C0BF35ED-13A6-4B30-813C-8FDA8B92CE45}"/>
                </a:ext>
              </a:extLst>
            </p:cNvPr>
            <p:cNvSpPr/>
            <p:nvPr/>
          </p:nvSpPr>
          <p:spPr>
            <a:xfrm>
              <a:off x="392110" y="760413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DCAFBD9E-19FF-4C6C-B059-3159A4290966}"/>
              </a:ext>
            </a:extLst>
          </p:cNvPr>
          <p:cNvSpPr/>
          <p:nvPr/>
        </p:nvSpPr>
        <p:spPr>
          <a:xfrm>
            <a:off x="7609307" y="565987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先拔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头筹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9" name="椭圆 12">
            <a:extLst>
              <a:ext uri="{FF2B5EF4-FFF2-40B4-BE49-F238E27FC236}">
                <a16:creationId xmlns:a16="http://schemas.microsoft.com/office/drawing/2014/main" id="{C93D31DA-6E3D-4711-B41D-60D4C6355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615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231A5535-B1DB-42DA-8A73-568559EAF242}"/>
              </a:ext>
            </a:extLst>
          </p:cNvPr>
          <p:cNvGrpSpPr/>
          <p:nvPr/>
        </p:nvGrpSpPr>
        <p:grpSpPr>
          <a:xfrm>
            <a:off x="9066518" y="5496788"/>
            <a:ext cx="922805" cy="923139"/>
            <a:chOff x="304800" y="673100"/>
            <a:chExt cx="4000500" cy="4000500"/>
          </a:xfrm>
          <a:effectLst/>
        </p:grpSpPr>
        <p:sp>
          <p:nvSpPr>
            <p:cNvPr id="61" name="同心圆 2">
              <a:extLst>
                <a:ext uri="{FF2B5EF4-FFF2-40B4-BE49-F238E27FC236}">
                  <a16:creationId xmlns:a16="http://schemas.microsoft.com/office/drawing/2014/main" id="{DBBD1D6E-BEB7-4826-BC32-E7DD6448D15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27DAF8C6-AF65-41BB-9E77-96DF859112CF}"/>
                </a:ext>
              </a:extLst>
            </p:cNvPr>
            <p:cNvSpPr/>
            <p:nvPr/>
          </p:nvSpPr>
          <p:spPr>
            <a:xfrm>
              <a:off x="392110" y="804442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E9DE8B8E-4EBE-410D-A820-AF1C4A4DDEF9}"/>
              </a:ext>
            </a:extLst>
          </p:cNvPr>
          <p:cNvSpPr/>
          <p:nvPr/>
        </p:nvSpPr>
        <p:spPr>
          <a:xfrm>
            <a:off x="9032455" y="567003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敢为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人先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4" name="椭圆 12">
            <a:extLst>
              <a:ext uri="{FF2B5EF4-FFF2-40B4-BE49-F238E27FC236}">
                <a16:creationId xmlns:a16="http://schemas.microsoft.com/office/drawing/2014/main" id="{DF89F72C-0F8B-47F3-8422-60C797EB1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3443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DF7955BC-23FC-440B-A7B1-6465F1B9C768}"/>
              </a:ext>
            </a:extLst>
          </p:cNvPr>
          <p:cNvGrpSpPr/>
          <p:nvPr/>
        </p:nvGrpSpPr>
        <p:grpSpPr>
          <a:xfrm>
            <a:off x="10424997" y="5496788"/>
            <a:ext cx="922805" cy="923139"/>
            <a:chOff x="304800" y="673100"/>
            <a:chExt cx="4000500" cy="4000500"/>
          </a:xfrm>
          <a:effectLst/>
        </p:grpSpPr>
        <p:sp>
          <p:nvSpPr>
            <p:cNvPr id="66" name="同心圆 2">
              <a:extLst>
                <a:ext uri="{FF2B5EF4-FFF2-40B4-BE49-F238E27FC236}">
                  <a16:creationId xmlns:a16="http://schemas.microsoft.com/office/drawing/2014/main" id="{3687C7D2-DAF5-453D-AE10-5FF697D8D25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8F222CC5-F54A-4943-A980-ED8AE952153C}"/>
                </a:ext>
              </a:extLst>
            </p:cNvPr>
            <p:cNvSpPr/>
            <p:nvPr/>
          </p:nvSpPr>
          <p:spPr>
            <a:xfrm>
              <a:off x="392110" y="804442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B8C1B870-B5AA-4F03-92CA-2160FC7BA6DB}"/>
              </a:ext>
            </a:extLst>
          </p:cNvPr>
          <p:cNvSpPr/>
          <p:nvPr/>
        </p:nvSpPr>
        <p:spPr>
          <a:xfrm>
            <a:off x="10390934" y="567003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身先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士卒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9" name="椭圆 12">
            <a:extLst>
              <a:ext uri="{FF2B5EF4-FFF2-40B4-BE49-F238E27FC236}">
                <a16:creationId xmlns:a16="http://schemas.microsoft.com/office/drawing/2014/main" id="{5B2705C5-8FDE-4C9A-A874-E98FB853B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1922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F7AD7638-B073-4BB6-8987-30F586D6E1B6}"/>
              </a:ext>
            </a:extLst>
          </p:cNvPr>
          <p:cNvGrpSpPr/>
          <p:nvPr/>
        </p:nvGrpSpPr>
        <p:grpSpPr>
          <a:xfrm>
            <a:off x="847322" y="5670038"/>
            <a:ext cx="798682" cy="671659"/>
            <a:chOff x="4064935" y="4137654"/>
            <a:chExt cx="607100" cy="510547"/>
          </a:xfrm>
        </p:grpSpPr>
        <p:sp>
          <p:nvSpPr>
            <p:cNvPr id="71" name="圆角矩形 62">
              <a:extLst>
                <a:ext uri="{FF2B5EF4-FFF2-40B4-BE49-F238E27FC236}">
                  <a16:creationId xmlns:a16="http://schemas.microsoft.com/office/drawing/2014/main" id="{DDCFD445-50C7-4834-ADEB-5F1D59119D8D}"/>
                </a:ext>
              </a:extLst>
            </p:cNvPr>
            <p:cNvSpPr/>
            <p:nvPr/>
          </p:nvSpPr>
          <p:spPr>
            <a:xfrm>
              <a:off x="4113212" y="4137654"/>
              <a:ext cx="510546" cy="51054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  <p:sp>
          <p:nvSpPr>
            <p:cNvPr id="72" name="TextBox 7">
              <a:extLst>
                <a:ext uri="{FF2B5EF4-FFF2-40B4-BE49-F238E27FC236}">
                  <a16:creationId xmlns:a16="http://schemas.microsoft.com/office/drawing/2014/main" id="{85ADF3CD-D5D1-45A1-B066-C8D91DB271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4935" y="4156907"/>
              <a:ext cx="607100" cy="491294"/>
            </a:xfrm>
            <a:prstGeom prst="rect">
              <a:avLst/>
            </a:prstGeom>
            <a:noFill/>
            <a:ln>
              <a:noFill/>
            </a:ln>
            <a:effectLst>
              <a:glow rad="1371600">
                <a:srgbClr val="FFFF00"/>
              </a:glo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Arial"/>
                  <a:sym typeface="微软雅黑" panose="020B0503020204020204" pitchFamily="34" charset="-122"/>
                </a:rPr>
                <a:t>六</a:t>
              </a: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887931D6-4432-4CB6-954C-9D6BAB621310}"/>
              </a:ext>
            </a:extLst>
          </p:cNvPr>
          <p:cNvGrpSpPr/>
          <p:nvPr/>
        </p:nvGrpSpPr>
        <p:grpSpPr>
          <a:xfrm>
            <a:off x="1582493" y="5682704"/>
            <a:ext cx="798682" cy="671658"/>
            <a:chOff x="4064935" y="4137654"/>
            <a:chExt cx="607100" cy="510546"/>
          </a:xfrm>
        </p:grpSpPr>
        <p:sp>
          <p:nvSpPr>
            <p:cNvPr id="74" name="圆角矩形 62">
              <a:extLst>
                <a:ext uri="{FF2B5EF4-FFF2-40B4-BE49-F238E27FC236}">
                  <a16:creationId xmlns:a16="http://schemas.microsoft.com/office/drawing/2014/main" id="{A01F153E-8255-4E66-A88D-459686374BF9}"/>
                </a:ext>
              </a:extLst>
            </p:cNvPr>
            <p:cNvSpPr/>
            <p:nvPr/>
          </p:nvSpPr>
          <p:spPr>
            <a:xfrm>
              <a:off x="4113212" y="4137654"/>
              <a:ext cx="510546" cy="51054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  <p:sp>
          <p:nvSpPr>
            <p:cNvPr id="75" name="TextBox 7">
              <a:extLst>
                <a:ext uri="{FF2B5EF4-FFF2-40B4-BE49-F238E27FC236}">
                  <a16:creationId xmlns:a16="http://schemas.microsoft.com/office/drawing/2014/main" id="{3509374E-CCC9-44DA-98B3-E897AC8B3A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4935" y="4156906"/>
              <a:ext cx="607100" cy="491294"/>
            </a:xfrm>
            <a:prstGeom prst="rect">
              <a:avLst/>
            </a:prstGeom>
            <a:noFill/>
            <a:ln>
              <a:noFill/>
            </a:ln>
            <a:effectLst>
              <a:glow rad="1371600">
                <a:srgbClr val="FFFF00"/>
              </a:glo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Arial"/>
                  <a:sym typeface="微软雅黑" panose="020B0503020204020204" pitchFamily="34" charset="-122"/>
                </a:rPr>
                <a:t>个</a:t>
              </a:r>
            </a:p>
          </p:txBody>
        </p:sp>
      </p:grp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C295B658-D8FF-43CD-AB00-36EFDD5E6630}"/>
              </a:ext>
            </a:extLst>
          </p:cNvPr>
          <p:cNvCxnSpPr>
            <a:cxnSpLocks/>
          </p:cNvCxnSpPr>
          <p:nvPr/>
        </p:nvCxnSpPr>
        <p:spPr>
          <a:xfrm>
            <a:off x="3246591" y="5679919"/>
            <a:ext cx="0" cy="68744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8F7845C-9452-45EB-BDEA-F6BFC594E0E7}"/>
              </a:ext>
            </a:extLst>
          </p:cNvPr>
          <p:cNvGrpSpPr/>
          <p:nvPr/>
        </p:nvGrpSpPr>
        <p:grpSpPr>
          <a:xfrm>
            <a:off x="2360935" y="5682704"/>
            <a:ext cx="798682" cy="671658"/>
            <a:chOff x="4064935" y="4137654"/>
            <a:chExt cx="607100" cy="510546"/>
          </a:xfrm>
        </p:grpSpPr>
        <p:sp>
          <p:nvSpPr>
            <p:cNvPr id="78" name="圆角矩形 62">
              <a:extLst>
                <a:ext uri="{FF2B5EF4-FFF2-40B4-BE49-F238E27FC236}">
                  <a16:creationId xmlns:a16="http://schemas.microsoft.com/office/drawing/2014/main" id="{EB7A5A81-D46E-408B-A9B1-39C9DAD12255}"/>
                </a:ext>
              </a:extLst>
            </p:cNvPr>
            <p:cNvSpPr/>
            <p:nvPr/>
          </p:nvSpPr>
          <p:spPr>
            <a:xfrm>
              <a:off x="4113212" y="4137654"/>
              <a:ext cx="510546" cy="51054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微软雅黑" panose="020B0503020204020204" pitchFamily="34" charset="-122"/>
              </a:endParaRPr>
            </a:p>
          </p:txBody>
        </p:sp>
        <p:sp>
          <p:nvSpPr>
            <p:cNvPr id="79" name="TextBox 7">
              <a:extLst>
                <a:ext uri="{FF2B5EF4-FFF2-40B4-BE49-F238E27FC236}">
                  <a16:creationId xmlns:a16="http://schemas.microsoft.com/office/drawing/2014/main" id="{5B639432-3998-4BC1-B9FC-D1477B824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4935" y="4156906"/>
              <a:ext cx="607100" cy="491294"/>
            </a:xfrm>
            <a:prstGeom prst="rect">
              <a:avLst/>
            </a:prstGeom>
            <a:noFill/>
            <a:ln>
              <a:noFill/>
            </a:ln>
            <a:effectLst>
              <a:glow rad="1371600">
                <a:srgbClr val="FFFF00"/>
              </a:glo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Arial"/>
                  <a:sym typeface="微软雅黑" panose="020B0503020204020204" pitchFamily="34" charset="-122"/>
                </a:rPr>
                <a:t>先</a:t>
              </a:r>
            </a:p>
          </p:txBody>
        </p:sp>
      </p:grpSp>
      <p:sp>
        <p:nvSpPr>
          <p:cNvPr id="80" name="Aitds1">
            <a:extLst>
              <a:ext uri="{FF2B5EF4-FFF2-40B4-BE49-F238E27FC236}">
                <a16:creationId xmlns:a16="http://schemas.microsoft.com/office/drawing/2014/main" id="{3C674F15-B41B-4F57-AD56-AB3A27A7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无规矩不成方圆，不立标尺不为合格党员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78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5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8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8850"/>
                                </p:stCondLst>
                                <p:childTnLst>
                                  <p:par>
                                    <p:cTn id="57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9850"/>
                                </p:stCondLst>
                                <p:childTnLst>
                                  <p:par>
                                    <p:cTn id="7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350"/>
                                </p:stCondLst>
                                <p:childTnLst>
                                  <p:par>
                                    <p:cTn id="7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1350"/>
                                </p:stCondLst>
                                <p:childTnLst>
                                  <p:par>
                                    <p:cTn id="8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2350"/>
                                </p:stCondLst>
                                <p:childTnLst>
                                  <p:par>
                                    <p:cTn id="10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1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3350"/>
                                </p:stCondLst>
                                <p:childTnLst>
                                  <p:par>
                                    <p:cTn id="11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4350"/>
                                </p:stCondLst>
                                <p:childTnLst>
                                  <p:par>
                                    <p:cTn id="12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7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5350"/>
                                </p:stCondLst>
                                <p:childTnLst>
                                  <p:par>
                                    <p:cTn id="13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0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 tmFilter="0,0; .5, 1; 1, 1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31" grpId="0" animBg="1"/>
          <p:bldP spid="32" grpId="0" animBg="1"/>
          <p:bldP spid="33" grpId="0"/>
          <p:bldP spid="34" grpId="0"/>
          <p:bldP spid="38" grpId="0"/>
          <p:bldP spid="42" grpId="0"/>
          <p:bldP spid="43" grpId="0" animBg="1" autoUpdateAnimBg="0"/>
          <p:bldP spid="47" grpId="0"/>
          <p:bldP spid="48" grpId="0" animBg="1" autoUpdateAnimBg="0"/>
          <p:bldP spid="52" grpId="0"/>
          <p:bldP spid="53" grpId="0" animBg="1" autoUpdateAnimBg="0"/>
          <p:bldP spid="58" grpId="0"/>
          <p:bldP spid="59" grpId="0" animBg="1" autoUpdateAnimBg="0"/>
          <p:bldP spid="63" grpId="0"/>
          <p:bldP spid="64" grpId="0" animBg="1" autoUpdateAnimBg="0"/>
          <p:bldP spid="68" grpId="0"/>
          <p:bldP spid="69" grpId="0" animBg="1" autoUpdateAnimBg="0"/>
          <p:bldP spid="8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5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8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8850"/>
                                </p:stCondLst>
                                <p:childTnLst>
                                  <p:par>
                                    <p:cTn id="5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9850"/>
                                </p:stCondLst>
                                <p:childTnLst>
                                  <p:par>
                                    <p:cTn id="7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350"/>
                                </p:stCondLst>
                                <p:childTnLst>
                                  <p:par>
                                    <p:cTn id="7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1350"/>
                                </p:stCondLst>
                                <p:childTnLst>
                                  <p:par>
                                    <p:cTn id="8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2350"/>
                                </p:stCondLst>
                                <p:childTnLst>
                                  <p:par>
                                    <p:cTn id="10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1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3350"/>
                                </p:stCondLst>
                                <p:childTnLst>
                                  <p:par>
                                    <p:cTn id="11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4350"/>
                                </p:stCondLst>
                                <p:childTnLst>
                                  <p:par>
                                    <p:cTn id="12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7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5350"/>
                                </p:stCondLst>
                                <p:childTnLst>
                                  <p:par>
                                    <p:cTn id="13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0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 tmFilter="0,0; .5, 1; 1, 1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31" grpId="0" animBg="1"/>
          <p:bldP spid="32" grpId="0" animBg="1"/>
          <p:bldP spid="33" grpId="0"/>
          <p:bldP spid="34" grpId="0"/>
          <p:bldP spid="38" grpId="0"/>
          <p:bldP spid="42" grpId="0"/>
          <p:bldP spid="43" grpId="0" animBg="1" autoUpdateAnimBg="0"/>
          <p:bldP spid="47" grpId="0"/>
          <p:bldP spid="48" grpId="0" animBg="1" autoUpdateAnimBg="0"/>
          <p:bldP spid="52" grpId="0"/>
          <p:bldP spid="53" grpId="0" animBg="1" autoUpdateAnimBg="0"/>
          <p:bldP spid="58" grpId="0"/>
          <p:bldP spid="59" grpId="0" animBg="1" autoUpdateAnimBg="0"/>
          <p:bldP spid="63" grpId="0"/>
          <p:bldP spid="64" grpId="0" animBg="1" autoUpdateAnimBg="0"/>
          <p:bldP spid="68" grpId="0"/>
          <p:bldP spid="69" grpId="0" animBg="1" autoUpdateAnimBg="0"/>
          <p:bldP spid="8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51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4" y="-142661"/>
            <a:ext cx="2438705" cy="4838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"/>
            <a:ext cx="7044094" cy="2398514"/>
          </a:xfrm>
          <a:prstGeom prst="rect">
            <a:avLst/>
          </a:prstGeom>
        </p:spPr>
      </p:pic>
      <p:sp>
        <p:nvSpPr>
          <p:cNvPr id="14" name="Aitds3">
            <a:extLst>
              <a:ext uri="{FF2B5EF4-FFF2-40B4-BE49-F238E27FC236}">
                <a16:creationId xmlns:a16="http://schemas.microsoft.com/office/drawing/2014/main" id="{918279A8-5547-4912-BFE3-4F986E5327D4}"/>
              </a:ext>
            </a:extLst>
          </p:cNvPr>
          <p:cNvSpPr txBox="1"/>
          <p:nvPr/>
        </p:nvSpPr>
        <p:spPr>
          <a:xfrm>
            <a:off x="2156460" y="2121835"/>
            <a:ext cx="78790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无纪律不可守正</a:t>
            </a:r>
            <a:endParaRPr lang="en-US" altLang="zh-CN" sz="60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不划底线不论公道是非</a:t>
            </a:r>
          </a:p>
        </p:txBody>
      </p:sp>
      <p:sp>
        <p:nvSpPr>
          <p:cNvPr id="15" name="Aitds6">
            <a:extLst>
              <a:ext uri="{FF2B5EF4-FFF2-40B4-BE49-F238E27FC236}">
                <a16:creationId xmlns:a16="http://schemas.microsoft.com/office/drawing/2014/main" id="{6458DB54-5D14-4451-B3F7-CDB83ED71573}"/>
              </a:ext>
            </a:extLst>
          </p:cNvPr>
          <p:cNvSpPr txBox="1"/>
          <p:nvPr/>
        </p:nvSpPr>
        <p:spPr>
          <a:xfrm>
            <a:off x="4146748" y="1149521"/>
            <a:ext cx="3898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第二部分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PART  02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B50008"/>
              </a:solidFill>
              <a:effectLst/>
              <a:uLnTx/>
              <a:uFillTx/>
              <a:ea typeface="+mj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71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>
            <a:extLst>
              <a:ext uri="{FF2B5EF4-FFF2-40B4-BE49-F238E27FC236}">
                <a16:creationId xmlns:a16="http://schemas.microsoft.com/office/drawing/2014/main" id="{30FEB1CE-F97D-4D77-B873-38A302A1DDF8}"/>
              </a:ext>
            </a:extLst>
          </p:cNvPr>
          <p:cNvSpPr/>
          <p:nvPr/>
        </p:nvSpPr>
        <p:spPr>
          <a:xfrm>
            <a:off x="19633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EADFDDD-8F75-4A6D-BFC6-17CD277980E4}"/>
              </a:ext>
            </a:extLst>
          </p:cNvPr>
          <p:cNvSpPr txBox="1"/>
          <p:nvPr/>
        </p:nvSpPr>
        <p:spPr>
          <a:xfrm>
            <a:off x="2474245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底线是合格党员做人做事的保证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048FEC46-F7CE-49AC-917D-78249255B68D}"/>
              </a:ext>
            </a:extLst>
          </p:cNvPr>
          <p:cNvSpPr>
            <a:spLocks/>
          </p:cNvSpPr>
          <p:nvPr/>
        </p:nvSpPr>
        <p:spPr bwMode="auto">
          <a:xfrm>
            <a:off x="23945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D9244E9-901D-4513-966C-D8D8A6B8E214}"/>
              </a:ext>
            </a:extLst>
          </p:cNvPr>
          <p:cNvSpPr/>
          <p:nvPr/>
        </p:nvSpPr>
        <p:spPr>
          <a:xfrm>
            <a:off x="9677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第一 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ADBF4A0-D559-4D20-8D11-EA284936EB05}"/>
              </a:ext>
            </a:extLst>
          </p:cNvPr>
          <p:cNvGrpSpPr/>
          <p:nvPr/>
        </p:nvGrpSpPr>
        <p:grpSpPr>
          <a:xfrm>
            <a:off x="1248029" y="2596557"/>
            <a:ext cx="2395048" cy="529906"/>
            <a:chOff x="1226053" y="2289998"/>
            <a:chExt cx="3427855" cy="758416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40A13B08-07EA-4D42-8722-F540B202549E}"/>
                </a:ext>
              </a:extLst>
            </p:cNvPr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圆角矩形 58">
                <a:extLst>
                  <a:ext uri="{FF2B5EF4-FFF2-40B4-BE49-F238E27FC236}">
                    <a16:creationId xmlns:a16="http://schemas.microsoft.com/office/drawing/2014/main" id="{B5CF254E-5681-4218-B655-FE34747DD99A}"/>
                  </a:ext>
                </a:extLst>
              </p:cNvPr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文本框 3">
                <a:extLst>
                  <a:ext uri="{FF2B5EF4-FFF2-40B4-BE49-F238E27FC236}">
                    <a16:creationId xmlns:a16="http://schemas.microsoft.com/office/drawing/2014/main" id="{CAD04AEB-7E14-4E7A-80A1-FB99A9227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2851" y="4212681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法律底线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2EA51B7C-724B-4B2B-B6F6-A9297FD12831}"/>
                </a:ext>
              </a:extLst>
            </p:cNvPr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50" name="Oval 16">
                <a:extLst>
                  <a:ext uri="{FF2B5EF4-FFF2-40B4-BE49-F238E27FC236}">
                    <a16:creationId xmlns:a16="http://schemas.microsoft.com/office/drawing/2014/main" id="{525E6F61-F38A-494F-B00D-C4B7113A55FE}"/>
                  </a:ext>
                </a:extLst>
              </p:cNvPr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</a:p>
            </p:txBody>
          </p:sp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8BDFB88A-A178-42DA-9D55-C038FCC43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BF11F43-5EA7-49C6-BDD9-DA2DDE0A3769}"/>
              </a:ext>
            </a:extLst>
          </p:cNvPr>
          <p:cNvGrpSpPr/>
          <p:nvPr/>
        </p:nvGrpSpPr>
        <p:grpSpPr>
          <a:xfrm>
            <a:off x="3866069" y="2596557"/>
            <a:ext cx="2409562" cy="529906"/>
            <a:chOff x="1226053" y="2289998"/>
            <a:chExt cx="3448628" cy="758416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AE3B0047-CACB-4480-8591-C37B7B40C673}"/>
                </a:ext>
              </a:extLst>
            </p:cNvPr>
            <p:cNvGrpSpPr/>
            <p:nvPr/>
          </p:nvGrpSpPr>
          <p:grpSpPr>
            <a:xfrm>
              <a:off x="1452251" y="2383555"/>
              <a:ext cx="3222430" cy="619553"/>
              <a:chOff x="4757367" y="4188620"/>
              <a:chExt cx="4496208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圆角矩形 58">
                <a:extLst>
                  <a:ext uri="{FF2B5EF4-FFF2-40B4-BE49-F238E27FC236}">
                    <a16:creationId xmlns:a16="http://schemas.microsoft.com/office/drawing/2014/main" id="{4A1E760B-A86B-4206-913F-1F391019DAC7}"/>
                  </a:ext>
                </a:extLst>
              </p:cNvPr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文本框 3">
                <a:extLst>
                  <a:ext uri="{FF2B5EF4-FFF2-40B4-BE49-F238E27FC236}">
                    <a16:creationId xmlns:a16="http://schemas.microsoft.com/office/drawing/2014/main" id="{21001BBE-7940-42D2-A44B-686E06D95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1835" y="4212681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纪律底线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E04F74F1-9B3E-41CB-8D17-4705FDFE91B6}"/>
                </a:ext>
              </a:extLst>
            </p:cNvPr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58" name="Oval 16">
                <a:extLst>
                  <a:ext uri="{FF2B5EF4-FFF2-40B4-BE49-F238E27FC236}">
                    <a16:creationId xmlns:a16="http://schemas.microsoft.com/office/drawing/2014/main" id="{7F41F023-AAF6-41E2-8536-AD74C9686579}"/>
                  </a:ext>
                </a:extLst>
              </p:cNvPr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</a:p>
            </p:txBody>
          </p:sp>
          <p:pic>
            <p:nvPicPr>
              <p:cNvPr id="59" name="图片 58">
                <a:extLst>
                  <a:ext uri="{FF2B5EF4-FFF2-40B4-BE49-F238E27FC236}">
                    <a16:creationId xmlns:a16="http://schemas.microsoft.com/office/drawing/2014/main" id="{B0976616-DDB5-411E-A816-8351696C7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1397EFBC-E967-4EB8-A541-B450EC7577AC}"/>
              </a:ext>
            </a:extLst>
          </p:cNvPr>
          <p:cNvGrpSpPr/>
          <p:nvPr/>
        </p:nvGrpSpPr>
        <p:grpSpPr>
          <a:xfrm>
            <a:off x="6461850" y="2596557"/>
            <a:ext cx="2395048" cy="529906"/>
            <a:chOff x="1226053" y="2289998"/>
            <a:chExt cx="3427855" cy="758416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3C987403-17B3-488F-A196-F46DCD03388C}"/>
                </a:ext>
              </a:extLst>
            </p:cNvPr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圆角矩形 58">
                <a:extLst>
                  <a:ext uri="{FF2B5EF4-FFF2-40B4-BE49-F238E27FC236}">
                    <a16:creationId xmlns:a16="http://schemas.microsoft.com/office/drawing/2014/main" id="{D37F3542-241C-4058-A1EB-FC5F9E259ED8}"/>
                  </a:ext>
                </a:extLst>
              </p:cNvPr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8" name="文本框 3">
                <a:extLst>
                  <a:ext uri="{FF2B5EF4-FFF2-40B4-BE49-F238E27FC236}">
                    <a16:creationId xmlns:a16="http://schemas.microsoft.com/office/drawing/2014/main" id="{31A7B9C8-2E20-48A5-B572-A3B12EAD5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2851" y="4196564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政策底线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B8154AA9-CD11-46C1-8292-41F60186DECD}"/>
                </a:ext>
              </a:extLst>
            </p:cNvPr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65" name="Oval 16">
                <a:extLst>
                  <a:ext uri="{FF2B5EF4-FFF2-40B4-BE49-F238E27FC236}">
                    <a16:creationId xmlns:a16="http://schemas.microsoft.com/office/drawing/2014/main" id="{5DF530B1-7A68-45B3-A03D-993471F1F783}"/>
                  </a:ext>
                </a:extLst>
              </p:cNvPr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</a:p>
            </p:txBody>
          </p:sp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748896E9-676B-446E-8B1E-118BC81CE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B60E93D1-75E1-4832-A0DB-314E19AF605B}"/>
              </a:ext>
            </a:extLst>
          </p:cNvPr>
          <p:cNvGrpSpPr/>
          <p:nvPr/>
        </p:nvGrpSpPr>
        <p:grpSpPr>
          <a:xfrm>
            <a:off x="8923036" y="2596557"/>
            <a:ext cx="2395048" cy="529906"/>
            <a:chOff x="1226053" y="2289998"/>
            <a:chExt cx="3427855" cy="758416"/>
          </a:xfrm>
        </p:grpSpPr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72D5F0E9-6B54-4600-B47C-3B5A4476B461}"/>
                </a:ext>
              </a:extLst>
            </p:cNvPr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圆角矩形 58">
                <a:extLst>
                  <a:ext uri="{FF2B5EF4-FFF2-40B4-BE49-F238E27FC236}">
                    <a16:creationId xmlns:a16="http://schemas.microsoft.com/office/drawing/2014/main" id="{A3CC5D99-F095-4F2C-93CD-371312423638}"/>
                  </a:ext>
                </a:extLst>
              </p:cNvPr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5" name="文本框 3">
                <a:extLst>
                  <a:ext uri="{FF2B5EF4-FFF2-40B4-BE49-F238E27FC236}">
                    <a16:creationId xmlns:a16="http://schemas.microsoft.com/office/drawing/2014/main" id="{0E15F231-A2AC-4FB4-9B33-677D246BC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2851" y="4196564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道德底线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9137EF56-1657-4CA4-8F9C-0802419B9AFE}"/>
                </a:ext>
              </a:extLst>
            </p:cNvPr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72" name="Oval 16">
                <a:extLst>
                  <a:ext uri="{FF2B5EF4-FFF2-40B4-BE49-F238E27FC236}">
                    <a16:creationId xmlns:a16="http://schemas.microsoft.com/office/drawing/2014/main" id="{A33EA00A-18A8-46F3-8144-9D3DB3A25443}"/>
                  </a:ext>
                </a:extLst>
              </p:cNvPr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</a:p>
            </p:txBody>
          </p:sp>
          <p:pic>
            <p:nvPicPr>
              <p:cNvPr id="73" name="图片 72">
                <a:extLst>
                  <a:ext uri="{FF2B5EF4-FFF2-40B4-BE49-F238E27FC236}">
                    <a16:creationId xmlns:a16="http://schemas.microsoft.com/office/drawing/2014/main" id="{847C9FB9-D978-4D4B-99AC-132A30002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EE9C8C86-60B5-4B5E-9C0A-C7440B47E91A}"/>
              </a:ext>
            </a:extLst>
          </p:cNvPr>
          <p:cNvGrpSpPr/>
          <p:nvPr/>
        </p:nvGrpSpPr>
        <p:grpSpPr>
          <a:xfrm>
            <a:off x="4542673" y="3577690"/>
            <a:ext cx="5869594" cy="2686660"/>
            <a:chOff x="1186414" y="2530195"/>
            <a:chExt cx="9819172" cy="3754614"/>
          </a:xfrm>
        </p:grpSpPr>
        <p:sp>
          <p:nvSpPr>
            <p:cNvPr id="78" name="圆角矩形 39">
              <a:extLst>
                <a:ext uri="{FF2B5EF4-FFF2-40B4-BE49-F238E27FC236}">
                  <a16:creationId xmlns:a16="http://schemas.microsoft.com/office/drawing/2014/main" id="{7E459203-33A3-48C6-BE6C-FF079FC21D59}"/>
                </a:ext>
              </a:extLst>
            </p:cNvPr>
            <p:cNvSpPr/>
            <p:nvPr/>
          </p:nvSpPr>
          <p:spPr>
            <a:xfrm>
              <a:off x="1186414" y="2530195"/>
              <a:ext cx="9819172" cy="3754614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8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79" name="圆角矩形 39">
              <a:extLst>
                <a:ext uri="{FF2B5EF4-FFF2-40B4-BE49-F238E27FC236}">
                  <a16:creationId xmlns:a16="http://schemas.microsoft.com/office/drawing/2014/main" id="{03B002DE-7D91-4084-8203-5F587B698E62}"/>
                </a:ext>
              </a:extLst>
            </p:cNvPr>
            <p:cNvSpPr/>
            <p:nvPr/>
          </p:nvSpPr>
          <p:spPr>
            <a:xfrm>
              <a:off x="1380974" y="2699657"/>
              <a:ext cx="9475711" cy="3396343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ap="flat" cmpd="sng" algn="ctr">
              <a:noFill/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8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80" name="文本占位符 1">
            <a:extLst>
              <a:ext uri="{FF2B5EF4-FFF2-40B4-BE49-F238E27FC236}">
                <a16:creationId xmlns:a16="http://schemas.microsoft.com/office/drawing/2014/main" id="{082102AE-E00F-4CEB-B115-91ACBC7A52C1}"/>
              </a:ext>
            </a:extLst>
          </p:cNvPr>
          <p:cNvSpPr txBox="1">
            <a:spLocks/>
          </p:cNvSpPr>
          <p:nvPr/>
        </p:nvSpPr>
        <p:spPr>
          <a:xfrm>
            <a:off x="4915826" y="4253828"/>
            <a:ext cx="5305833" cy="978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None/>
              <a:defRPr/>
            </a:pPr>
            <a:r>
              <a:rPr lang="zh-CN" altLang="en-US" sz="1800" dirty="0">
                <a:solidFill>
                  <a:srgbClr val="E7E6E6">
                    <a:lumMod val="10000"/>
                  </a:srgbClr>
                </a:solidFill>
                <a:latin typeface="+mj-ea"/>
                <a:ea typeface="+mj-ea"/>
                <a:sym typeface="微软雅黑" panose="020B0503020204020204" pitchFamily="34" charset="-122"/>
              </a:rPr>
              <a:t>作为一名党员，要从正面划出党员的基本线、达标线、合格线，从反面划出分界线、警戒线、高压线，要清晰把握共产党员做人做事的底线内涵。</a:t>
            </a:r>
          </a:p>
        </p:txBody>
      </p:sp>
      <p:sp>
        <p:nvSpPr>
          <p:cNvPr id="40" name="Aitds1">
            <a:extLst>
              <a:ext uri="{FF2B5EF4-FFF2-40B4-BE49-F238E27FC236}">
                <a16:creationId xmlns:a16="http://schemas.microsoft.com/office/drawing/2014/main" id="{B6889C97-B5E6-40E5-BF78-36C780CF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无纪律不可守正，不划底线不论公道是非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3" y="3003016"/>
            <a:ext cx="3874849" cy="416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7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4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5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 tmFilter="0,0; .5, 1; 1, 1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80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4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5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 tmFilter="0,0; .5, 1; 1, 1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80" grpId="0"/>
          <p:bldP spid="4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>
            <a:extLst>
              <a:ext uri="{FF2B5EF4-FFF2-40B4-BE49-F238E27FC236}">
                <a16:creationId xmlns:a16="http://schemas.microsoft.com/office/drawing/2014/main" id="{AFEFE972-D6DC-4E8B-AA6C-04A428342B2B}"/>
              </a:ext>
            </a:extLst>
          </p:cNvPr>
          <p:cNvSpPr/>
          <p:nvPr/>
        </p:nvSpPr>
        <p:spPr>
          <a:xfrm>
            <a:off x="1963380" y="1335864"/>
            <a:ext cx="818210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6B574A-42D0-436D-ACA0-1CD0E14C8536}"/>
              </a:ext>
            </a:extLst>
          </p:cNvPr>
          <p:cNvSpPr txBox="1"/>
          <p:nvPr/>
        </p:nvSpPr>
        <p:spPr>
          <a:xfrm>
            <a:off x="2474245" y="136344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划底线就要汲取反面突破纪律规范案例的教训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D68E144-7FD9-4B3E-9686-ECA68586F3F8}"/>
              </a:ext>
            </a:extLst>
          </p:cNvPr>
          <p:cNvSpPr>
            <a:spLocks/>
          </p:cNvSpPr>
          <p:nvPr/>
        </p:nvSpPr>
        <p:spPr bwMode="auto">
          <a:xfrm>
            <a:off x="2394563" y="159050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3D90A2B-F8FA-4862-9885-863C1A9FFD5E}"/>
              </a:ext>
            </a:extLst>
          </p:cNvPr>
          <p:cNvSpPr/>
          <p:nvPr/>
        </p:nvSpPr>
        <p:spPr>
          <a:xfrm>
            <a:off x="967722" y="149683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第二 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E22C5E7-B683-40E5-96E6-C058E71E88D6}"/>
              </a:ext>
            </a:extLst>
          </p:cNvPr>
          <p:cNvGrpSpPr/>
          <p:nvPr/>
        </p:nvGrpSpPr>
        <p:grpSpPr>
          <a:xfrm>
            <a:off x="575411" y="2027712"/>
            <a:ext cx="6104995" cy="4059954"/>
            <a:chOff x="-197682" y="53453"/>
            <a:chExt cx="6104995" cy="4059954"/>
          </a:xfrm>
        </p:grpSpPr>
        <p:sp>
          <p:nvSpPr>
            <p:cNvPr id="52" name="标题 1">
              <a:extLst>
                <a:ext uri="{FF2B5EF4-FFF2-40B4-BE49-F238E27FC236}">
                  <a16:creationId xmlns:a16="http://schemas.microsoft.com/office/drawing/2014/main" id="{E5EFA6C3-6236-4323-9004-548F993D8310}"/>
                </a:ext>
              </a:extLst>
            </p:cNvPr>
            <p:cNvSpPr txBox="1">
              <a:spLocks/>
            </p:cNvSpPr>
            <p:nvPr/>
          </p:nvSpPr>
          <p:spPr>
            <a:xfrm>
              <a:off x="-197682" y="53453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17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itchFamily="34" charset="-122"/>
                  <a:ea typeface="微软雅黑" pitchFamily="34" charset="-122"/>
                  <a:cs typeface="+mj-cs"/>
                </a:defRPr>
              </a:lvl1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>
                      <a:alpha val="80000"/>
                    </a:srgbClr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廉</a:t>
              </a:r>
            </a:p>
          </p:txBody>
        </p:sp>
        <p:sp>
          <p:nvSpPr>
            <p:cNvPr id="53" name="标题 1">
              <a:extLst>
                <a:ext uri="{FF2B5EF4-FFF2-40B4-BE49-F238E27FC236}">
                  <a16:creationId xmlns:a16="http://schemas.microsoft.com/office/drawing/2014/main" id="{306EB43F-4314-4686-BCAA-31A30C8CBDA0}"/>
                </a:ext>
              </a:extLst>
            </p:cNvPr>
            <p:cNvSpPr txBox="1">
              <a:spLocks/>
            </p:cNvSpPr>
            <p:nvPr/>
          </p:nvSpPr>
          <p:spPr>
            <a:xfrm>
              <a:off x="1935078" y="887274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17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itchFamily="34" charset="-122"/>
                  <a:ea typeface="微软雅黑" pitchFamily="34" charset="-122"/>
                  <a:cs typeface="+mj-cs"/>
                </a:defRPr>
              </a:lvl1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>
                      <a:alpha val="80000"/>
                    </a:srgbClr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洁</a:t>
              </a:r>
            </a:p>
          </p:txBody>
        </p:sp>
        <p:sp>
          <p:nvSpPr>
            <p:cNvPr id="54" name="标题 1">
              <a:extLst>
                <a:ext uri="{FF2B5EF4-FFF2-40B4-BE49-F238E27FC236}">
                  <a16:creationId xmlns:a16="http://schemas.microsoft.com/office/drawing/2014/main" id="{B3E2E885-791D-4AA2-91E7-43F807E90952}"/>
                </a:ext>
              </a:extLst>
            </p:cNvPr>
            <p:cNvSpPr txBox="1">
              <a:spLocks/>
            </p:cNvSpPr>
            <p:nvPr/>
          </p:nvSpPr>
          <p:spPr>
            <a:xfrm>
              <a:off x="1064773" y="1972393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17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itchFamily="34" charset="-122"/>
                  <a:ea typeface="微软雅黑" pitchFamily="34" charset="-122"/>
                  <a:cs typeface="+mj-cs"/>
                </a:defRPr>
              </a:lvl1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  <a:alpha val="80000"/>
                    </a:srgbClr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肃</a:t>
              </a:r>
            </a:p>
          </p:txBody>
        </p:sp>
        <p:sp>
          <p:nvSpPr>
            <p:cNvPr id="55" name="标题 1">
              <a:extLst>
                <a:ext uri="{FF2B5EF4-FFF2-40B4-BE49-F238E27FC236}">
                  <a16:creationId xmlns:a16="http://schemas.microsoft.com/office/drawing/2014/main" id="{8995ADD1-E275-43C1-AA0B-44375872FF58}"/>
                </a:ext>
              </a:extLst>
            </p:cNvPr>
            <p:cNvSpPr txBox="1">
              <a:spLocks/>
            </p:cNvSpPr>
            <p:nvPr/>
          </p:nvSpPr>
          <p:spPr>
            <a:xfrm>
              <a:off x="-178161" y="2987446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17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itchFamily="34" charset="-122"/>
                  <a:ea typeface="微软雅黑" pitchFamily="34" charset="-122"/>
                  <a:cs typeface="+mj-cs"/>
                </a:defRPr>
              </a:lvl1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  <a:alpha val="80000"/>
                    </a:srgbClr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纪</a:t>
              </a:r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id="{F7510E76-59B5-4997-AA6A-70A9B96D34DB}"/>
              </a:ext>
            </a:extLst>
          </p:cNvPr>
          <p:cNvSpPr/>
          <p:nvPr/>
        </p:nvSpPr>
        <p:spPr>
          <a:xfrm>
            <a:off x="4511618" y="2420587"/>
            <a:ext cx="7048668" cy="1125961"/>
          </a:xfrm>
          <a:prstGeom prst="rect">
            <a:avLst/>
          </a:prstGeom>
          <a:solidFill>
            <a:srgbClr val="FFBF53">
              <a:lumMod val="20000"/>
              <a:lumOff val="80000"/>
              <a:alpha val="38000"/>
            </a:srgb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1EADD1F-01B8-4F8C-AC85-58457A066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509" y="2657385"/>
            <a:ext cx="6526886" cy="65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fontAlgn="base">
              <a:lnSpc>
                <a:spcPts val="2200"/>
              </a:lnSpc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划底线就是要守规守矩，可以通过认清突破底线的严重后果，来加深底线界限的理解，更好地促进底线意识的强化及巩固。</a:t>
            </a:r>
          </a:p>
        </p:txBody>
      </p:sp>
      <p:grpSp>
        <p:nvGrpSpPr>
          <p:cNvPr id="59" name="Group 4">
            <a:extLst>
              <a:ext uri="{FF2B5EF4-FFF2-40B4-BE49-F238E27FC236}">
                <a16:creationId xmlns:a16="http://schemas.microsoft.com/office/drawing/2014/main" id="{194534A6-330F-4234-96AA-DFE412B1BCBF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4056050" y="3698953"/>
            <a:ext cx="1140160" cy="1021583"/>
            <a:chOff x="2840" y="1267"/>
            <a:chExt cx="2000" cy="1792"/>
          </a:xfrm>
          <a:solidFill>
            <a:srgbClr val="C00000"/>
          </a:solidFill>
        </p:grpSpPr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C0EDFE22-DD81-4D0B-8767-D154E4FA4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2003"/>
              <a:ext cx="321" cy="568"/>
            </a:xfrm>
            <a:custGeom>
              <a:avLst/>
              <a:gdLst>
                <a:gd name="T0" fmla="*/ 84 w 120"/>
                <a:gd name="T1" fmla="*/ 30 h 212"/>
                <a:gd name="T2" fmla="*/ 16 w 120"/>
                <a:gd name="T3" fmla="*/ 0 h 212"/>
                <a:gd name="T4" fmla="*/ 3 w 120"/>
                <a:gd name="T5" fmla="*/ 47 h 212"/>
                <a:gd name="T6" fmla="*/ 7 w 120"/>
                <a:gd name="T7" fmla="*/ 106 h 212"/>
                <a:gd name="T8" fmla="*/ 34 w 120"/>
                <a:gd name="T9" fmla="*/ 161 h 212"/>
                <a:gd name="T10" fmla="*/ 81 w 120"/>
                <a:gd name="T11" fmla="*/ 200 h 212"/>
                <a:gd name="T12" fmla="*/ 107 w 120"/>
                <a:gd name="T13" fmla="*/ 212 h 212"/>
                <a:gd name="T14" fmla="*/ 111 w 120"/>
                <a:gd name="T15" fmla="*/ 206 h 212"/>
                <a:gd name="T16" fmla="*/ 113 w 120"/>
                <a:gd name="T17" fmla="*/ 201 h 212"/>
                <a:gd name="T18" fmla="*/ 114 w 120"/>
                <a:gd name="T19" fmla="*/ 112 h 212"/>
                <a:gd name="T20" fmla="*/ 84 w 120"/>
                <a:gd name="T21" fmla="*/ 3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212">
                  <a:moveTo>
                    <a:pt x="84" y="30"/>
                  </a:moveTo>
                  <a:cubicBezTo>
                    <a:pt x="66" y="6"/>
                    <a:pt x="40" y="2"/>
                    <a:pt x="16" y="0"/>
                  </a:cubicBezTo>
                  <a:cubicBezTo>
                    <a:pt x="9" y="15"/>
                    <a:pt x="5" y="31"/>
                    <a:pt x="3" y="47"/>
                  </a:cubicBezTo>
                  <a:cubicBezTo>
                    <a:pt x="0" y="67"/>
                    <a:pt x="2" y="87"/>
                    <a:pt x="7" y="106"/>
                  </a:cubicBezTo>
                  <a:cubicBezTo>
                    <a:pt x="12" y="126"/>
                    <a:pt x="22" y="144"/>
                    <a:pt x="34" y="161"/>
                  </a:cubicBezTo>
                  <a:cubicBezTo>
                    <a:pt x="47" y="177"/>
                    <a:pt x="63" y="190"/>
                    <a:pt x="81" y="200"/>
                  </a:cubicBezTo>
                  <a:cubicBezTo>
                    <a:pt x="89" y="205"/>
                    <a:pt x="98" y="209"/>
                    <a:pt x="107" y="212"/>
                  </a:cubicBezTo>
                  <a:cubicBezTo>
                    <a:pt x="108" y="210"/>
                    <a:pt x="110" y="208"/>
                    <a:pt x="111" y="206"/>
                  </a:cubicBezTo>
                  <a:cubicBezTo>
                    <a:pt x="112" y="205"/>
                    <a:pt x="113" y="203"/>
                    <a:pt x="113" y="201"/>
                  </a:cubicBezTo>
                  <a:cubicBezTo>
                    <a:pt x="120" y="176"/>
                    <a:pt x="120" y="145"/>
                    <a:pt x="114" y="112"/>
                  </a:cubicBezTo>
                  <a:cubicBezTo>
                    <a:pt x="109" y="80"/>
                    <a:pt x="98" y="51"/>
                    <a:pt x="8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2384537C-632F-4720-BC18-9125A3DF53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267"/>
              <a:ext cx="1076" cy="1481"/>
            </a:xfrm>
            <a:custGeom>
              <a:avLst/>
              <a:gdLst>
                <a:gd name="T0" fmla="*/ 314 w 402"/>
                <a:gd name="T1" fmla="*/ 405 h 553"/>
                <a:gd name="T2" fmla="*/ 317 w 402"/>
                <a:gd name="T3" fmla="*/ 300 h 553"/>
                <a:gd name="T4" fmla="*/ 306 w 402"/>
                <a:gd name="T5" fmla="*/ 291 h 553"/>
                <a:gd name="T6" fmla="*/ 307 w 402"/>
                <a:gd name="T7" fmla="*/ 270 h 553"/>
                <a:gd name="T8" fmla="*/ 355 w 402"/>
                <a:gd name="T9" fmla="*/ 193 h 553"/>
                <a:gd name="T10" fmla="*/ 339 w 402"/>
                <a:gd name="T11" fmla="*/ 138 h 553"/>
                <a:gd name="T12" fmla="*/ 339 w 402"/>
                <a:gd name="T13" fmla="*/ 118 h 553"/>
                <a:gd name="T14" fmla="*/ 307 w 402"/>
                <a:gd name="T15" fmla="*/ 35 h 553"/>
                <a:gd name="T16" fmla="*/ 231 w 402"/>
                <a:gd name="T17" fmla="*/ 0 h 553"/>
                <a:gd name="T18" fmla="*/ 123 w 402"/>
                <a:gd name="T19" fmla="*/ 117 h 553"/>
                <a:gd name="T20" fmla="*/ 123 w 402"/>
                <a:gd name="T21" fmla="*/ 119 h 553"/>
                <a:gd name="T22" fmla="*/ 102 w 402"/>
                <a:gd name="T23" fmla="*/ 165 h 553"/>
                <a:gd name="T24" fmla="*/ 126 w 402"/>
                <a:gd name="T25" fmla="*/ 214 h 553"/>
                <a:gd name="T26" fmla="*/ 157 w 402"/>
                <a:gd name="T27" fmla="*/ 273 h 553"/>
                <a:gd name="T28" fmla="*/ 150 w 402"/>
                <a:gd name="T29" fmla="*/ 299 h 553"/>
                <a:gd name="T30" fmla="*/ 111 w 402"/>
                <a:gd name="T31" fmla="*/ 302 h 553"/>
                <a:gd name="T32" fmla="*/ 88 w 402"/>
                <a:gd name="T33" fmla="*/ 302 h 553"/>
                <a:gd name="T34" fmla="*/ 5 w 402"/>
                <a:gd name="T35" fmla="*/ 396 h 553"/>
                <a:gd name="T36" fmla="*/ 8 w 402"/>
                <a:gd name="T37" fmla="*/ 474 h 553"/>
                <a:gd name="T38" fmla="*/ 124 w 402"/>
                <a:gd name="T39" fmla="*/ 541 h 553"/>
                <a:gd name="T40" fmla="*/ 231 w 402"/>
                <a:gd name="T41" fmla="*/ 553 h 553"/>
                <a:gd name="T42" fmla="*/ 338 w 402"/>
                <a:gd name="T43" fmla="*/ 541 h 553"/>
                <a:gd name="T44" fmla="*/ 347 w 402"/>
                <a:gd name="T45" fmla="*/ 470 h 553"/>
                <a:gd name="T46" fmla="*/ 339 w 402"/>
                <a:gd name="T47" fmla="*/ 187 h 553"/>
                <a:gd name="T48" fmla="*/ 346 w 402"/>
                <a:gd name="T49" fmla="*/ 167 h 553"/>
                <a:gd name="T50" fmla="*/ 339 w 402"/>
                <a:gd name="T51" fmla="*/ 188 h 553"/>
                <a:gd name="T52" fmla="*/ 123 w 402"/>
                <a:gd name="T53" fmla="*/ 187 h 553"/>
                <a:gd name="T54" fmla="*/ 123 w 402"/>
                <a:gd name="T55" fmla="*/ 188 h 553"/>
                <a:gd name="T56" fmla="*/ 117 w 402"/>
                <a:gd name="T57" fmla="*/ 167 h 553"/>
                <a:gd name="T58" fmla="*/ 123 w 402"/>
                <a:gd name="T59" fmla="*/ 187 h 553"/>
                <a:gd name="T60" fmla="*/ 146 w 402"/>
                <a:gd name="T61" fmla="*/ 139 h 553"/>
                <a:gd name="T62" fmla="*/ 316 w 402"/>
                <a:gd name="T63" fmla="*/ 136 h 553"/>
                <a:gd name="T64" fmla="*/ 231 w 402"/>
                <a:gd name="T65" fmla="*/ 281 h 553"/>
                <a:gd name="T66" fmla="*/ 261 w 402"/>
                <a:gd name="T67" fmla="*/ 409 h 553"/>
                <a:gd name="T68" fmla="*/ 244 w 402"/>
                <a:gd name="T69" fmla="*/ 329 h 553"/>
                <a:gd name="T70" fmla="*/ 233 w 402"/>
                <a:gd name="T71" fmla="*/ 313 h 553"/>
                <a:gd name="T72" fmla="*/ 222 w 402"/>
                <a:gd name="T73" fmla="*/ 329 h 553"/>
                <a:gd name="T74" fmla="*/ 206 w 402"/>
                <a:gd name="T75" fmla="*/ 410 h 553"/>
                <a:gd name="T76" fmla="*/ 182 w 402"/>
                <a:gd name="T77" fmla="*/ 355 h 553"/>
                <a:gd name="T78" fmla="*/ 173 w 402"/>
                <a:gd name="T79" fmla="*/ 311 h 553"/>
                <a:gd name="T80" fmla="*/ 180 w 402"/>
                <a:gd name="T81" fmla="*/ 291 h 553"/>
                <a:gd name="T82" fmla="*/ 231 w 402"/>
                <a:gd name="T83" fmla="*/ 305 h 553"/>
                <a:gd name="T84" fmla="*/ 232 w 402"/>
                <a:gd name="T85" fmla="*/ 305 h 553"/>
                <a:gd name="T86" fmla="*/ 284 w 402"/>
                <a:gd name="T87" fmla="*/ 299 h 553"/>
                <a:gd name="T88" fmla="*/ 261 w 402"/>
                <a:gd name="T89" fmla="*/ 40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2" h="553">
                  <a:moveTo>
                    <a:pt x="347" y="470"/>
                  </a:moveTo>
                  <a:cubicBezTo>
                    <a:pt x="332" y="450"/>
                    <a:pt x="321" y="428"/>
                    <a:pt x="314" y="405"/>
                  </a:cubicBezTo>
                  <a:cubicBezTo>
                    <a:pt x="308" y="382"/>
                    <a:pt x="307" y="358"/>
                    <a:pt x="310" y="335"/>
                  </a:cubicBezTo>
                  <a:cubicBezTo>
                    <a:pt x="311" y="323"/>
                    <a:pt x="314" y="311"/>
                    <a:pt x="317" y="300"/>
                  </a:cubicBezTo>
                  <a:cubicBezTo>
                    <a:pt x="316" y="300"/>
                    <a:pt x="314" y="299"/>
                    <a:pt x="313" y="299"/>
                  </a:cubicBezTo>
                  <a:cubicBezTo>
                    <a:pt x="311" y="298"/>
                    <a:pt x="308" y="296"/>
                    <a:pt x="306" y="291"/>
                  </a:cubicBezTo>
                  <a:cubicBezTo>
                    <a:pt x="304" y="286"/>
                    <a:pt x="304" y="280"/>
                    <a:pt x="305" y="273"/>
                  </a:cubicBezTo>
                  <a:cubicBezTo>
                    <a:pt x="306" y="272"/>
                    <a:pt x="307" y="271"/>
                    <a:pt x="307" y="270"/>
                  </a:cubicBezTo>
                  <a:cubicBezTo>
                    <a:pt x="322" y="255"/>
                    <a:pt x="332" y="235"/>
                    <a:pt x="336" y="214"/>
                  </a:cubicBezTo>
                  <a:cubicBezTo>
                    <a:pt x="344" y="208"/>
                    <a:pt x="350" y="201"/>
                    <a:pt x="355" y="193"/>
                  </a:cubicBezTo>
                  <a:cubicBezTo>
                    <a:pt x="360" y="184"/>
                    <a:pt x="362" y="174"/>
                    <a:pt x="361" y="165"/>
                  </a:cubicBezTo>
                  <a:cubicBezTo>
                    <a:pt x="360" y="157"/>
                    <a:pt x="356" y="144"/>
                    <a:pt x="339" y="138"/>
                  </a:cubicBezTo>
                  <a:cubicBezTo>
                    <a:pt x="339" y="119"/>
                    <a:pt x="339" y="119"/>
                    <a:pt x="339" y="119"/>
                  </a:cubicBezTo>
                  <a:cubicBezTo>
                    <a:pt x="339" y="119"/>
                    <a:pt x="339" y="119"/>
                    <a:pt x="339" y="118"/>
                  </a:cubicBezTo>
                  <a:cubicBezTo>
                    <a:pt x="339" y="118"/>
                    <a:pt x="339" y="118"/>
                    <a:pt x="339" y="117"/>
                  </a:cubicBezTo>
                  <a:cubicBezTo>
                    <a:pt x="339" y="87"/>
                    <a:pt x="327" y="57"/>
                    <a:pt x="307" y="35"/>
                  </a:cubicBezTo>
                  <a:cubicBezTo>
                    <a:pt x="287" y="13"/>
                    <a:pt x="260" y="0"/>
                    <a:pt x="231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02" y="0"/>
                    <a:pt x="175" y="13"/>
                    <a:pt x="155" y="35"/>
                  </a:cubicBezTo>
                  <a:cubicBezTo>
                    <a:pt x="135" y="57"/>
                    <a:pt x="123" y="86"/>
                    <a:pt x="123" y="117"/>
                  </a:cubicBezTo>
                  <a:cubicBezTo>
                    <a:pt x="123" y="118"/>
                    <a:pt x="123" y="118"/>
                    <a:pt x="123" y="119"/>
                  </a:cubicBezTo>
                  <a:cubicBezTo>
                    <a:pt x="123" y="119"/>
                    <a:pt x="123" y="119"/>
                    <a:pt x="123" y="119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07" y="144"/>
                    <a:pt x="103" y="157"/>
                    <a:pt x="102" y="165"/>
                  </a:cubicBezTo>
                  <a:cubicBezTo>
                    <a:pt x="100" y="174"/>
                    <a:pt x="102" y="184"/>
                    <a:pt x="108" y="193"/>
                  </a:cubicBezTo>
                  <a:cubicBezTo>
                    <a:pt x="112" y="201"/>
                    <a:pt x="118" y="208"/>
                    <a:pt x="126" y="214"/>
                  </a:cubicBezTo>
                  <a:cubicBezTo>
                    <a:pt x="130" y="235"/>
                    <a:pt x="140" y="254"/>
                    <a:pt x="155" y="270"/>
                  </a:cubicBezTo>
                  <a:cubicBezTo>
                    <a:pt x="155" y="271"/>
                    <a:pt x="156" y="272"/>
                    <a:pt x="157" y="273"/>
                  </a:cubicBezTo>
                  <a:cubicBezTo>
                    <a:pt x="158" y="280"/>
                    <a:pt x="158" y="286"/>
                    <a:pt x="156" y="291"/>
                  </a:cubicBezTo>
                  <a:cubicBezTo>
                    <a:pt x="154" y="296"/>
                    <a:pt x="151" y="298"/>
                    <a:pt x="150" y="299"/>
                  </a:cubicBezTo>
                  <a:cubicBezTo>
                    <a:pt x="142" y="301"/>
                    <a:pt x="131" y="302"/>
                    <a:pt x="122" y="302"/>
                  </a:cubicBezTo>
                  <a:cubicBezTo>
                    <a:pt x="118" y="302"/>
                    <a:pt x="115" y="302"/>
                    <a:pt x="111" y="302"/>
                  </a:cubicBezTo>
                  <a:cubicBezTo>
                    <a:pt x="107" y="302"/>
                    <a:pt x="103" y="302"/>
                    <a:pt x="100" y="302"/>
                  </a:cubicBezTo>
                  <a:cubicBezTo>
                    <a:pt x="95" y="302"/>
                    <a:pt x="91" y="302"/>
                    <a:pt x="88" y="302"/>
                  </a:cubicBezTo>
                  <a:cubicBezTo>
                    <a:pt x="68" y="303"/>
                    <a:pt x="45" y="307"/>
                    <a:pt x="31" y="327"/>
                  </a:cubicBezTo>
                  <a:cubicBezTo>
                    <a:pt x="19" y="344"/>
                    <a:pt x="10" y="368"/>
                    <a:pt x="5" y="396"/>
                  </a:cubicBezTo>
                  <a:cubicBezTo>
                    <a:pt x="0" y="423"/>
                    <a:pt x="1" y="449"/>
                    <a:pt x="6" y="470"/>
                  </a:cubicBezTo>
                  <a:cubicBezTo>
                    <a:pt x="6" y="471"/>
                    <a:pt x="7" y="473"/>
                    <a:pt x="8" y="474"/>
                  </a:cubicBezTo>
                  <a:cubicBezTo>
                    <a:pt x="8" y="475"/>
                    <a:pt x="22" y="495"/>
                    <a:pt x="57" y="515"/>
                  </a:cubicBezTo>
                  <a:cubicBezTo>
                    <a:pt x="76" y="526"/>
                    <a:pt x="99" y="535"/>
                    <a:pt x="124" y="541"/>
                  </a:cubicBezTo>
                  <a:cubicBezTo>
                    <a:pt x="156" y="549"/>
                    <a:pt x="191" y="553"/>
                    <a:pt x="229" y="553"/>
                  </a:cubicBezTo>
                  <a:cubicBezTo>
                    <a:pt x="229" y="553"/>
                    <a:pt x="230" y="553"/>
                    <a:pt x="231" y="553"/>
                  </a:cubicBezTo>
                  <a:cubicBezTo>
                    <a:pt x="232" y="553"/>
                    <a:pt x="233" y="553"/>
                    <a:pt x="233" y="553"/>
                  </a:cubicBezTo>
                  <a:cubicBezTo>
                    <a:pt x="271" y="553"/>
                    <a:pt x="306" y="549"/>
                    <a:pt x="338" y="541"/>
                  </a:cubicBezTo>
                  <a:cubicBezTo>
                    <a:pt x="361" y="535"/>
                    <a:pt x="383" y="527"/>
                    <a:pt x="402" y="517"/>
                  </a:cubicBezTo>
                  <a:cubicBezTo>
                    <a:pt x="381" y="505"/>
                    <a:pt x="362" y="489"/>
                    <a:pt x="347" y="470"/>
                  </a:cubicBezTo>
                  <a:close/>
                  <a:moveTo>
                    <a:pt x="339" y="187"/>
                  </a:moveTo>
                  <a:cubicBezTo>
                    <a:pt x="339" y="187"/>
                    <a:pt x="339" y="187"/>
                    <a:pt x="339" y="187"/>
                  </a:cubicBezTo>
                  <a:cubicBezTo>
                    <a:pt x="339" y="156"/>
                    <a:pt x="339" y="156"/>
                    <a:pt x="339" y="156"/>
                  </a:cubicBezTo>
                  <a:cubicBezTo>
                    <a:pt x="344" y="160"/>
                    <a:pt x="345" y="164"/>
                    <a:pt x="346" y="167"/>
                  </a:cubicBezTo>
                  <a:cubicBezTo>
                    <a:pt x="347" y="174"/>
                    <a:pt x="344" y="182"/>
                    <a:pt x="339" y="189"/>
                  </a:cubicBezTo>
                  <a:cubicBezTo>
                    <a:pt x="339" y="189"/>
                    <a:pt x="339" y="188"/>
                    <a:pt x="339" y="188"/>
                  </a:cubicBezTo>
                  <a:cubicBezTo>
                    <a:pt x="339" y="188"/>
                    <a:pt x="339" y="187"/>
                    <a:pt x="339" y="187"/>
                  </a:cubicBezTo>
                  <a:close/>
                  <a:moveTo>
                    <a:pt x="123" y="187"/>
                  </a:moveTo>
                  <a:cubicBezTo>
                    <a:pt x="123" y="187"/>
                    <a:pt x="123" y="187"/>
                    <a:pt x="123" y="187"/>
                  </a:cubicBezTo>
                  <a:cubicBezTo>
                    <a:pt x="123" y="187"/>
                    <a:pt x="123" y="188"/>
                    <a:pt x="123" y="188"/>
                  </a:cubicBezTo>
                  <a:cubicBezTo>
                    <a:pt x="123" y="188"/>
                    <a:pt x="123" y="189"/>
                    <a:pt x="123" y="189"/>
                  </a:cubicBezTo>
                  <a:cubicBezTo>
                    <a:pt x="118" y="182"/>
                    <a:pt x="116" y="174"/>
                    <a:pt x="117" y="167"/>
                  </a:cubicBezTo>
                  <a:cubicBezTo>
                    <a:pt x="117" y="164"/>
                    <a:pt x="120" y="160"/>
                    <a:pt x="123" y="156"/>
                  </a:cubicBezTo>
                  <a:lnTo>
                    <a:pt x="123" y="187"/>
                  </a:lnTo>
                  <a:close/>
                  <a:moveTo>
                    <a:pt x="146" y="187"/>
                  </a:moveTo>
                  <a:cubicBezTo>
                    <a:pt x="146" y="139"/>
                    <a:pt x="146" y="139"/>
                    <a:pt x="146" y="139"/>
                  </a:cubicBezTo>
                  <a:cubicBezTo>
                    <a:pt x="167" y="137"/>
                    <a:pt x="236" y="129"/>
                    <a:pt x="262" y="107"/>
                  </a:cubicBezTo>
                  <a:cubicBezTo>
                    <a:pt x="262" y="107"/>
                    <a:pt x="287" y="123"/>
                    <a:pt x="316" y="136"/>
                  </a:cubicBezTo>
                  <a:cubicBezTo>
                    <a:pt x="316" y="187"/>
                    <a:pt x="316" y="187"/>
                    <a:pt x="316" y="187"/>
                  </a:cubicBezTo>
                  <a:cubicBezTo>
                    <a:pt x="316" y="239"/>
                    <a:pt x="278" y="281"/>
                    <a:pt x="231" y="281"/>
                  </a:cubicBezTo>
                  <a:cubicBezTo>
                    <a:pt x="184" y="281"/>
                    <a:pt x="146" y="239"/>
                    <a:pt x="146" y="187"/>
                  </a:cubicBezTo>
                  <a:close/>
                  <a:moveTo>
                    <a:pt x="261" y="409"/>
                  </a:moveTo>
                  <a:cubicBezTo>
                    <a:pt x="245" y="329"/>
                    <a:pt x="245" y="329"/>
                    <a:pt x="245" y="329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56" y="310"/>
                    <a:pt x="256" y="310"/>
                    <a:pt x="256" y="310"/>
                  </a:cubicBezTo>
                  <a:cubicBezTo>
                    <a:pt x="248" y="312"/>
                    <a:pt x="241" y="313"/>
                    <a:pt x="233" y="313"/>
                  </a:cubicBezTo>
                  <a:cubicBezTo>
                    <a:pt x="225" y="313"/>
                    <a:pt x="218" y="312"/>
                    <a:pt x="211" y="310"/>
                  </a:cubicBezTo>
                  <a:cubicBezTo>
                    <a:pt x="222" y="329"/>
                    <a:pt x="222" y="329"/>
                    <a:pt x="222" y="329"/>
                  </a:cubicBezTo>
                  <a:cubicBezTo>
                    <a:pt x="222" y="329"/>
                    <a:pt x="222" y="329"/>
                    <a:pt x="222" y="329"/>
                  </a:cubicBezTo>
                  <a:cubicBezTo>
                    <a:pt x="206" y="410"/>
                    <a:pt x="206" y="410"/>
                    <a:pt x="206" y="410"/>
                  </a:cubicBezTo>
                  <a:cubicBezTo>
                    <a:pt x="204" y="407"/>
                    <a:pt x="202" y="404"/>
                    <a:pt x="201" y="400"/>
                  </a:cubicBezTo>
                  <a:cubicBezTo>
                    <a:pt x="193" y="386"/>
                    <a:pt x="187" y="370"/>
                    <a:pt x="182" y="355"/>
                  </a:cubicBezTo>
                  <a:cubicBezTo>
                    <a:pt x="174" y="330"/>
                    <a:pt x="173" y="313"/>
                    <a:pt x="173" y="313"/>
                  </a:cubicBezTo>
                  <a:cubicBezTo>
                    <a:pt x="173" y="312"/>
                    <a:pt x="173" y="311"/>
                    <a:pt x="173" y="311"/>
                  </a:cubicBezTo>
                  <a:cubicBezTo>
                    <a:pt x="175" y="307"/>
                    <a:pt x="177" y="303"/>
                    <a:pt x="178" y="299"/>
                  </a:cubicBezTo>
                  <a:cubicBezTo>
                    <a:pt x="179" y="296"/>
                    <a:pt x="180" y="294"/>
                    <a:pt x="180" y="291"/>
                  </a:cubicBezTo>
                  <a:cubicBezTo>
                    <a:pt x="195" y="300"/>
                    <a:pt x="212" y="305"/>
                    <a:pt x="230" y="305"/>
                  </a:cubicBezTo>
                  <a:cubicBezTo>
                    <a:pt x="230" y="305"/>
                    <a:pt x="231" y="305"/>
                    <a:pt x="231" y="305"/>
                  </a:cubicBezTo>
                  <a:cubicBezTo>
                    <a:pt x="231" y="305"/>
                    <a:pt x="231" y="305"/>
                    <a:pt x="231" y="305"/>
                  </a:cubicBezTo>
                  <a:cubicBezTo>
                    <a:pt x="231" y="305"/>
                    <a:pt x="232" y="305"/>
                    <a:pt x="232" y="305"/>
                  </a:cubicBezTo>
                  <a:cubicBezTo>
                    <a:pt x="250" y="305"/>
                    <a:pt x="267" y="300"/>
                    <a:pt x="282" y="291"/>
                  </a:cubicBezTo>
                  <a:cubicBezTo>
                    <a:pt x="282" y="294"/>
                    <a:pt x="283" y="296"/>
                    <a:pt x="284" y="299"/>
                  </a:cubicBezTo>
                  <a:cubicBezTo>
                    <a:pt x="286" y="305"/>
                    <a:pt x="289" y="311"/>
                    <a:pt x="293" y="315"/>
                  </a:cubicBezTo>
                  <a:cubicBezTo>
                    <a:pt x="292" y="324"/>
                    <a:pt x="287" y="362"/>
                    <a:pt x="261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id="{AC7B0C3A-F057-4587-BA57-A94FDC3F6D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6" y="1751"/>
              <a:ext cx="943" cy="943"/>
            </a:xfrm>
            <a:custGeom>
              <a:avLst/>
              <a:gdLst>
                <a:gd name="T0" fmla="*/ 311 w 352"/>
                <a:gd name="T1" fmla="*/ 287 h 352"/>
                <a:gd name="T2" fmla="*/ 328 w 352"/>
                <a:gd name="T3" fmla="*/ 261 h 352"/>
                <a:gd name="T4" fmla="*/ 349 w 352"/>
                <a:gd name="T5" fmla="*/ 197 h 352"/>
                <a:gd name="T6" fmla="*/ 344 w 352"/>
                <a:gd name="T7" fmla="*/ 130 h 352"/>
                <a:gd name="T8" fmla="*/ 313 w 352"/>
                <a:gd name="T9" fmla="*/ 68 h 352"/>
                <a:gd name="T10" fmla="*/ 261 w 352"/>
                <a:gd name="T11" fmla="*/ 23 h 352"/>
                <a:gd name="T12" fmla="*/ 197 w 352"/>
                <a:gd name="T13" fmla="*/ 3 h 352"/>
                <a:gd name="T14" fmla="*/ 130 w 352"/>
                <a:gd name="T15" fmla="*/ 7 h 352"/>
                <a:gd name="T16" fmla="*/ 68 w 352"/>
                <a:gd name="T17" fmla="*/ 38 h 352"/>
                <a:gd name="T18" fmla="*/ 23 w 352"/>
                <a:gd name="T19" fmla="*/ 91 h 352"/>
                <a:gd name="T20" fmla="*/ 2 w 352"/>
                <a:gd name="T21" fmla="*/ 155 h 352"/>
                <a:gd name="T22" fmla="*/ 7 w 352"/>
                <a:gd name="T23" fmla="*/ 221 h 352"/>
                <a:gd name="T24" fmla="*/ 38 w 352"/>
                <a:gd name="T25" fmla="*/ 283 h 352"/>
                <a:gd name="T26" fmla="*/ 91 w 352"/>
                <a:gd name="T27" fmla="*/ 329 h 352"/>
                <a:gd name="T28" fmla="*/ 154 w 352"/>
                <a:gd name="T29" fmla="*/ 349 h 352"/>
                <a:gd name="T30" fmla="*/ 221 w 352"/>
                <a:gd name="T31" fmla="*/ 345 h 352"/>
                <a:gd name="T32" fmla="*/ 251 w 352"/>
                <a:gd name="T33" fmla="*/ 334 h 352"/>
                <a:gd name="T34" fmla="*/ 283 w 352"/>
                <a:gd name="T35" fmla="*/ 314 h 352"/>
                <a:gd name="T36" fmla="*/ 311 w 352"/>
                <a:gd name="T37" fmla="*/ 287 h 352"/>
                <a:gd name="T38" fmla="*/ 260 w 352"/>
                <a:gd name="T39" fmla="*/ 284 h 352"/>
                <a:gd name="T40" fmla="*/ 211 w 352"/>
                <a:gd name="T41" fmla="*/ 309 h 352"/>
                <a:gd name="T42" fmla="*/ 159 w 352"/>
                <a:gd name="T43" fmla="*/ 312 h 352"/>
                <a:gd name="T44" fmla="*/ 109 w 352"/>
                <a:gd name="T45" fmla="*/ 296 h 352"/>
                <a:gd name="T46" fmla="*/ 67 w 352"/>
                <a:gd name="T47" fmla="*/ 261 h 352"/>
                <a:gd name="T48" fmla="*/ 43 w 352"/>
                <a:gd name="T49" fmla="*/ 212 h 352"/>
                <a:gd name="T50" fmla="*/ 39 w 352"/>
                <a:gd name="T51" fmla="*/ 159 h 352"/>
                <a:gd name="T52" fmla="*/ 56 w 352"/>
                <a:gd name="T53" fmla="*/ 109 h 352"/>
                <a:gd name="T54" fmla="*/ 91 w 352"/>
                <a:gd name="T55" fmla="*/ 68 h 352"/>
                <a:gd name="T56" fmla="*/ 140 w 352"/>
                <a:gd name="T57" fmla="*/ 43 h 352"/>
                <a:gd name="T58" fmla="*/ 192 w 352"/>
                <a:gd name="T59" fmla="*/ 39 h 352"/>
                <a:gd name="T60" fmla="*/ 243 w 352"/>
                <a:gd name="T61" fmla="*/ 56 h 352"/>
                <a:gd name="T62" fmla="*/ 284 w 352"/>
                <a:gd name="T63" fmla="*/ 91 h 352"/>
                <a:gd name="T64" fmla="*/ 308 w 352"/>
                <a:gd name="T65" fmla="*/ 140 h 352"/>
                <a:gd name="T66" fmla="*/ 312 w 352"/>
                <a:gd name="T67" fmla="*/ 193 h 352"/>
                <a:gd name="T68" fmla="*/ 296 w 352"/>
                <a:gd name="T69" fmla="*/ 243 h 352"/>
                <a:gd name="T70" fmla="*/ 260 w 352"/>
                <a:gd name="T71" fmla="*/ 28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2" h="352">
                  <a:moveTo>
                    <a:pt x="311" y="287"/>
                  </a:moveTo>
                  <a:cubicBezTo>
                    <a:pt x="317" y="279"/>
                    <a:pt x="323" y="270"/>
                    <a:pt x="328" y="261"/>
                  </a:cubicBezTo>
                  <a:cubicBezTo>
                    <a:pt x="339" y="241"/>
                    <a:pt x="346" y="220"/>
                    <a:pt x="349" y="197"/>
                  </a:cubicBezTo>
                  <a:cubicBezTo>
                    <a:pt x="352" y="175"/>
                    <a:pt x="350" y="152"/>
                    <a:pt x="344" y="130"/>
                  </a:cubicBezTo>
                  <a:cubicBezTo>
                    <a:pt x="338" y="108"/>
                    <a:pt x="328" y="87"/>
                    <a:pt x="313" y="68"/>
                  </a:cubicBezTo>
                  <a:cubicBezTo>
                    <a:pt x="299" y="50"/>
                    <a:pt x="281" y="35"/>
                    <a:pt x="261" y="23"/>
                  </a:cubicBezTo>
                  <a:cubicBezTo>
                    <a:pt x="241" y="12"/>
                    <a:pt x="219" y="5"/>
                    <a:pt x="197" y="3"/>
                  </a:cubicBezTo>
                  <a:cubicBezTo>
                    <a:pt x="174" y="0"/>
                    <a:pt x="152" y="1"/>
                    <a:pt x="130" y="7"/>
                  </a:cubicBezTo>
                  <a:cubicBezTo>
                    <a:pt x="108" y="13"/>
                    <a:pt x="87" y="24"/>
                    <a:pt x="68" y="38"/>
                  </a:cubicBezTo>
                  <a:cubicBezTo>
                    <a:pt x="50" y="53"/>
                    <a:pt x="34" y="71"/>
                    <a:pt x="23" y="91"/>
                  </a:cubicBezTo>
                  <a:cubicBezTo>
                    <a:pt x="12" y="111"/>
                    <a:pt x="5" y="132"/>
                    <a:pt x="2" y="155"/>
                  </a:cubicBezTo>
                  <a:cubicBezTo>
                    <a:pt x="0" y="177"/>
                    <a:pt x="1" y="200"/>
                    <a:pt x="7" y="221"/>
                  </a:cubicBezTo>
                  <a:cubicBezTo>
                    <a:pt x="13" y="244"/>
                    <a:pt x="24" y="265"/>
                    <a:pt x="38" y="283"/>
                  </a:cubicBezTo>
                  <a:cubicBezTo>
                    <a:pt x="53" y="302"/>
                    <a:pt x="70" y="317"/>
                    <a:pt x="91" y="329"/>
                  </a:cubicBezTo>
                  <a:cubicBezTo>
                    <a:pt x="110" y="339"/>
                    <a:pt x="132" y="346"/>
                    <a:pt x="154" y="349"/>
                  </a:cubicBezTo>
                  <a:cubicBezTo>
                    <a:pt x="177" y="352"/>
                    <a:pt x="199" y="350"/>
                    <a:pt x="221" y="345"/>
                  </a:cubicBezTo>
                  <a:cubicBezTo>
                    <a:pt x="231" y="342"/>
                    <a:pt x="241" y="338"/>
                    <a:pt x="251" y="334"/>
                  </a:cubicBezTo>
                  <a:cubicBezTo>
                    <a:pt x="262" y="328"/>
                    <a:pt x="273" y="321"/>
                    <a:pt x="283" y="314"/>
                  </a:cubicBezTo>
                  <a:cubicBezTo>
                    <a:pt x="293" y="305"/>
                    <a:pt x="303" y="296"/>
                    <a:pt x="311" y="287"/>
                  </a:cubicBezTo>
                  <a:close/>
                  <a:moveTo>
                    <a:pt x="260" y="284"/>
                  </a:moveTo>
                  <a:cubicBezTo>
                    <a:pt x="246" y="296"/>
                    <a:pt x="229" y="304"/>
                    <a:pt x="211" y="309"/>
                  </a:cubicBezTo>
                  <a:cubicBezTo>
                    <a:pt x="194" y="313"/>
                    <a:pt x="177" y="315"/>
                    <a:pt x="159" y="312"/>
                  </a:cubicBezTo>
                  <a:cubicBezTo>
                    <a:pt x="141" y="310"/>
                    <a:pt x="124" y="305"/>
                    <a:pt x="109" y="296"/>
                  </a:cubicBezTo>
                  <a:cubicBezTo>
                    <a:pt x="93" y="287"/>
                    <a:pt x="79" y="275"/>
                    <a:pt x="67" y="261"/>
                  </a:cubicBezTo>
                  <a:cubicBezTo>
                    <a:pt x="56" y="246"/>
                    <a:pt x="48" y="230"/>
                    <a:pt x="43" y="212"/>
                  </a:cubicBezTo>
                  <a:cubicBezTo>
                    <a:pt x="38" y="195"/>
                    <a:pt x="37" y="177"/>
                    <a:pt x="39" y="159"/>
                  </a:cubicBezTo>
                  <a:cubicBezTo>
                    <a:pt x="41" y="141"/>
                    <a:pt x="47" y="125"/>
                    <a:pt x="56" y="109"/>
                  </a:cubicBezTo>
                  <a:cubicBezTo>
                    <a:pt x="64" y="93"/>
                    <a:pt x="76" y="79"/>
                    <a:pt x="91" y="68"/>
                  </a:cubicBezTo>
                  <a:cubicBezTo>
                    <a:pt x="106" y="56"/>
                    <a:pt x="122" y="48"/>
                    <a:pt x="140" y="43"/>
                  </a:cubicBezTo>
                  <a:cubicBezTo>
                    <a:pt x="157" y="39"/>
                    <a:pt x="175" y="37"/>
                    <a:pt x="192" y="39"/>
                  </a:cubicBezTo>
                  <a:cubicBezTo>
                    <a:pt x="210" y="42"/>
                    <a:pt x="227" y="47"/>
                    <a:pt x="243" y="56"/>
                  </a:cubicBezTo>
                  <a:cubicBezTo>
                    <a:pt x="259" y="65"/>
                    <a:pt x="273" y="77"/>
                    <a:pt x="284" y="91"/>
                  </a:cubicBezTo>
                  <a:cubicBezTo>
                    <a:pt x="295" y="106"/>
                    <a:pt x="304" y="122"/>
                    <a:pt x="308" y="140"/>
                  </a:cubicBezTo>
                  <a:cubicBezTo>
                    <a:pt x="313" y="157"/>
                    <a:pt x="314" y="175"/>
                    <a:pt x="312" y="193"/>
                  </a:cubicBezTo>
                  <a:cubicBezTo>
                    <a:pt x="310" y="210"/>
                    <a:pt x="304" y="227"/>
                    <a:pt x="296" y="243"/>
                  </a:cubicBezTo>
                  <a:cubicBezTo>
                    <a:pt x="287" y="259"/>
                    <a:pt x="275" y="273"/>
                    <a:pt x="260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BD0FDE8D-9355-4FFD-84C4-8B15865E9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" y="2544"/>
              <a:ext cx="270" cy="266"/>
            </a:xfrm>
            <a:custGeom>
              <a:avLst/>
              <a:gdLst>
                <a:gd name="T0" fmla="*/ 101 w 101"/>
                <a:gd name="T1" fmla="*/ 52 h 99"/>
                <a:gd name="T2" fmla="*/ 60 w 101"/>
                <a:gd name="T3" fmla="*/ 0 h 99"/>
                <a:gd name="T4" fmla="*/ 32 w 101"/>
                <a:gd name="T5" fmla="*/ 27 h 99"/>
                <a:gd name="T6" fmla="*/ 0 w 101"/>
                <a:gd name="T7" fmla="*/ 47 h 99"/>
                <a:gd name="T8" fmla="*/ 41 w 101"/>
                <a:gd name="T9" fmla="*/ 99 h 99"/>
                <a:gd name="T10" fmla="*/ 101 w 101"/>
                <a:gd name="T11" fmla="*/ 5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99">
                  <a:moveTo>
                    <a:pt x="101" y="52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2" y="10"/>
                    <a:pt x="42" y="19"/>
                    <a:pt x="32" y="27"/>
                  </a:cubicBezTo>
                  <a:cubicBezTo>
                    <a:pt x="22" y="34"/>
                    <a:pt x="11" y="41"/>
                    <a:pt x="0" y="47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63" y="86"/>
                    <a:pt x="83" y="71"/>
                    <a:pt x="101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4" name="Freeform 9">
              <a:extLst>
                <a:ext uri="{FF2B5EF4-FFF2-40B4-BE49-F238E27FC236}">
                  <a16:creationId xmlns:a16="http://schemas.microsoft.com/office/drawing/2014/main" id="{9948786F-A5CB-48E0-AD79-3334B2100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" y="2705"/>
              <a:ext cx="337" cy="354"/>
            </a:xfrm>
            <a:custGeom>
              <a:avLst/>
              <a:gdLst>
                <a:gd name="T0" fmla="*/ 118 w 126"/>
                <a:gd name="T1" fmla="*/ 74 h 132"/>
                <a:gd name="T2" fmla="*/ 60 w 126"/>
                <a:gd name="T3" fmla="*/ 0 h 132"/>
                <a:gd name="T4" fmla="*/ 0 w 126"/>
                <a:gd name="T5" fmla="*/ 47 h 132"/>
                <a:gd name="T6" fmla="*/ 58 w 126"/>
                <a:gd name="T7" fmla="*/ 121 h 132"/>
                <a:gd name="T8" fmla="*/ 90 w 126"/>
                <a:gd name="T9" fmla="*/ 125 h 132"/>
                <a:gd name="T10" fmla="*/ 113 w 126"/>
                <a:gd name="T11" fmla="*/ 106 h 132"/>
                <a:gd name="T12" fmla="*/ 118 w 126"/>
                <a:gd name="T13" fmla="*/ 7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2">
                  <a:moveTo>
                    <a:pt x="118" y="74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42" y="19"/>
                    <a:pt x="22" y="34"/>
                    <a:pt x="0" y="47"/>
                  </a:cubicBezTo>
                  <a:cubicBezTo>
                    <a:pt x="58" y="121"/>
                    <a:pt x="58" y="121"/>
                    <a:pt x="58" y="121"/>
                  </a:cubicBezTo>
                  <a:cubicBezTo>
                    <a:pt x="65" y="131"/>
                    <a:pt x="80" y="132"/>
                    <a:pt x="90" y="125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24" y="98"/>
                    <a:pt x="126" y="84"/>
                    <a:pt x="118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5" name="Freeform 10">
              <a:extLst>
                <a:ext uri="{FF2B5EF4-FFF2-40B4-BE49-F238E27FC236}">
                  <a16:creationId xmlns:a16="http://schemas.microsoft.com/office/drawing/2014/main" id="{613B17E1-1176-4A82-93CA-2328DE2AA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" y="1918"/>
              <a:ext cx="364" cy="466"/>
            </a:xfrm>
            <a:custGeom>
              <a:avLst/>
              <a:gdLst>
                <a:gd name="T0" fmla="*/ 50 w 136"/>
                <a:gd name="T1" fmla="*/ 5 h 174"/>
                <a:gd name="T2" fmla="*/ 0 w 136"/>
                <a:gd name="T3" fmla="*/ 3 h 174"/>
                <a:gd name="T4" fmla="*/ 16 w 136"/>
                <a:gd name="T5" fmla="*/ 6 h 174"/>
                <a:gd name="T6" fmla="*/ 101 w 136"/>
                <a:gd name="T7" fmla="*/ 159 h 174"/>
                <a:gd name="T8" fmla="*/ 95 w 136"/>
                <a:gd name="T9" fmla="*/ 174 h 174"/>
                <a:gd name="T10" fmla="*/ 120 w 136"/>
                <a:gd name="T11" fmla="*/ 131 h 174"/>
                <a:gd name="T12" fmla="*/ 50 w 136"/>
                <a:gd name="T13" fmla="*/ 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74">
                  <a:moveTo>
                    <a:pt x="50" y="5"/>
                  </a:moveTo>
                  <a:cubicBezTo>
                    <a:pt x="33" y="0"/>
                    <a:pt x="16" y="0"/>
                    <a:pt x="0" y="3"/>
                  </a:cubicBezTo>
                  <a:cubicBezTo>
                    <a:pt x="5" y="4"/>
                    <a:pt x="11" y="5"/>
                    <a:pt x="16" y="6"/>
                  </a:cubicBezTo>
                  <a:cubicBezTo>
                    <a:pt x="81" y="25"/>
                    <a:pt x="119" y="93"/>
                    <a:pt x="101" y="159"/>
                  </a:cubicBezTo>
                  <a:cubicBezTo>
                    <a:pt x="99" y="164"/>
                    <a:pt x="97" y="169"/>
                    <a:pt x="95" y="174"/>
                  </a:cubicBezTo>
                  <a:cubicBezTo>
                    <a:pt x="107" y="162"/>
                    <a:pt x="116" y="148"/>
                    <a:pt x="120" y="131"/>
                  </a:cubicBezTo>
                  <a:cubicBezTo>
                    <a:pt x="136" y="76"/>
                    <a:pt x="104" y="20"/>
                    <a:pt x="5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66" name="文本框 8">
            <a:extLst>
              <a:ext uri="{FF2B5EF4-FFF2-40B4-BE49-F238E27FC236}">
                <a16:creationId xmlns:a16="http://schemas.microsoft.com/office/drawing/2014/main" id="{E53A9D33-33A9-49E0-A133-69CAFA6AA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867" y="3927779"/>
            <a:ext cx="7761086" cy="43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3" tIns="60936" rIns="121873" bIns="60936"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我们在座的每一位同志、每一名党员</a:t>
            </a:r>
            <a:endParaRPr lang="zh-CN" altLang="en-US" sz="24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7" name="Line 106">
            <a:extLst>
              <a:ext uri="{FF2B5EF4-FFF2-40B4-BE49-F238E27FC236}">
                <a16:creationId xmlns:a16="http://schemas.microsoft.com/office/drawing/2014/main" id="{6789D02B-415A-403E-A998-9E9B27C7FB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20387" y="4358618"/>
            <a:ext cx="5528321" cy="0"/>
          </a:xfrm>
          <a:prstGeom prst="line">
            <a:avLst/>
          </a:prstGeom>
          <a:noFill/>
          <a:ln w="1905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8" name="文本占位符 1">
            <a:extLst>
              <a:ext uri="{FF2B5EF4-FFF2-40B4-BE49-F238E27FC236}">
                <a16:creationId xmlns:a16="http://schemas.microsoft.com/office/drawing/2014/main" id="{340EA91C-2619-45CB-93EC-CE6BD61C35DA}"/>
              </a:ext>
            </a:extLst>
          </p:cNvPr>
          <p:cNvSpPr txBox="1">
            <a:spLocks/>
          </p:cNvSpPr>
          <p:nvPr/>
        </p:nvSpPr>
        <p:spPr>
          <a:xfrm>
            <a:off x="4915826" y="4647118"/>
            <a:ext cx="6855260" cy="978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dirty="0">
                <a:solidFill>
                  <a:srgbClr val="E7E6E6">
                    <a:lumMod val="10000"/>
                  </a:srgbClr>
                </a:solidFill>
                <a:latin typeface="+mj-ea"/>
                <a:ea typeface="+mj-ea"/>
                <a:sym typeface="微软雅黑" panose="020B0503020204020204" pitchFamily="34" charset="-122"/>
              </a:rPr>
              <a:t>都要对标对表、对照对比，旗帜鲜明地从反面突破底线的案例中汲取教训，深入检视自身问题，用违纪违规党员同志作为照面镜子，进行自我警示教育，剖析问题和不足，不断强化底线意识。</a:t>
            </a:r>
            <a:endParaRPr lang="en-US" altLang="zh-CN" sz="1600" dirty="0">
              <a:solidFill>
                <a:srgbClr val="E7E6E6">
                  <a:lumMod val="10000"/>
                </a:srgbClr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dirty="0">
                <a:solidFill>
                  <a:srgbClr val="E7E6E6">
                    <a:lumMod val="10000"/>
                  </a:srgbClr>
                </a:solidFill>
                <a:latin typeface="+mj-ea"/>
                <a:ea typeface="+mj-ea"/>
                <a:sym typeface="微软雅黑" panose="020B0503020204020204" pitchFamily="34" charset="-122"/>
              </a:rPr>
              <a:t>我们除了要把底线划得更准确、更清晰、更醒目之外，还要尽可能地把底线划得更具象、更直观、更深刻，进而增强底线的冲击力、震慑力、警示力。</a:t>
            </a:r>
          </a:p>
        </p:txBody>
      </p:sp>
      <p:sp>
        <p:nvSpPr>
          <p:cNvPr id="25" name="Aitds1">
            <a:extLst>
              <a:ext uri="{FF2B5EF4-FFF2-40B4-BE49-F238E27FC236}">
                <a16:creationId xmlns:a16="http://schemas.microsoft.com/office/drawing/2014/main" id="{DEF88059-2F93-490C-B9E7-258C233C2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无纪律不可守正，不划底线不论公道是非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95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4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4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 tmFilter="0,0; .5, 1; 1, 1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57" grpId="0" animBg="1"/>
          <p:bldP spid="58" grpId="0"/>
          <p:bldP spid="66" grpId="0"/>
          <p:bldP spid="67" grpId="0" animBg="1"/>
          <p:bldP spid="68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 tmFilter="0,0; .5, 1; 1, 1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57" grpId="0" animBg="1"/>
          <p:bldP spid="58" grpId="0"/>
          <p:bldP spid="66" grpId="0"/>
          <p:bldP spid="67" grpId="0" animBg="1"/>
          <p:bldP spid="68" grpId="0"/>
          <p:bldP spid="2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红色党建立标尺树形象做新时代合格共产党员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5532</TotalTime>
  <Words>1478</Words>
  <Application>Microsoft Office PowerPoint</Application>
  <PresentationFormat>宽屏</PresentationFormat>
  <Paragraphs>176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阿里巴巴普惠体</vt:lpstr>
      <vt:lpstr>DengXian</vt:lpstr>
      <vt:lpstr>DengXian</vt:lpstr>
      <vt:lpstr>思源黑体 CN Bold</vt:lpstr>
      <vt:lpstr>思源黑体 CN Regular</vt:lpstr>
      <vt:lpstr>微软雅黑</vt:lpstr>
      <vt:lpstr>Arial</vt:lpstr>
      <vt:lpstr>Arial Black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红色党建立标尺树形象做新时代合格共产党员PPT模板</dc:title>
  <dc:creator>Microsoft Office 用户</dc:creator>
  <cp:lastModifiedBy>Administrator</cp:lastModifiedBy>
  <cp:revision>575</cp:revision>
  <dcterms:created xsi:type="dcterms:W3CDTF">2018-06-17T04:53:58Z</dcterms:created>
  <dcterms:modified xsi:type="dcterms:W3CDTF">2020-10-13T09:14:12Z</dcterms:modified>
</cp:coreProperties>
</file>